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Титульный слайд">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Текст заголовка</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lvl="0">
              <a:defRPr sz="1800">
                <a:solidFill>
                  <a:srgbClr val="000000"/>
                </a:solidFill>
              </a:defRPr>
            </a:pPr>
            <a:r>
              <a:rPr sz="3200">
                <a:solidFill>
                  <a:srgbClr val="888888"/>
                </a:solidFill>
              </a:rPr>
              <a:t>Уровень текста 1</a:t>
            </a:r>
          </a:p>
          <a:p>
            <a:pPr lvl="1">
              <a:defRPr sz="1800">
                <a:solidFill>
                  <a:srgbClr val="000000"/>
                </a:solidFill>
              </a:defRPr>
            </a:pPr>
            <a:r>
              <a:rPr sz="3200">
                <a:solidFill>
                  <a:srgbClr val="888888"/>
                </a:solidFill>
              </a:rPr>
              <a:t>Уровень текста 2</a:t>
            </a:r>
          </a:p>
          <a:p>
            <a:pPr lvl="2">
              <a:defRPr sz="1800">
                <a:solidFill>
                  <a:srgbClr val="000000"/>
                </a:solidFill>
              </a:defRPr>
            </a:pPr>
            <a:r>
              <a:rPr sz="3200">
                <a:solidFill>
                  <a:srgbClr val="888888"/>
                </a:solidFill>
              </a:rPr>
              <a:t>Уровень текста 3</a:t>
            </a:r>
          </a:p>
          <a:p>
            <a:pPr lvl="3">
              <a:defRPr sz="1800">
                <a:solidFill>
                  <a:srgbClr val="000000"/>
                </a:solidFill>
              </a:defRPr>
            </a:pPr>
            <a:r>
              <a:rPr sz="3200">
                <a:solidFill>
                  <a:srgbClr val="888888"/>
                </a:solidFill>
              </a:rPr>
              <a:t>Уровень текста 4</a:t>
            </a:r>
          </a:p>
          <a:p>
            <a:pPr lvl="4">
              <a:defRPr sz="1800">
                <a:solidFill>
                  <a:srgbClr val="000000"/>
                </a:solidFill>
              </a:defRPr>
            </a:pPr>
            <a:r>
              <a:rPr sz="3200">
                <a:solidFill>
                  <a:srgbClr val="888888"/>
                </a:solidFill>
              </a:rPr>
              <a:t>Уровень текста 5</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Заголовок и вертикальный текст">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Текст заголовка</a:t>
            </a:r>
          </a:p>
        </p:txBody>
      </p:sp>
      <p:sp>
        <p:nvSpPr>
          <p:cNvPr id="40" name="Shape 40"/>
          <p:cNvSpPr>
            <a:spLocks noGrp="1"/>
          </p:cNvSpPr>
          <p:nvPr>
            <p:ph type="body" idx="1"/>
          </p:nvPr>
        </p:nvSpPr>
        <p:spPr>
          <a:prstGeom prst="rect">
            <a:avLst/>
          </a:prstGeom>
        </p:spPr>
        <p:txBody>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Вертикальный заголовок и текст">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Текст заголовка</a:t>
            </a:r>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Заголовок и объект">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Текст заголовка</a:t>
            </a:r>
          </a:p>
        </p:txBody>
      </p:sp>
      <p:sp>
        <p:nvSpPr>
          <p:cNvPr id="11" name="Shape 11"/>
          <p:cNvSpPr>
            <a:spLocks noGrp="1"/>
          </p:cNvSpPr>
          <p:nvPr>
            <p:ph type="body" idx="1"/>
          </p:nvPr>
        </p:nvSpPr>
        <p:spPr>
          <a:prstGeom prst="rect">
            <a:avLst/>
          </a:prstGeom>
        </p:spPr>
        <p:txBody>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раздела">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Текст заголовка</a:t>
            </a:r>
          </a:p>
        </p:txBody>
      </p:sp>
      <p:sp>
        <p:nvSpPr>
          <p:cNvPr id="15" name="Shape 15"/>
          <p:cNvSpPr>
            <a:spLocks noGrp="1"/>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Уровень текста 1</a:t>
            </a:r>
          </a:p>
          <a:p>
            <a:pPr lvl="1">
              <a:defRPr sz="1800">
                <a:solidFill>
                  <a:srgbClr val="000000"/>
                </a:solidFill>
              </a:defRPr>
            </a:pPr>
            <a:r>
              <a:rPr sz="2000">
                <a:solidFill>
                  <a:srgbClr val="888888"/>
                </a:solidFill>
              </a:rPr>
              <a:t>Уровень текста 2</a:t>
            </a:r>
          </a:p>
          <a:p>
            <a:pPr lvl="2">
              <a:defRPr sz="1800">
                <a:solidFill>
                  <a:srgbClr val="000000"/>
                </a:solidFill>
              </a:defRPr>
            </a:pPr>
            <a:r>
              <a:rPr sz="2000">
                <a:solidFill>
                  <a:srgbClr val="888888"/>
                </a:solidFill>
              </a:rPr>
              <a:t>Уровень текста 3</a:t>
            </a:r>
          </a:p>
          <a:p>
            <a:pPr lvl="3">
              <a:defRPr sz="1800">
                <a:solidFill>
                  <a:srgbClr val="000000"/>
                </a:solidFill>
              </a:defRPr>
            </a:pPr>
            <a:r>
              <a:rPr sz="2000">
                <a:solidFill>
                  <a:srgbClr val="888888"/>
                </a:solidFill>
              </a:rPr>
              <a:t>Уровень текста 4</a:t>
            </a:r>
          </a:p>
          <a:p>
            <a:pPr lvl="4">
              <a:defRPr sz="1800">
                <a:solidFill>
                  <a:srgbClr val="000000"/>
                </a:solidFill>
              </a:defRPr>
            </a:pPr>
            <a:r>
              <a:rPr sz="2000">
                <a:solidFill>
                  <a:srgbClr val="888888"/>
                </a:solidFill>
              </a:rPr>
              <a:t>Уровень текста 5</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Два объекта">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Текст заголовка</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Уровень текста 1</a:t>
            </a:r>
          </a:p>
          <a:p>
            <a:pPr lvl="1">
              <a:defRPr sz="1800"/>
            </a:pPr>
            <a:r>
              <a:rPr sz="2800"/>
              <a:t>Уровень текста 2</a:t>
            </a:r>
          </a:p>
          <a:p>
            <a:pPr lvl="2">
              <a:defRPr sz="1800"/>
            </a:pPr>
            <a:r>
              <a:rPr sz="2800"/>
              <a:t>Уровень текста 3</a:t>
            </a:r>
          </a:p>
          <a:p>
            <a:pPr lvl="3">
              <a:defRPr sz="1800"/>
            </a:pPr>
            <a:r>
              <a:rPr sz="2800"/>
              <a:t>Уровень текста 4</a:t>
            </a:r>
          </a:p>
          <a:p>
            <a:pPr lvl="4">
              <a:defRPr sz="1800"/>
            </a:pPr>
            <a:r>
              <a:rPr sz="2800"/>
              <a:t>Уровень текста 5</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Сравнение">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Текст заголовка</a:t>
            </a:r>
          </a:p>
        </p:txBody>
      </p:sp>
      <p:sp>
        <p:nvSpPr>
          <p:cNvPr id="23" name="Shape 23"/>
          <p:cNvSpPr>
            <a:spLocks noGrp="1"/>
          </p:cNvSpPr>
          <p:nvPr>
            <p:ph type="body" idx="1"/>
          </p:nvPr>
        </p:nvSpPr>
        <p:spPr>
          <a:xfrm>
            <a:off x="457200" y="1435465"/>
            <a:ext cx="4040188" cy="739411"/>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pPr lvl="0">
              <a:defRPr sz="1800" b="0"/>
            </a:pPr>
            <a:r>
              <a:rPr sz="2400" b="1"/>
              <a:t>Уровень текста 1</a:t>
            </a:r>
          </a:p>
          <a:p>
            <a:pPr lvl="1">
              <a:defRPr sz="1800" b="0"/>
            </a:pPr>
            <a:r>
              <a:rPr sz="2400" b="1"/>
              <a:t>Уровень текста 2</a:t>
            </a:r>
          </a:p>
          <a:p>
            <a:pPr lvl="2">
              <a:defRPr sz="1800" b="0"/>
            </a:pPr>
            <a:r>
              <a:rPr sz="2400" b="1"/>
              <a:t>Уровень текста 3</a:t>
            </a:r>
          </a:p>
          <a:p>
            <a:pPr lvl="3">
              <a:defRPr sz="1800" b="0"/>
            </a:pPr>
            <a:r>
              <a:rPr sz="2400" b="1"/>
              <a:t>Уровень текста 4</a:t>
            </a:r>
          </a:p>
          <a:p>
            <a:pPr lvl="4">
              <a:defRPr sz="1800" b="0"/>
            </a:pPr>
            <a:r>
              <a:rPr sz="2400" b="1"/>
              <a:t>Уровень текста 5</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Только заголовок">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pPr>
            <a:r>
              <a:rPr sz="4400"/>
              <a:t>Текст заголовка</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Пустой слайд">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Объект с подписью">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Текст заголовка</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Рисунок с подписью">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Текст заголовка</a:t>
            </a:r>
          </a:p>
        </p:txBody>
      </p:sp>
      <p:sp>
        <p:nvSpPr>
          <p:cNvPr id="36" name="Shape 36"/>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pPr>
            <a:r>
              <a:rPr sz="1400"/>
              <a:t>Уровень текста 1</a:t>
            </a:r>
          </a:p>
          <a:p>
            <a:pPr lvl="1">
              <a:defRPr sz="1800"/>
            </a:pPr>
            <a:r>
              <a:rPr sz="1400"/>
              <a:t>Уровень текста 2</a:t>
            </a:r>
          </a:p>
          <a:p>
            <a:pPr lvl="2">
              <a:defRPr sz="1800"/>
            </a:pPr>
            <a:r>
              <a:rPr sz="1400"/>
              <a:t>Уровень текста 3</a:t>
            </a:r>
          </a:p>
          <a:p>
            <a:pPr lvl="3">
              <a:defRPr sz="1800"/>
            </a:pPr>
            <a:r>
              <a:rPr sz="1400"/>
              <a:t>Уровень текста 4</a:t>
            </a:r>
          </a:p>
          <a:p>
            <a:pPr lvl="4">
              <a:defRPr sz="1800"/>
            </a:pPr>
            <a:r>
              <a:rPr sz="1400"/>
              <a:t>Уровень текста 5</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4400"/>
              <a:t>Текст заголовка</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garantF1://1205770.100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a:xfrm>
            <a:off x="685800" y="2130425"/>
            <a:ext cx="7772400" cy="1470025"/>
          </a:xfrm>
          <a:prstGeom prst="rect">
            <a:avLst/>
          </a:prstGeom>
        </p:spPr>
        <p:txBody>
          <a:bodyPr/>
          <a:lstStyle/>
          <a:p>
            <a:pPr lvl="0">
              <a:defRPr sz="1800"/>
            </a:pPr>
            <a:r>
              <a:rPr sz="4400"/>
              <a:t>Субъект преступления</a:t>
            </a:r>
          </a:p>
        </p:txBody>
      </p:sp>
      <p:sp>
        <p:nvSpPr>
          <p:cNvPr id="50" name="Shape 50"/>
          <p:cNvSpPr>
            <a:spLocks noGrp="1"/>
          </p:cNvSpPr>
          <p:nvPr>
            <p:ph type="body" idx="1"/>
          </p:nvPr>
        </p:nvSpPr>
        <p:spPr>
          <a:xfrm>
            <a:off x="1371600" y="3886200"/>
            <a:ext cx="6400800" cy="1752600"/>
          </a:xfrm>
          <a:prstGeom prst="rect">
            <a:avLst/>
          </a:prstGeom>
        </p:spPr>
        <p:txBody>
          <a:bodyPr/>
          <a:lstStyle/>
          <a:p>
            <a:pPr lvl="0">
              <a:lnSpc>
                <a:spcPct val="80000"/>
              </a:lnSpc>
              <a:spcBef>
                <a:spcPts val="500"/>
              </a:spcBef>
              <a:defRPr sz="1800">
                <a:solidFill>
                  <a:srgbClr val="000000"/>
                </a:solidFill>
              </a:defRPr>
            </a:pPr>
            <a:endParaRPr sz="2200" dirty="0">
              <a:solidFill>
                <a:srgbClr val="888888"/>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p:cNvSpPr>
          <p:nvPr>
            <p:ph type="title"/>
          </p:nvPr>
        </p:nvSpPr>
        <p:spPr>
          <a:xfrm rot="10800000">
            <a:off x="457200" y="-459432"/>
            <a:ext cx="8229600" cy="144017"/>
          </a:xfrm>
          <a:prstGeom prst="rect">
            <a:avLst/>
          </a:prstGeom>
        </p:spPr>
        <p:txBody>
          <a:bodyPr>
            <a:normAutofit fontScale="90000"/>
          </a:bodyPr>
          <a:lstStyle/>
          <a:p>
            <a:pPr lvl="0" defTabSz="365760">
              <a:defRPr sz="1560"/>
            </a:pPr>
            <a:endParaRPr/>
          </a:p>
        </p:txBody>
      </p:sp>
      <p:sp>
        <p:nvSpPr>
          <p:cNvPr id="88" name="Shape 88"/>
          <p:cNvSpPr>
            <a:spLocks noGrp="1"/>
          </p:cNvSpPr>
          <p:nvPr>
            <p:ph type="body" idx="1"/>
          </p:nvPr>
        </p:nvSpPr>
        <p:spPr>
          <a:xfrm>
            <a:off x="457200" y="116632"/>
            <a:ext cx="8229600" cy="6624736"/>
          </a:xfrm>
          <a:prstGeom prst="rect">
            <a:avLst/>
          </a:prstGeom>
        </p:spPr>
        <p:txBody>
          <a:bodyPr/>
          <a:lstStyle/>
          <a:p>
            <a:pPr lvl="0">
              <a:lnSpc>
                <a:spcPct val="80000"/>
              </a:lnSpc>
              <a:spcBef>
                <a:spcPts val="400"/>
              </a:spcBef>
              <a:defRPr sz="1800"/>
            </a:pPr>
            <a:r>
              <a:rPr sz="2000"/>
              <a:t> Недостижение осужденным предусмотренного ст. 20 УК РФ возраста повлекло частичное прекращение в отношении его уголовного дела. </a:t>
            </a:r>
          </a:p>
          <a:p>
            <a:pPr lvl="0">
              <a:lnSpc>
                <a:spcPct val="80000"/>
              </a:lnSpc>
              <a:spcBef>
                <a:spcPts val="400"/>
              </a:spcBef>
              <a:defRPr sz="1800"/>
            </a:pPr>
            <a:r>
              <a:rPr sz="2000"/>
              <a:t>По приговору Московского городского суда с участием присяжных заседателей от 28 января 2010 г. П. осужден по пп. "а", "б" ч. 2 ст. 115 УК РФ к шести месяцам лишения свободы, по ч. 2 ст. 213 УК РФ к трем годам лишения свободы, на основании ч. 3 ст. 69 УК РФ к трем годам двум месяцам лишения свободы. В соответствии со ст. 73 УК РФ назначенное наказание постановлено считать условным с испытательным сроком пять лет и возложением на осужденного указанных в приговоре обязанностей.</a:t>
            </a:r>
          </a:p>
          <a:p>
            <a:pPr lvl="0">
              <a:lnSpc>
                <a:spcPct val="80000"/>
              </a:lnSpc>
              <a:spcBef>
                <a:spcPts val="400"/>
              </a:spcBef>
              <a:defRPr sz="1800"/>
            </a:pPr>
            <a:r>
              <a:rPr sz="2000"/>
              <a:t>Согласно чч. 1, 2 ст. 20 УК РФ уголовной ответственности за преступление, предусмотренное ч. 2 ст. 115 УК РФ, подлежат лица, достигшие ко времени совершения преступления шестнадцатилетнего возраста.</a:t>
            </a:r>
          </a:p>
          <a:p>
            <a:pPr lvl="0">
              <a:lnSpc>
                <a:spcPct val="80000"/>
              </a:lnSpc>
              <a:spcBef>
                <a:spcPts val="400"/>
              </a:spcBef>
              <a:defRPr sz="1800"/>
            </a:pPr>
            <a:r>
              <a:rPr sz="2000"/>
              <a:t>На день совершения указанного преступления - 1 февраля 2008 г. - осужденному П., 14 февраля 1992 года рождения, исполнилось лишь 15 лет, и поэтому он, как не субъект данного преступления, не подлежал уголовной ответственности.</a:t>
            </a:r>
          </a:p>
          <a:p>
            <a:pPr lvl="0">
              <a:lnSpc>
                <a:spcPct val="80000"/>
              </a:lnSpc>
              <a:spcBef>
                <a:spcPts val="400"/>
              </a:spcBef>
              <a:defRPr sz="1800"/>
            </a:pPr>
            <a:r>
              <a:rPr sz="2000"/>
              <a:t>В связи с этим Судебная коллегия отменила приговор в части осуждения П. по пп. "а", "б" ч. 2 ст. 115 УК РФ и уголовное дело прекратила в связи с отсутствием в деянии состава преступления в соответствии с п. 2 ч. 1 ст. 24 УПК РФ (определение N 5-О09-372сп).</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457200" y="274638"/>
            <a:ext cx="8229600" cy="1143001"/>
          </a:xfrm>
          <a:prstGeom prst="rect">
            <a:avLst/>
          </a:prstGeom>
        </p:spPr>
        <p:txBody>
          <a:bodyPr/>
          <a:lstStyle/>
          <a:p>
            <a:pPr lvl="0"/>
            <a:endParaRPr/>
          </a:p>
        </p:txBody>
      </p:sp>
      <p:sp>
        <p:nvSpPr>
          <p:cNvPr id="91" name="Shape 91"/>
          <p:cNvSpPr>
            <a:spLocks noGrp="1"/>
          </p:cNvSpPr>
          <p:nvPr>
            <p:ph type="body" idx="1"/>
          </p:nvPr>
        </p:nvSpPr>
        <p:spPr>
          <a:xfrm>
            <a:off x="457200" y="1600200"/>
            <a:ext cx="8229600" cy="4525963"/>
          </a:xfrm>
          <a:prstGeom prst="rect">
            <a:avLst/>
          </a:prstGeom>
        </p:spPr>
        <p:txBody>
          <a:bodyPr/>
          <a:lstStyle/>
          <a:p>
            <a:pPr lvl="0">
              <a:defRPr sz="1800"/>
            </a:pPr>
            <a:r>
              <a:rPr sz="3200"/>
              <a:t>Вменяемость- способность лица </a:t>
            </a:r>
            <a:r>
              <a:rPr sz="3200">
                <a:solidFill>
                  <a:srgbClr val="FF0000"/>
                </a:solidFill>
              </a:rPr>
              <a:t>во время </a:t>
            </a:r>
            <a:r>
              <a:rPr sz="3200"/>
              <a:t>совершения преступления осознавать фактический характер и общественную  опасность своего деяния и руководить ими</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title"/>
          </p:nvPr>
        </p:nvSpPr>
        <p:spPr>
          <a:xfrm>
            <a:off x="457200" y="274638"/>
            <a:ext cx="8229600" cy="1143001"/>
          </a:xfrm>
          <a:prstGeom prst="rect">
            <a:avLst/>
          </a:prstGeom>
        </p:spPr>
        <p:txBody>
          <a:bodyPr/>
          <a:lstStyle/>
          <a:p>
            <a:pPr lvl="0"/>
            <a:endParaRPr/>
          </a:p>
        </p:txBody>
      </p:sp>
      <p:sp>
        <p:nvSpPr>
          <p:cNvPr id="94" name="Shape 94"/>
          <p:cNvSpPr>
            <a:spLocks noGrp="1"/>
          </p:cNvSpPr>
          <p:nvPr>
            <p:ph type="body" idx="1"/>
          </p:nvPr>
        </p:nvSpPr>
        <p:spPr>
          <a:xfrm>
            <a:off x="457200" y="1600200"/>
            <a:ext cx="8229600" cy="4525963"/>
          </a:xfrm>
          <a:prstGeom prst="rect">
            <a:avLst/>
          </a:prstGeom>
        </p:spPr>
        <p:txBody>
          <a:bodyPr/>
          <a:lstStyle/>
          <a:p>
            <a:pPr lvl="0">
              <a:lnSpc>
                <a:spcPct val="90000"/>
              </a:lnSpc>
              <a:spcBef>
                <a:spcPts val="600"/>
              </a:spcBef>
              <a:buClr>
                <a:srgbClr val="FF0000"/>
              </a:buClr>
              <a:defRPr sz="1800"/>
            </a:pPr>
            <a:r>
              <a:rPr sz="2900">
                <a:solidFill>
                  <a:srgbClr val="FF0000"/>
                </a:solidFill>
              </a:rPr>
              <a:t>Не подлежит</a:t>
            </a:r>
            <a:r>
              <a:rPr sz="2900"/>
              <a:t> уголовной ответственности лицо, которое во время совершения общественно опасного деяния находилось в состоянии невменяемости, </a:t>
            </a:r>
            <a:r>
              <a:rPr sz="2900">
                <a:solidFill>
                  <a:srgbClr val="FF0000"/>
                </a:solidFill>
              </a:rPr>
              <a:t>то есть не могло осознавать фактический характер и общественную опасность своих действий (бездействия) либо руководить</a:t>
            </a:r>
            <a:r>
              <a:rPr sz="2900"/>
              <a:t> ими вследствие </a:t>
            </a:r>
            <a:r>
              <a:rPr sz="2900">
                <a:solidFill>
                  <a:srgbClr val="7030A0"/>
                </a:solidFill>
              </a:rPr>
              <a:t>хронического психического расстройства, временного психического расстройства, слабоумия либо иного болезненного состояния психики.</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p:cNvSpPr>
          <p:nvPr>
            <p:ph type="title"/>
          </p:nvPr>
        </p:nvSpPr>
        <p:spPr>
          <a:xfrm>
            <a:off x="457200" y="274638"/>
            <a:ext cx="8229600" cy="1143001"/>
          </a:xfrm>
          <a:prstGeom prst="rect">
            <a:avLst/>
          </a:prstGeom>
        </p:spPr>
        <p:txBody>
          <a:bodyPr/>
          <a:lstStyle/>
          <a:p>
            <a:pPr lvl="0">
              <a:defRPr sz="1800"/>
            </a:pPr>
            <a:r>
              <a:rPr sz="4400"/>
              <a:t>Критерии невменяемости</a:t>
            </a:r>
          </a:p>
        </p:txBody>
      </p:sp>
      <p:sp>
        <p:nvSpPr>
          <p:cNvPr id="97" name="Shape 97"/>
          <p:cNvSpPr>
            <a:spLocks noGrp="1"/>
          </p:cNvSpPr>
          <p:nvPr>
            <p:ph type="body" idx="1"/>
          </p:nvPr>
        </p:nvSpPr>
        <p:spPr>
          <a:xfrm>
            <a:off x="457200" y="1600200"/>
            <a:ext cx="8229600" cy="4525963"/>
          </a:xfrm>
          <a:prstGeom prst="rect">
            <a:avLst/>
          </a:prstGeom>
        </p:spPr>
        <p:txBody>
          <a:bodyPr/>
          <a:lstStyle/>
          <a:p>
            <a:pPr lvl="0">
              <a:buClr>
                <a:srgbClr val="FF0000"/>
              </a:buClr>
              <a:defRPr sz="1800"/>
            </a:pPr>
            <a:r>
              <a:rPr sz="3200">
                <a:solidFill>
                  <a:srgbClr val="FF0000"/>
                </a:solidFill>
              </a:rPr>
              <a:t>Медицинский </a:t>
            </a:r>
            <a:r>
              <a:rPr sz="3200"/>
              <a:t>:</a:t>
            </a:r>
          </a:p>
          <a:p>
            <a:pPr lvl="0">
              <a:defRPr sz="1800"/>
            </a:pPr>
            <a:r>
              <a:rPr sz="3200"/>
              <a:t>хроническое психическое расстройство, </a:t>
            </a:r>
          </a:p>
          <a:p>
            <a:pPr lvl="0">
              <a:defRPr sz="1800"/>
            </a:pPr>
            <a:r>
              <a:rPr sz="3200"/>
              <a:t>временное психическое расстройство, </a:t>
            </a:r>
          </a:p>
          <a:p>
            <a:pPr lvl="0">
              <a:defRPr sz="1800"/>
            </a:pPr>
            <a:r>
              <a:rPr sz="3200"/>
              <a:t>слабоумие</a:t>
            </a:r>
          </a:p>
          <a:p>
            <a:pPr lvl="0">
              <a:defRPr sz="1800"/>
            </a:pPr>
            <a:r>
              <a:rPr sz="3200"/>
              <a:t> либо иное болезненное состояние психики.</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title"/>
          </p:nvPr>
        </p:nvSpPr>
        <p:spPr>
          <a:xfrm>
            <a:off x="457200" y="274638"/>
            <a:ext cx="8229600" cy="1143001"/>
          </a:xfrm>
          <a:prstGeom prst="rect">
            <a:avLst/>
          </a:prstGeom>
        </p:spPr>
        <p:txBody>
          <a:bodyPr/>
          <a:lstStyle>
            <a:lvl1pPr>
              <a:defRPr>
                <a:solidFill>
                  <a:srgbClr val="FF0000"/>
                </a:solidFill>
              </a:defRPr>
            </a:lvl1pPr>
          </a:lstStyle>
          <a:p>
            <a:pPr lvl="0">
              <a:defRPr sz="1800">
                <a:solidFill>
                  <a:srgbClr val="000000"/>
                </a:solidFill>
              </a:defRPr>
            </a:pPr>
            <a:r>
              <a:rPr sz="4400">
                <a:solidFill>
                  <a:srgbClr val="FF0000"/>
                </a:solidFill>
              </a:rPr>
              <a:t>Юридический</a:t>
            </a:r>
          </a:p>
        </p:txBody>
      </p:sp>
      <p:graphicFrame>
        <p:nvGraphicFramePr>
          <p:cNvPr id="100" name="Table 100"/>
          <p:cNvGraphicFramePr/>
          <p:nvPr/>
        </p:nvGraphicFramePr>
        <p:xfrm>
          <a:off x="457200" y="1124744"/>
          <a:ext cx="8229600" cy="3312369"/>
        </p:xfrm>
        <a:graphic>
          <a:graphicData uri="http://schemas.openxmlformats.org/drawingml/2006/table">
            <a:tbl>
              <a:tblPr firstRow="1" bandRow="1">
                <a:tableStyleId>{4C3C2611-4C71-4FC5-86AE-919BDF0F9419}</a:tableStyleId>
              </a:tblPr>
              <a:tblGrid>
                <a:gridCol w="4114800"/>
                <a:gridCol w="4114800"/>
              </a:tblGrid>
              <a:tr h="955743">
                <a:tc>
                  <a:txBody>
                    <a:bodyPr/>
                    <a:lstStyle/>
                    <a:p>
                      <a:pPr lvl="0" algn="l">
                        <a:defRPr sz="1800" b="0" i="0">
                          <a:solidFill>
                            <a:srgbClr val="000000"/>
                          </a:solidFill>
                        </a:defRPr>
                      </a:pPr>
                      <a:r>
                        <a:rPr sz="2400" b="1">
                          <a:solidFill>
                            <a:srgbClr val="FFFFFF"/>
                          </a:solidFill>
                        </a:rPr>
                        <a:t>Интеллектуальный признак :</a:t>
                      </a:r>
                    </a:p>
                  </a:txBody>
                  <a:tcPr marL="45720" marR="45720" horzOverflow="overflow">
                    <a:lnL w="12700">
                      <a:miter lim="400000"/>
                    </a:lnL>
                    <a:lnR w="12700">
                      <a:miter lim="400000"/>
                    </a:lnR>
                    <a:lnT w="12700">
                      <a:miter lim="400000"/>
                    </a:lnT>
                  </a:tcPr>
                </a:tc>
                <a:tc>
                  <a:txBody>
                    <a:bodyPr/>
                    <a:lstStyle/>
                    <a:p>
                      <a:pPr lvl="0" algn="l">
                        <a:defRPr sz="1800" b="0" i="0">
                          <a:solidFill>
                            <a:srgbClr val="000000"/>
                          </a:solidFill>
                        </a:defRPr>
                      </a:pPr>
                      <a:r>
                        <a:rPr sz="2400" b="1">
                          <a:solidFill>
                            <a:srgbClr val="FFFFFF"/>
                          </a:solidFill>
                        </a:rPr>
                        <a:t>Волевой признак :</a:t>
                      </a:r>
                    </a:p>
                  </a:txBody>
                  <a:tcPr marL="45720" marR="45720" horzOverflow="overflow">
                    <a:lnL w="12700">
                      <a:miter lim="400000"/>
                    </a:lnL>
                    <a:lnR w="12700">
                      <a:miter lim="400000"/>
                    </a:lnR>
                    <a:lnT w="12700">
                      <a:miter lim="400000"/>
                    </a:lnT>
                  </a:tcPr>
                </a:tc>
              </a:tr>
              <a:tr h="2356625">
                <a:tc>
                  <a:txBody>
                    <a:bodyPr/>
                    <a:lstStyle/>
                    <a:p>
                      <a:pPr lvl="0" algn="l">
                        <a:defRPr sz="1800" b="0" i="0"/>
                      </a:pPr>
                      <a:r>
                        <a:rPr sz="2400" b="1" i="1"/>
                        <a:t>Неспособность лица осознавать фактический характер и общественную опасность своего деяния</a:t>
                      </a:r>
                    </a:p>
                  </a:txBody>
                  <a:tcPr marL="45720" marR="45720" horzOverflow="overflow">
                    <a:lnL w="12700">
                      <a:miter lim="400000"/>
                    </a:lnL>
                    <a:lnR w="12700">
                      <a:miter lim="400000"/>
                    </a:lnR>
                    <a:lnB w="12700">
                      <a:miter lim="400000"/>
                    </a:lnB>
                  </a:tcPr>
                </a:tc>
                <a:tc>
                  <a:txBody>
                    <a:bodyPr/>
                    <a:lstStyle/>
                    <a:p>
                      <a:pPr lvl="0" algn="l">
                        <a:defRPr sz="1800" b="0" i="0"/>
                      </a:pPr>
                      <a:r>
                        <a:rPr sz="2400" b="1" i="1"/>
                        <a:t>Неспособность лица руководить своими действиями</a:t>
                      </a:r>
                    </a:p>
                  </a:txBody>
                  <a:tcPr marL="45720" marR="45720" horzOverflow="overflow">
                    <a:lnL w="12700">
                      <a:miter lim="400000"/>
                    </a:lnL>
                    <a:lnR w="12700">
                      <a:miter lim="400000"/>
                    </a:lnR>
                    <a:lnB w="12700">
                      <a:miter lim="400000"/>
                    </a:lnB>
                  </a:tcPr>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459432"/>
            <a:ext cx="8229600" cy="144017"/>
          </a:xfrm>
          <a:prstGeom prst="rect">
            <a:avLst/>
          </a:prstGeom>
        </p:spPr>
        <p:txBody>
          <a:bodyPr/>
          <a:lstStyle/>
          <a:p>
            <a:pPr lvl="0" defTabSz="365760">
              <a:defRPr sz="1560"/>
            </a:pPr>
            <a:endParaRPr/>
          </a:p>
        </p:txBody>
      </p:sp>
      <p:sp>
        <p:nvSpPr>
          <p:cNvPr id="103" name="Shape 103"/>
          <p:cNvSpPr>
            <a:spLocks noGrp="1"/>
          </p:cNvSpPr>
          <p:nvPr>
            <p:ph type="body" idx="1"/>
          </p:nvPr>
        </p:nvSpPr>
        <p:spPr>
          <a:xfrm>
            <a:off x="457200" y="116631"/>
            <a:ext cx="8229600" cy="6009533"/>
          </a:xfrm>
          <a:prstGeom prst="rect">
            <a:avLst/>
          </a:prstGeom>
        </p:spPr>
        <p:txBody>
          <a:bodyPr/>
          <a:lstStyle/>
          <a:p>
            <a:pPr lvl="0">
              <a:lnSpc>
                <a:spcPct val="80000"/>
              </a:lnSpc>
              <a:spcBef>
                <a:spcPts val="500"/>
              </a:spcBef>
              <a:defRPr sz="1800"/>
            </a:pPr>
            <a:r>
              <a:rPr sz="2400"/>
              <a:t>При назначении судебно-психиатрической экспертизы на разрешение экспертов следует ставить вопросы, позволяющие выяснить </a:t>
            </a:r>
            <a:r>
              <a:rPr sz="2400">
                <a:solidFill>
                  <a:srgbClr val="FF0000"/>
                </a:solidFill>
              </a:rPr>
              <a:t>характер и степень психического расстройства во время совершения предусмотренного уголовным законом общественно опасного деяния, </a:t>
            </a:r>
            <a:r>
              <a:rPr sz="2400"/>
              <a:t>в ходе предварительного расследования или рассмотрения дела судом, установить, </a:t>
            </a:r>
            <a:r>
              <a:rPr sz="2400">
                <a:solidFill>
                  <a:srgbClr val="FF0000"/>
                </a:solidFill>
              </a:rPr>
              <a:t>могло ли лицо в указанные периоды осознавать фактический характер и общественную опасность своих действий (бездействия) либо руководить ими</a:t>
            </a:r>
            <a:r>
              <a:rPr sz="2400"/>
              <a:t>. Перед экспертами следует ставить также вопросы и о том, </a:t>
            </a:r>
            <a:r>
              <a:rPr sz="2400">
                <a:solidFill>
                  <a:srgbClr val="FF0000"/>
                </a:solidFill>
              </a:rPr>
              <a:t>связано ли психическое расстройство лица с опасностью для него и других лиц либо возможностью причинения им иного существенного вреда, нуждается ли такое лицо в применении принудительной меры медицинского характера и какой именно.</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title"/>
          </p:nvPr>
        </p:nvSpPr>
        <p:spPr>
          <a:xfrm rot="10800000">
            <a:off x="457200" y="-675457"/>
            <a:ext cx="8229600" cy="360042"/>
          </a:xfrm>
          <a:prstGeom prst="rect">
            <a:avLst/>
          </a:prstGeom>
        </p:spPr>
        <p:txBody>
          <a:bodyPr/>
          <a:lstStyle/>
          <a:p>
            <a:pPr lvl="0" defTabSz="411479">
              <a:defRPr sz="1754"/>
            </a:pPr>
            <a:endParaRPr/>
          </a:p>
        </p:txBody>
      </p:sp>
      <p:sp>
        <p:nvSpPr>
          <p:cNvPr id="106" name="Shape 106"/>
          <p:cNvSpPr>
            <a:spLocks noGrp="1"/>
          </p:cNvSpPr>
          <p:nvPr>
            <p:ph type="body" idx="1"/>
          </p:nvPr>
        </p:nvSpPr>
        <p:spPr>
          <a:xfrm>
            <a:off x="457200" y="188639"/>
            <a:ext cx="8229600" cy="5937525"/>
          </a:xfrm>
          <a:prstGeom prst="rect">
            <a:avLst/>
          </a:prstGeom>
        </p:spPr>
        <p:txBody>
          <a:bodyPr/>
          <a:lstStyle/>
          <a:p>
            <a:pPr lvl="0">
              <a:lnSpc>
                <a:spcPct val="90000"/>
              </a:lnSpc>
              <a:spcBef>
                <a:spcPts val="600"/>
              </a:spcBef>
              <a:defRPr sz="1800"/>
            </a:pPr>
            <a:r>
              <a:rPr sz="2900"/>
              <a:t>Если в ходе судебного разбирательства при проведении судебно-психиатрической экспертизы будет установлено, что у подсудимого наступило </a:t>
            </a:r>
            <a:r>
              <a:rPr sz="2900">
                <a:solidFill>
                  <a:srgbClr val="FF0000"/>
                </a:solidFill>
              </a:rPr>
              <a:t>временное психическое расстройство</a:t>
            </a:r>
            <a:r>
              <a:rPr sz="2900"/>
              <a:t>, при котором </a:t>
            </a:r>
            <a:r>
              <a:rPr sz="2900">
                <a:solidFill>
                  <a:srgbClr val="FF0000"/>
                </a:solidFill>
              </a:rPr>
              <a:t>не представляется возможным дать заключение о его психическом состоянии во время </a:t>
            </a:r>
            <a:r>
              <a:rPr sz="2900"/>
              <a:t>совершения общественно опасного деяния, то производство по делу подлежит </a:t>
            </a:r>
            <a:r>
              <a:rPr sz="2900">
                <a:solidFill>
                  <a:srgbClr val="FF0000"/>
                </a:solidFill>
              </a:rPr>
              <a:t>приостановлению </a:t>
            </a:r>
            <a:r>
              <a:rPr sz="2900"/>
              <a:t>в соответствии с частью 3 статьи 253 УПК РФ. Вопрос об освобождении такого лица от уголовной ответственности или наказания в этих случаях не решается.</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title"/>
          </p:nvPr>
        </p:nvSpPr>
        <p:spPr>
          <a:xfrm>
            <a:off x="457200" y="-747465"/>
            <a:ext cx="8229600" cy="360041"/>
          </a:xfrm>
          <a:prstGeom prst="rect">
            <a:avLst/>
          </a:prstGeom>
        </p:spPr>
        <p:txBody>
          <a:bodyPr/>
          <a:lstStyle/>
          <a:p>
            <a:pPr lvl="0" defTabSz="411479">
              <a:defRPr sz="1754"/>
            </a:pPr>
            <a:endParaRPr/>
          </a:p>
        </p:txBody>
      </p:sp>
      <p:sp>
        <p:nvSpPr>
          <p:cNvPr id="109" name="Shape 109"/>
          <p:cNvSpPr>
            <a:spLocks noGrp="1"/>
          </p:cNvSpPr>
          <p:nvPr>
            <p:ph type="body" idx="1"/>
          </p:nvPr>
        </p:nvSpPr>
        <p:spPr>
          <a:xfrm>
            <a:off x="251519" y="260647"/>
            <a:ext cx="8712970" cy="6009533"/>
          </a:xfrm>
          <a:prstGeom prst="rect">
            <a:avLst/>
          </a:prstGeom>
        </p:spPr>
        <p:txBody>
          <a:bodyPr/>
          <a:lstStyle/>
          <a:p>
            <a:pPr lvl="0">
              <a:lnSpc>
                <a:spcPct val="80000"/>
              </a:lnSpc>
              <a:spcBef>
                <a:spcPts val="400"/>
              </a:spcBef>
              <a:defRPr sz="1800"/>
            </a:pPr>
            <a:r>
              <a:rPr sz="1700"/>
              <a:t>Согласно выводам комплексной психолого-психиатрической экспертизы, сделанным на основе стационарного обследования Кривошеевой в Государственном научном центре социальной и судебной психиатрии им. В.П. Сербского, она страдает </a:t>
            </a:r>
            <a:r>
              <a:rPr sz="1700">
                <a:solidFill>
                  <a:srgbClr val="FF0000"/>
                </a:solidFill>
              </a:rPr>
              <a:t>органическим расстройством личности смешанного типа, степень выраженности которого лишала ее способности осознавать фактический характер и общественную опасность своих действий и руководить ими.</a:t>
            </a:r>
            <a:endParaRPr sz="1700"/>
          </a:p>
          <a:p>
            <a:pPr lvl="0">
              <a:lnSpc>
                <a:spcPct val="80000"/>
              </a:lnSpc>
              <a:spcBef>
                <a:spcPts val="400"/>
              </a:spcBef>
              <a:defRPr sz="1800"/>
            </a:pPr>
            <a:r>
              <a:rPr sz="1700"/>
              <a:t>Из указанного состояния Кривошеева не вышла до окончания ее обследования, в связи с чем не может и в настоящее время осознавать фактический характер и общественную опасность своих действий и руководить ими. Она признана нуждающейся в направлении на принудительное лечение в психиатрический стационар специализированного типа.</a:t>
            </a:r>
          </a:p>
          <a:p>
            <a:pPr lvl="0">
              <a:lnSpc>
                <a:spcPct val="80000"/>
              </a:lnSpc>
              <a:spcBef>
                <a:spcPts val="400"/>
              </a:spcBef>
              <a:defRPr sz="1800"/>
            </a:pPr>
            <a:r>
              <a:rPr sz="1700"/>
              <a:t>Экспертиза проведена комиссией высококвалифицированных специалистов, все выводы экспертов мотивированы. Оснований сомневаться в компетентности экспертов и объективности выводов суда не имел.</a:t>
            </a:r>
          </a:p>
          <a:p>
            <a:pPr lvl="0">
              <a:lnSpc>
                <a:spcPct val="80000"/>
              </a:lnSpc>
              <a:spcBef>
                <a:spcPts val="400"/>
              </a:spcBef>
              <a:defRPr sz="1800"/>
            </a:pPr>
            <a:r>
              <a:rPr sz="1700"/>
              <a:t>Принимая во внимание заключение экспертов о том, что Кривошеева не осознавала фактический характер и общественную опасность своих действий и не могла руководить ими в момент совершения запрещенного уголовным законом деяния в силу имеющегося у нее органического расстройства личности, суд обоснованно признал ее невменяемой и освободил от уголовной ответственности.</a:t>
            </a:r>
          </a:p>
          <a:p>
            <a:pPr lvl="0">
              <a:lnSpc>
                <a:spcPct val="80000"/>
              </a:lnSpc>
              <a:spcBef>
                <a:spcPts val="400"/>
              </a:spcBef>
              <a:buClr>
                <a:srgbClr val="FF0000"/>
              </a:buClr>
              <a:defRPr sz="1800"/>
            </a:pPr>
            <a:r>
              <a:rPr sz="1700">
                <a:solidFill>
                  <a:srgbClr val="FF0000"/>
                </a:solidFill>
              </a:rPr>
              <a:t>По смыслу ст. 21 УК РФ любое болезненное состояние психики, в силу которого лицо не могло осознавать фактический характер и общественную опасность своих действий либо руководить ими, исключает уголовную ответственность такого лица.</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title"/>
          </p:nvPr>
        </p:nvSpPr>
        <p:spPr>
          <a:xfrm rot="10800000">
            <a:off x="457200" y="-387425"/>
            <a:ext cx="8229600" cy="72009"/>
          </a:xfrm>
          <a:prstGeom prst="rect">
            <a:avLst/>
          </a:prstGeom>
        </p:spPr>
        <p:txBody>
          <a:bodyPr/>
          <a:lstStyle/>
          <a:p>
            <a:pPr lvl="0">
              <a:defRPr sz="3900"/>
            </a:pPr>
            <a:endParaRPr/>
          </a:p>
        </p:txBody>
      </p:sp>
      <p:sp>
        <p:nvSpPr>
          <p:cNvPr id="112" name="Shape 112"/>
          <p:cNvSpPr>
            <a:spLocks noGrp="1"/>
          </p:cNvSpPr>
          <p:nvPr>
            <p:ph type="body" idx="1"/>
          </p:nvPr>
        </p:nvSpPr>
        <p:spPr>
          <a:xfrm>
            <a:off x="457200" y="116631"/>
            <a:ext cx="8229600" cy="6741370"/>
          </a:xfrm>
          <a:prstGeom prst="rect">
            <a:avLst/>
          </a:prstGeom>
        </p:spPr>
        <p:txBody>
          <a:bodyPr/>
          <a:lstStyle/>
          <a:p>
            <a:pPr marL="336042" lvl="0" indent="-336042" defTabSz="896111">
              <a:lnSpc>
                <a:spcPct val="80000"/>
              </a:lnSpc>
              <a:spcBef>
                <a:spcPts val="400"/>
              </a:spcBef>
              <a:defRPr sz="1800"/>
            </a:pPr>
            <a:r>
              <a:rPr sz="1960"/>
              <a:t>Суд обоснованно, со ссылкой на заключение судебно-психиатрической экспертизы, признал, что С. в настоящее время обнаруживает признаки временного психического расстройства в форме "депрессивного эпизода средней степени" и по своему психическому состоянию не может осознавать фактический характер и общественную опасность своих действий и руководить ими и нуждается в направлении на принудительное лечение в психиатрический стационар специализированного типа до выхода из указанного болезненного состояния с последующим направлением на экспертизу для решения диагностических и экспертных вопросов.</a:t>
            </a:r>
          </a:p>
          <a:p>
            <a:pPr marL="336042" lvl="0" indent="-336042" defTabSz="896111">
              <a:lnSpc>
                <a:spcPct val="80000"/>
              </a:lnSpc>
              <a:spcBef>
                <a:spcPts val="400"/>
              </a:spcBef>
              <a:defRPr sz="1800"/>
            </a:pPr>
            <a:r>
              <a:rPr sz="1960"/>
              <a:t>В соответствии с ч. 1 ст. 81 УК РФ лицо, у </a:t>
            </a:r>
            <a:r>
              <a:rPr sz="1960">
                <a:solidFill>
                  <a:srgbClr val="FF0000"/>
                </a:solidFill>
              </a:rPr>
              <a:t>которого после совершения преступления наступило психическое расстройство</a:t>
            </a:r>
            <a:r>
              <a:rPr sz="1960"/>
              <a:t>, лишающее его возможности осознавать фактический характер и общественную опасность своих действий либо руководить ими, </a:t>
            </a:r>
            <a:r>
              <a:rPr sz="1960">
                <a:solidFill>
                  <a:srgbClr val="FF0000"/>
                </a:solidFill>
              </a:rPr>
              <a:t>освобождается от наказания</a:t>
            </a:r>
            <a:r>
              <a:rPr sz="1960"/>
              <a:t>. Такое лицо, как предусмотрено ч. 4 ст. 81 УК РФ, в случае выздоровления может подлежать уголовной ответственности и наказанию, если не истекли сроки давности, предусмотренные статьями 78 и 83 УК РФ. Однако в настоящее время С. находится в состоянии </a:t>
            </a:r>
            <a:r>
              <a:rPr sz="1960">
                <a:solidFill>
                  <a:srgbClr val="00B050"/>
                </a:solidFill>
              </a:rPr>
              <a:t>невменяемости </a:t>
            </a:r>
            <a:r>
              <a:rPr sz="1960"/>
              <a:t>и в силу ст. 97 ч. 1 п. "б" УК РФ ему невозможно назначить наказание.</a:t>
            </a:r>
          </a:p>
          <a:p>
            <a:pPr marL="336042" lvl="0" indent="-336042" defTabSz="896111">
              <a:lnSpc>
                <a:spcPct val="80000"/>
              </a:lnSpc>
              <a:spcBef>
                <a:spcPts val="400"/>
              </a:spcBef>
              <a:defRPr sz="1800"/>
            </a:pPr>
            <a:r>
              <a:rPr sz="1960"/>
              <a:t>При таких обстоятельствах суд правильно принял решение о применении к С. принудительной меры медицинского характера в виде принудительного лечения в психиатрическом стационаре специализированного типа с интенсивным наблюдением до выхода из болезненного состояния с последующим направлением на экспертизу для решения диагностических и экспертных вопросов.</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rot="10800000">
            <a:off x="457200" y="-531440"/>
            <a:ext cx="8229600" cy="144017"/>
          </a:xfrm>
          <a:prstGeom prst="rect">
            <a:avLst/>
          </a:prstGeom>
        </p:spPr>
        <p:txBody>
          <a:bodyPr/>
          <a:lstStyle/>
          <a:p>
            <a:pPr lvl="0" defTabSz="365760">
              <a:defRPr sz="1560"/>
            </a:pPr>
            <a:endParaRPr/>
          </a:p>
        </p:txBody>
      </p:sp>
      <p:sp>
        <p:nvSpPr>
          <p:cNvPr id="115" name="Shape 115"/>
          <p:cNvSpPr>
            <a:spLocks noGrp="1"/>
          </p:cNvSpPr>
          <p:nvPr>
            <p:ph type="body" idx="1"/>
          </p:nvPr>
        </p:nvSpPr>
        <p:spPr>
          <a:xfrm>
            <a:off x="457200" y="116631"/>
            <a:ext cx="8229600" cy="6009533"/>
          </a:xfrm>
          <a:prstGeom prst="rect">
            <a:avLst/>
          </a:prstGeom>
        </p:spPr>
        <p:txBody>
          <a:bodyPr/>
          <a:lstStyle/>
          <a:p>
            <a:pPr marL="336042" lvl="0" indent="-336042" defTabSz="896111">
              <a:lnSpc>
                <a:spcPct val="90000"/>
              </a:lnSpc>
              <a:defRPr sz="1800"/>
            </a:pPr>
            <a:r>
              <a:rPr sz="3136"/>
              <a:t>Вменяемое лицо, которое во время совершения преступления в силу психического расстройства не могло в </a:t>
            </a:r>
            <a:r>
              <a:rPr sz="3136">
                <a:solidFill>
                  <a:srgbClr val="FF0000"/>
                </a:solidFill>
              </a:rPr>
              <a:t>полной мере </a:t>
            </a:r>
            <a:r>
              <a:rPr sz="3136"/>
              <a:t>осознавать фактический характер и общественную опасность своих действий (бездействия) либо руководить ими, </a:t>
            </a:r>
            <a:r>
              <a:rPr sz="3136">
                <a:solidFill>
                  <a:srgbClr val="FF0000"/>
                </a:solidFill>
              </a:rPr>
              <a:t>подлежит уголовной ответственности</a:t>
            </a:r>
            <a:r>
              <a:rPr sz="3136"/>
              <a:t>.</a:t>
            </a:r>
          </a:p>
          <a:p>
            <a:pPr marL="336042" lvl="0" indent="-336042" defTabSz="896111">
              <a:lnSpc>
                <a:spcPct val="90000"/>
              </a:lnSpc>
              <a:defRPr sz="1800"/>
            </a:pPr>
            <a:r>
              <a:rPr sz="3136"/>
              <a:t>2. Психическое расстройство, не исключающее вменяемости, учитывается судом при назначении наказания и может служить основанием для назначения принудительных мер медицинского характера.</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a:xfrm>
            <a:off x="457200" y="274638"/>
            <a:ext cx="8229600" cy="1143001"/>
          </a:xfrm>
          <a:prstGeom prst="rect">
            <a:avLst/>
          </a:prstGeom>
        </p:spPr>
        <p:txBody>
          <a:bodyPr/>
          <a:lstStyle/>
          <a:p>
            <a:pPr lvl="0"/>
            <a:endParaRPr/>
          </a:p>
        </p:txBody>
      </p:sp>
      <p:sp>
        <p:nvSpPr>
          <p:cNvPr id="53" name="Shape 53"/>
          <p:cNvSpPr>
            <a:spLocks noGrp="1"/>
          </p:cNvSpPr>
          <p:nvPr>
            <p:ph type="body" idx="1"/>
          </p:nvPr>
        </p:nvSpPr>
        <p:spPr>
          <a:xfrm>
            <a:off x="457200" y="1600200"/>
            <a:ext cx="8229600" cy="4525963"/>
          </a:xfrm>
          <a:prstGeom prst="rect">
            <a:avLst/>
          </a:prstGeom>
        </p:spPr>
        <p:txBody>
          <a:bodyPr/>
          <a:lstStyle/>
          <a:p>
            <a:pPr lvl="0">
              <a:defRPr sz="1800"/>
            </a:pPr>
            <a:r>
              <a:rPr sz="3200"/>
              <a:t>Субъект преступления- это лицо, совершившее преступление и способное нести за него уголовную ответственность.</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title"/>
          </p:nvPr>
        </p:nvSpPr>
        <p:spPr>
          <a:xfrm rot="10800000">
            <a:off x="457200" y="-819472"/>
            <a:ext cx="8229600" cy="432049"/>
          </a:xfrm>
          <a:prstGeom prst="rect">
            <a:avLst/>
          </a:prstGeom>
        </p:spPr>
        <p:txBody>
          <a:bodyPr/>
          <a:lstStyle/>
          <a:p>
            <a:pPr lvl="0" defTabSz="530351">
              <a:defRPr sz="2262"/>
            </a:pPr>
            <a:endParaRPr/>
          </a:p>
        </p:txBody>
      </p:sp>
      <p:sp>
        <p:nvSpPr>
          <p:cNvPr id="118" name="Shape 118"/>
          <p:cNvSpPr>
            <a:spLocks noGrp="1"/>
          </p:cNvSpPr>
          <p:nvPr>
            <p:ph type="body" idx="1"/>
          </p:nvPr>
        </p:nvSpPr>
        <p:spPr>
          <a:xfrm>
            <a:off x="179512" y="116631"/>
            <a:ext cx="8507288" cy="6009533"/>
          </a:xfrm>
          <a:prstGeom prst="rect">
            <a:avLst/>
          </a:prstGeom>
        </p:spPr>
        <p:txBody>
          <a:bodyPr/>
          <a:lstStyle/>
          <a:p>
            <a:pPr marL="339470" lvl="0" indent="-339470" defTabSz="905255">
              <a:lnSpc>
                <a:spcPct val="80000"/>
              </a:lnSpc>
              <a:spcBef>
                <a:spcPts val="500"/>
              </a:spcBef>
              <a:defRPr sz="1800"/>
            </a:pPr>
            <a:r>
              <a:rPr sz="2178"/>
              <a:t>В кассационной жалобе адвокат Дамдинов Б.В. просит изменить приговор и снизить назначенное Истарикову Р.Г. наказание, указывая на то, что он </a:t>
            </a:r>
            <a:r>
              <a:rPr sz="2178">
                <a:solidFill>
                  <a:srgbClr val="FF0000"/>
                </a:solidFill>
              </a:rPr>
              <a:t>обнаруживает клинические признаки легкой умственной отсталости с минимальными поведенческими нарушениями, осложненной психическими и поведенческими расстройствами в результате употребления алкоголя, синдром зависимости (хронический алкоголизм). </a:t>
            </a:r>
            <a:r>
              <a:rPr sz="2178"/>
              <a:t>В соответствии с требованиями ч. 2 ст. 22 УК РФ это обстоятельство подлежит учету при назначении наказания.</a:t>
            </a:r>
          </a:p>
          <a:p>
            <a:pPr marL="339470" lvl="0" indent="-339470" defTabSz="905255">
              <a:lnSpc>
                <a:spcPct val="80000"/>
              </a:lnSpc>
              <a:spcBef>
                <a:spcPts val="500"/>
              </a:spcBef>
              <a:defRPr sz="1800"/>
            </a:pPr>
            <a:r>
              <a:rPr sz="2178"/>
              <a:t>В судебном заседании было исследовано заключение комиссии экспертов в отношении подсудимого Истарикова. Согласно этому заключению Истариков Р.Г. хроническим психическим расстройством, слабоумием либо иным болезненным состоянием психики не страдает и не страдал. В период времени, относящийся к инкриминируемому ему деянию, у него также не было какого-либо временного психического расстройства, в том числе и патологического аффекта, </a:t>
            </a:r>
            <a:r>
              <a:rPr sz="2178">
                <a:solidFill>
                  <a:srgbClr val="FF0000"/>
                </a:solidFill>
              </a:rPr>
              <a:t>действия его носили целенаправленный характер, он мог в полной мере осознавать фактический характер и общественную опасность своих действий и руководить ими.</a:t>
            </a:r>
            <a:r>
              <a:rPr sz="2178"/>
              <a:t> В применении принудительных мер медицинского характера не нуждается.</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rot="10800000">
            <a:off x="457200" y="-315416"/>
            <a:ext cx="8229600" cy="72009"/>
          </a:xfrm>
          <a:prstGeom prst="rect">
            <a:avLst/>
          </a:prstGeom>
        </p:spPr>
        <p:txBody>
          <a:bodyPr/>
          <a:lstStyle/>
          <a:p>
            <a:pPr lvl="0">
              <a:defRPr sz="3900"/>
            </a:pPr>
            <a:endParaRPr/>
          </a:p>
        </p:txBody>
      </p:sp>
      <p:sp>
        <p:nvSpPr>
          <p:cNvPr id="121" name="Shape 121"/>
          <p:cNvSpPr>
            <a:spLocks noGrp="1"/>
          </p:cNvSpPr>
          <p:nvPr>
            <p:ph type="body" idx="1"/>
          </p:nvPr>
        </p:nvSpPr>
        <p:spPr>
          <a:xfrm>
            <a:off x="457200" y="188639"/>
            <a:ext cx="8229600" cy="5937525"/>
          </a:xfrm>
          <a:prstGeom prst="rect">
            <a:avLst/>
          </a:prstGeom>
        </p:spPr>
        <p:txBody>
          <a:bodyPr/>
          <a:lstStyle/>
          <a:p>
            <a:pPr lvl="0">
              <a:defRPr sz="1800"/>
            </a:pPr>
            <a:r>
              <a:rPr sz="3200"/>
              <a:t>Лицо, совершившее преступление в </a:t>
            </a:r>
            <a:r>
              <a:rPr sz="3200">
                <a:solidFill>
                  <a:srgbClr val="FF0000"/>
                </a:solidFill>
              </a:rPr>
              <a:t>состоянии опьянения</a:t>
            </a:r>
            <a:r>
              <a:rPr sz="3200"/>
              <a:t>, вызванном употреблением алкоголя, наркотических средств или других одурманивающих веществ, подлежит уголовной ответственности.</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p:cNvSpPr>
          <p:nvPr>
            <p:ph type="title"/>
          </p:nvPr>
        </p:nvSpPr>
        <p:spPr>
          <a:xfrm rot="10800000">
            <a:off x="457200" y="-747465"/>
            <a:ext cx="8229600" cy="432049"/>
          </a:xfrm>
          <a:prstGeom prst="rect">
            <a:avLst/>
          </a:prstGeom>
        </p:spPr>
        <p:txBody>
          <a:bodyPr/>
          <a:lstStyle/>
          <a:p>
            <a:pPr lvl="0" defTabSz="530351">
              <a:defRPr sz="2262"/>
            </a:pPr>
            <a:endParaRPr/>
          </a:p>
        </p:txBody>
      </p:sp>
      <p:sp>
        <p:nvSpPr>
          <p:cNvPr id="124" name="Shape 124"/>
          <p:cNvSpPr>
            <a:spLocks noGrp="1"/>
          </p:cNvSpPr>
          <p:nvPr>
            <p:ph type="body" idx="1"/>
          </p:nvPr>
        </p:nvSpPr>
        <p:spPr>
          <a:xfrm>
            <a:off x="457200" y="188639"/>
            <a:ext cx="8229600" cy="5937525"/>
          </a:xfrm>
          <a:prstGeom prst="rect">
            <a:avLst/>
          </a:prstGeom>
        </p:spPr>
        <p:txBody>
          <a:bodyPr/>
          <a:lstStyle/>
          <a:p>
            <a:pPr lvl="0">
              <a:lnSpc>
                <a:spcPct val="90000"/>
              </a:lnSpc>
              <a:spcBef>
                <a:spcPts val="600"/>
              </a:spcBef>
              <a:buClr>
                <a:srgbClr val="FF0000"/>
              </a:buClr>
              <a:defRPr sz="1800"/>
            </a:pPr>
            <a:r>
              <a:rPr sz="2900">
                <a:solidFill>
                  <a:srgbClr val="FF0000"/>
                </a:solidFill>
              </a:rPr>
              <a:t>Опьянение вызывает ослабление самоконтроля человека, растормаживание процессов его нервной деятельности, нарушение координации движений, снижение быстроты реакции</a:t>
            </a:r>
            <a:r>
              <a:rPr sz="2900"/>
              <a:t>, но эти факторы не исключают наличия психической деятельности, отвечающей признакам вменяемости и, как следствие, виновности. Кроме того, состояние опьянения, вызванное употреблением алкоголя, наркотических средств или других одурманивающих веществ, не относится к категории </a:t>
            </a:r>
            <a:r>
              <a:rPr sz="2900">
                <a:solidFill>
                  <a:srgbClr val="FF0000"/>
                </a:solidFill>
              </a:rPr>
              <a:t>психических расстройств</a:t>
            </a:r>
            <a:r>
              <a:rPr sz="2900"/>
              <a:t>, составляющих медицинский критерий невменяемости.</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274638"/>
            <a:ext cx="8229600" cy="1143001"/>
          </a:xfrm>
          <a:prstGeom prst="rect">
            <a:avLst/>
          </a:prstGeom>
        </p:spPr>
        <p:txBody>
          <a:bodyPr/>
          <a:lstStyle/>
          <a:p>
            <a:pPr lvl="0"/>
            <a:endParaRPr/>
          </a:p>
        </p:txBody>
      </p:sp>
      <p:sp>
        <p:nvSpPr>
          <p:cNvPr id="127" name="Shape 127"/>
          <p:cNvSpPr>
            <a:spLocks noGrp="1"/>
          </p:cNvSpPr>
          <p:nvPr>
            <p:ph type="body" idx="1"/>
          </p:nvPr>
        </p:nvSpPr>
        <p:spPr>
          <a:xfrm>
            <a:off x="457200" y="1600200"/>
            <a:ext cx="8229600" cy="4525963"/>
          </a:xfrm>
          <a:prstGeom prst="rect">
            <a:avLst/>
          </a:prstGeom>
        </p:spPr>
        <p:txBody>
          <a:bodyPr/>
          <a:lstStyle/>
          <a:p>
            <a:pPr marL="322325" lvl="0" indent="-322325" defTabSz="859536">
              <a:lnSpc>
                <a:spcPct val="90000"/>
              </a:lnSpc>
              <a:defRPr sz="1800"/>
            </a:pPr>
            <a:r>
              <a:rPr sz="3008"/>
              <a:t>В действующем УК состояние опьянение не признается обстоятельством, подлежащим учету в качестве </a:t>
            </a:r>
            <a:r>
              <a:rPr sz="3008">
                <a:solidFill>
                  <a:srgbClr val="FF0000"/>
                </a:solidFill>
              </a:rPr>
              <a:t>отягчающего или смягчающего наказание </a:t>
            </a:r>
            <a:r>
              <a:rPr sz="3008"/>
              <a:t>(ст. 61, 63 УК), однако применительно к ст. 264 УК об ответственности за нарушение правил дорожного движения и эксплуатации транспортных средств (как источника повышенной опасности) оно выступает одним из </a:t>
            </a:r>
            <a:r>
              <a:rPr sz="3008">
                <a:solidFill>
                  <a:srgbClr val="FF0000"/>
                </a:solidFill>
              </a:rPr>
              <a:t>квалифицирующих </a:t>
            </a:r>
            <a:r>
              <a:rPr sz="3008"/>
              <a:t>признаков.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a:xfrm>
            <a:off x="457200" y="274638"/>
            <a:ext cx="8229600" cy="1143001"/>
          </a:xfrm>
          <a:prstGeom prst="rect">
            <a:avLst/>
          </a:prstGeom>
        </p:spPr>
        <p:txBody>
          <a:bodyPr/>
          <a:lstStyle/>
          <a:p>
            <a:pPr lvl="0">
              <a:defRPr sz="1800"/>
            </a:pPr>
            <a:r>
              <a:rPr sz="4400"/>
              <a:t>Специальный субъект</a:t>
            </a:r>
          </a:p>
        </p:txBody>
      </p:sp>
      <p:sp>
        <p:nvSpPr>
          <p:cNvPr id="130" name="Shape 130"/>
          <p:cNvSpPr>
            <a:spLocks noGrp="1"/>
          </p:cNvSpPr>
          <p:nvPr>
            <p:ph type="body" idx="1"/>
          </p:nvPr>
        </p:nvSpPr>
        <p:spPr>
          <a:xfrm>
            <a:off x="457200" y="1600200"/>
            <a:ext cx="8229600" cy="4525963"/>
          </a:xfrm>
          <a:prstGeom prst="rect">
            <a:avLst/>
          </a:prstGeom>
        </p:spPr>
        <p:txBody>
          <a:bodyPr/>
          <a:lstStyle/>
          <a:p>
            <a:pPr lvl="0">
              <a:defRPr sz="1800"/>
            </a:pPr>
            <a:r>
              <a:rPr sz="3200"/>
              <a:t>Субъект, который помимо общих признаков характеризуется дополнительными признаками, предусмотренными нормами особенной части.</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p:cNvSpPr>
          <p:nvPr>
            <p:ph type="title"/>
          </p:nvPr>
        </p:nvSpPr>
        <p:spPr>
          <a:xfrm>
            <a:off x="457200" y="274638"/>
            <a:ext cx="8229600" cy="1143001"/>
          </a:xfrm>
          <a:prstGeom prst="rect">
            <a:avLst/>
          </a:prstGeom>
        </p:spPr>
        <p:txBody>
          <a:bodyPr/>
          <a:lstStyle>
            <a:lvl1pPr defTabSz="832104">
              <a:defRPr sz="3549"/>
            </a:lvl1pPr>
          </a:lstStyle>
          <a:p>
            <a:pPr lvl="0">
              <a:defRPr sz="1800"/>
            </a:pPr>
            <a:r>
              <a:rPr sz="3549"/>
              <a:t>Классификация признаков специального субъекта</a:t>
            </a:r>
          </a:p>
        </p:txBody>
      </p:sp>
      <p:sp>
        <p:nvSpPr>
          <p:cNvPr id="133" name="Shape 133"/>
          <p:cNvSpPr>
            <a:spLocks noGrp="1"/>
          </p:cNvSpPr>
          <p:nvPr>
            <p:ph type="body" idx="1"/>
          </p:nvPr>
        </p:nvSpPr>
        <p:spPr>
          <a:xfrm>
            <a:off x="457200" y="1600200"/>
            <a:ext cx="8229600" cy="4525963"/>
          </a:xfrm>
          <a:prstGeom prst="rect">
            <a:avLst/>
          </a:prstGeom>
        </p:spPr>
        <p:txBody>
          <a:bodyPr/>
          <a:lstStyle/>
          <a:p>
            <a:pPr marL="300037" lvl="0" indent="-300037">
              <a:lnSpc>
                <a:spcPct val="90000"/>
              </a:lnSpc>
              <a:spcBef>
                <a:spcPts val="600"/>
              </a:spcBef>
              <a:defRPr sz="1800"/>
            </a:pPr>
            <a:r>
              <a:rPr sz="2800"/>
              <a:t>Признаки, характеризующие государственно- правовое положение лица ( гражданин, иностранец)</a:t>
            </a:r>
          </a:p>
          <a:p>
            <a:pPr marL="300037" lvl="0" indent="-300037">
              <a:lnSpc>
                <a:spcPct val="90000"/>
              </a:lnSpc>
              <a:spcBef>
                <a:spcPts val="600"/>
              </a:spcBef>
              <a:defRPr sz="1800"/>
            </a:pPr>
            <a:r>
              <a:rPr sz="2800"/>
              <a:t>Признаки, характеризующие  профессиональное положение( врач )</a:t>
            </a:r>
          </a:p>
          <a:p>
            <a:pPr marL="300037" lvl="0" indent="-300037">
              <a:lnSpc>
                <a:spcPct val="90000"/>
              </a:lnSpc>
              <a:spcBef>
                <a:spcPts val="600"/>
              </a:spcBef>
              <a:defRPr sz="1800"/>
            </a:pPr>
            <a:r>
              <a:rPr sz="2800"/>
              <a:t>Признаки, характеризующие  служебное положение (госслужащий, должностное лицо)</a:t>
            </a:r>
          </a:p>
          <a:p>
            <a:pPr marL="300037" lvl="0" indent="-300037">
              <a:lnSpc>
                <a:spcPct val="90000"/>
              </a:lnSpc>
              <a:spcBef>
                <a:spcPts val="600"/>
              </a:spcBef>
              <a:defRPr sz="1800"/>
            </a:pPr>
            <a:r>
              <a:rPr sz="2800"/>
              <a:t>Признаки, характеризующие  особый юридический статус ( свидетель, родство)</a:t>
            </a:r>
          </a:p>
          <a:p>
            <a:pPr marL="300037" lvl="0" indent="-300037">
              <a:lnSpc>
                <a:spcPct val="90000"/>
              </a:lnSpc>
              <a:spcBef>
                <a:spcPts val="600"/>
              </a:spcBef>
              <a:defRPr sz="1800"/>
            </a:pPr>
            <a:r>
              <a:rPr sz="2800"/>
              <a:t>Демографические признаки( пол, возраст)</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457200" y="274638"/>
            <a:ext cx="8229600" cy="1143001"/>
          </a:xfrm>
          <a:prstGeom prst="rect">
            <a:avLst/>
          </a:prstGeom>
        </p:spPr>
        <p:txBody>
          <a:bodyPr/>
          <a:lstStyle/>
          <a:p>
            <a:pPr lvl="0"/>
            <a:endParaRPr/>
          </a:p>
        </p:txBody>
      </p:sp>
      <p:sp>
        <p:nvSpPr>
          <p:cNvPr id="136" name="Shape 136"/>
          <p:cNvSpPr>
            <a:spLocks noGrp="1"/>
          </p:cNvSpPr>
          <p:nvPr>
            <p:ph type="body" idx="1"/>
          </p:nvPr>
        </p:nvSpPr>
        <p:spPr>
          <a:xfrm>
            <a:off x="457200" y="1600200"/>
            <a:ext cx="8229600" cy="4525963"/>
          </a:xfrm>
          <a:prstGeom prst="rect">
            <a:avLst/>
          </a:prstGeom>
        </p:spPr>
        <p:txBody>
          <a:bodyPr/>
          <a:lstStyle/>
          <a:p>
            <a:pPr lvl="0">
              <a:defRPr sz="1800"/>
            </a:pPr>
            <a:r>
              <a:rPr sz="3200"/>
              <a:t>Убийство </a:t>
            </a:r>
            <a:r>
              <a:rPr sz="3200">
                <a:solidFill>
                  <a:srgbClr val="1F497D"/>
                </a:solidFill>
              </a:rPr>
              <a:t>матерью</a:t>
            </a:r>
            <a:r>
              <a:rPr sz="3200"/>
              <a:t> новорожденного ребенка во время или сразу же после родов, а равно убийство </a:t>
            </a:r>
            <a:r>
              <a:rPr sz="3200">
                <a:solidFill>
                  <a:srgbClr val="1F497D"/>
                </a:solidFill>
              </a:rPr>
              <a:t>матерью </a:t>
            </a:r>
            <a:r>
              <a:rPr sz="3200"/>
              <a:t>новорожденного ребенка в условиях психотравмирующей ситуации или в состоянии психического расстройства, не исключающего вменяемости</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0" y="274638"/>
            <a:ext cx="8229600" cy="1143001"/>
          </a:xfrm>
          <a:prstGeom prst="rect">
            <a:avLst/>
          </a:prstGeom>
        </p:spPr>
        <p:txBody>
          <a:bodyPr/>
          <a:lstStyle/>
          <a:p>
            <a:pPr lvl="0"/>
            <a:endParaRPr/>
          </a:p>
        </p:txBody>
      </p:sp>
      <p:sp>
        <p:nvSpPr>
          <p:cNvPr id="139" name="Shape 139"/>
          <p:cNvSpPr>
            <a:spLocks noGrp="1"/>
          </p:cNvSpPr>
          <p:nvPr>
            <p:ph type="body" idx="1"/>
          </p:nvPr>
        </p:nvSpPr>
        <p:spPr>
          <a:xfrm>
            <a:off x="457200" y="1600200"/>
            <a:ext cx="8229600" cy="4525963"/>
          </a:xfrm>
          <a:prstGeom prst="rect">
            <a:avLst/>
          </a:prstGeom>
        </p:spPr>
        <p:txBody>
          <a:bodyPr/>
          <a:lstStyle/>
          <a:p>
            <a:pPr lvl="0">
              <a:defRPr sz="1800"/>
            </a:pPr>
            <a:r>
              <a:rPr sz="3200"/>
              <a:t>Вовлечение несовершеннолетнего в совершение преступления путем обещаний, обмана, угроз или иным способом, совершенное лицом, достигшим </a:t>
            </a:r>
            <a:r>
              <a:rPr sz="3200">
                <a:solidFill>
                  <a:srgbClr val="1F497D"/>
                </a:solidFill>
              </a:rPr>
              <a:t>восемнадцатилетнего возраста</a:t>
            </a:r>
            <a:r>
              <a:rPr sz="3200"/>
              <a:t>, -</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p:cNvSpPr>
          <p:nvPr>
            <p:ph type="title"/>
          </p:nvPr>
        </p:nvSpPr>
        <p:spPr>
          <a:xfrm>
            <a:off x="457200" y="274638"/>
            <a:ext cx="8229600" cy="1143001"/>
          </a:xfrm>
          <a:prstGeom prst="rect">
            <a:avLst/>
          </a:prstGeom>
        </p:spPr>
        <p:txBody>
          <a:bodyPr/>
          <a:lstStyle/>
          <a:p>
            <a:pPr lvl="0"/>
            <a:endParaRPr/>
          </a:p>
        </p:txBody>
      </p:sp>
      <p:sp>
        <p:nvSpPr>
          <p:cNvPr id="142" name="Shape 142"/>
          <p:cNvSpPr>
            <a:spLocks noGrp="1"/>
          </p:cNvSpPr>
          <p:nvPr>
            <p:ph type="body" idx="1"/>
          </p:nvPr>
        </p:nvSpPr>
        <p:spPr>
          <a:xfrm>
            <a:off x="457200" y="1600200"/>
            <a:ext cx="8229600" cy="4525963"/>
          </a:xfrm>
          <a:prstGeom prst="rect">
            <a:avLst/>
          </a:prstGeom>
        </p:spPr>
        <p:txBody>
          <a:bodyPr/>
          <a:lstStyle/>
          <a:p>
            <a:pPr lvl="0">
              <a:defRPr sz="1800"/>
            </a:pPr>
            <a:r>
              <a:rPr sz="3200"/>
              <a:t>Злостное уклонение </a:t>
            </a:r>
            <a:r>
              <a:rPr sz="3200">
                <a:solidFill>
                  <a:srgbClr val="1F497D"/>
                </a:solidFill>
              </a:rPr>
              <a:t>родителя</a:t>
            </a:r>
            <a:r>
              <a:rPr sz="3200"/>
              <a:t> от уплаты по решению суда средств на содержание несовершеннолетних детей, а равно нетрудоспособных детей, достигших восемнадцатилетнего возраста, </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xfrm>
            <a:off x="457200" y="274638"/>
            <a:ext cx="8229600" cy="1143001"/>
          </a:xfrm>
          <a:prstGeom prst="rect">
            <a:avLst/>
          </a:prstGeom>
        </p:spPr>
        <p:txBody>
          <a:bodyPr/>
          <a:lstStyle/>
          <a:p>
            <a:pPr lvl="0"/>
            <a:endParaRPr/>
          </a:p>
        </p:txBody>
      </p:sp>
      <p:sp>
        <p:nvSpPr>
          <p:cNvPr id="145" name="Shape 145"/>
          <p:cNvSpPr>
            <a:spLocks noGrp="1"/>
          </p:cNvSpPr>
          <p:nvPr>
            <p:ph type="body" idx="1"/>
          </p:nvPr>
        </p:nvSpPr>
        <p:spPr>
          <a:xfrm>
            <a:off x="457200" y="1600200"/>
            <a:ext cx="8229600" cy="4525963"/>
          </a:xfrm>
          <a:prstGeom prst="rect">
            <a:avLst/>
          </a:prstGeom>
        </p:spPr>
        <p:txBody>
          <a:bodyPr/>
          <a:lstStyle/>
          <a:p>
            <a:pPr lvl="0">
              <a:defRPr sz="1800"/>
            </a:pPr>
            <a:r>
              <a:rPr sz="3200"/>
              <a:t>Государственная измена, то есть шпионаж, выдача государственной тайны либо иное оказание помощи иностранному государству, иностранной организации или их представителям в проведении враждебной деятельности в ущерб внешней безопасности Российской Федерации, совершенная </a:t>
            </a:r>
            <a:r>
              <a:rPr sz="3200">
                <a:solidFill>
                  <a:srgbClr val="1F497D"/>
                </a:solidFill>
              </a:rPr>
              <a:t>гражданином</a:t>
            </a:r>
            <a:r>
              <a:rPr sz="3200"/>
              <a:t> Российской Федерации,</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a:spLocks noGrp="1"/>
          </p:cNvSpPr>
          <p:nvPr>
            <p:ph type="title"/>
          </p:nvPr>
        </p:nvSpPr>
        <p:spPr>
          <a:xfrm>
            <a:off x="457200" y="274638"/>
            <a:ext cx="8229600" cy="1143001"/>
          </a:xfrm>
          <a:prstGeom prst="rect">
            <a:avLst/>
          </a:prstGeom>
        </p:spPr>
        <p:txBody>
          <a:bodyPr>
            <a:normAutofit fontScale="90000"/>
          </a:bodyPr>
          <a:lstStyle>
            <a:lvl1pPr defTabSz="832104">
              <a:defRPr sz="3549"/>
            </a:lvl1pPr>
          </a:lstStyle>
          <a:p>
            <a:pPr lvl="0">
              <a:defRPr sz="1800"/>
            </a:pPr>
            <a:r>
              <a:rPr sz="3549"/>
              <a:t>Общие условия уголовной ответственности</a:t>
            </a:r>
          </a:p>
        </p:txBody>
      </p:sp>
      <p:sp>
        <p:nvSpPr>
          <p:cNvPr id="56" name="Shape 56"/>
          <p:cNvSpPr>
            <a:spLocks noGrp="1"/>
          </p:cNvSpPr>
          <p:nvPr>
            <p:ph type="body" idx="1"/>
          </p:nvPr>
        </p:nvSpPr>
        <p:spPr>
          <a:xfrm>
            <a:off x="457200" y="1600200"/>
            <a:ext cx="8229600" cy="4525963"/>
          </a:xfrm>
          <a:prstGeom prst="rect">
            <a:avLst/>
          </a:prstGeom>
        </p:spPr>
        <p:txBody>
          <a:bodyPr/>
          <a:lstStyle/>
          <a:p>
            <a:pPr lvl="0">
              <a:defRPr sz="1800"/>
            </a:pPr>
            <a:r>
              <a:rPr sz="3200"/>
              <a:t>Уголовной ответственности подлежит только </a:t>
            </a:r>
            <a:r>
              <a:rPr sz="3200">
                <a:solidFill>
                  <a:srgbClr val="FF0000"/>
                </a:solidFill>
              </a:rPr>
              <a:t>вменяемое физическое лицо, достигшее возраста</a:t>
            </a:r>
            <a:r>
              <a:rPr sz="3200"/>
              <a:t>, установленного настоящим Кодексом.</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xfrm>
            <a:off x="457200" y="274638"/>
            <a:ext cx="8229600" cy="1143001"/>
          </a:xfrm>
          <a:prstGeom prst="rect">
            <a:avLst/>
          </a:prstGeom>
        </p:spPr>
        <p:txBody>
          <a:bodyPr/>
          <a:lstStyle/>
          <a:p>
            <a:pPr lvl="0"/>
            <a:endParaRPr/>
          </a:p>
        </p:txBody>
      </p:sp>
      <p:sp>
        <p:nvSpPr>
          <p:cNvPr id="148" name="Shape 148"/>
          <p:cNvSpPr>
            <a:spLocks noGrp="1"/>
          </p:cNvSpPr>
          <p:nvPr>
            <p:ph type="body" idx="1"/>
          </p:nvPr>
        </p:nvSpPr>
        <p:spPr>
          <a:xfrm>
            <a:off x="457200" y="1600200"/>
            <a:ext cx="8229600" cy="4525963"/>
          </a:xfrm>
          <a:prstGeom prst="rect">
            <a:avLst/>
          </a:prstGeom>
        </p:spPr>
        <p:txBody>
          <a:bodyPr/>
          <a:lstStyle/>
          <a:p>
            <a:pPr lvl="0">
              <a:defRPr sz="1800"/>
            </a:pPr>
            <a:r>
              <a:rPr sz="3200"/>
              <a:t>Использование </a:t>
            </a:r>
            <a:r>
              <a:rPr sz="3200">
                <a:solidFill>
                  <a:srgbClr val="1F497D"/>
                </a:solidFill>
              </a:rPr>
              <a:t>должностным лицом </a:t>
            </a:r>
            <a:r>
              <a:rPr sz="3200"/>
              <a:t>своих служебных полномочий вопреки интересам службы, если это деяние совершено из корыстной или иной личной заинтересованности и повлекло существенное нарушение прав и законных интересов граждан или организаций либо охраняемых законом интересов общества или государства,</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p:cNvSpPr>
          <p:nvPr>
            <p:ph type="title"/>
          </p:nvPr>
        </p:nvSpPr>
        <p:spPr>
          <a:xfrm>
            <a:off x="457200" y="274638"/>
            <a:ext cx="8229600" cy="1143001"/>
          </a:xfrm>
          <a:prstGeom prst="rect">
            <a:avLst/>
          </a:prstGeom>
        </p:spPr>
        <p:txBody>
          <a:bodyPr/>
          <a:lstStyle/>
          <a:p>
            <a:pPr lvl="0"/>
            <a:endParaRPr/>
          </a:p>
        </p:txBody>
      </p:sp>
      <p:sp>
        <p:nvSpPr>
          <p:cNvPr id="151" name="Shape 151"/>
          <p:cNvSpPr>
            <a:spLocks noGrp="1"/>
          </p:cNvSpPr>
          <p:nvPr>
            <p:ph type="body" idx="1"/>
          </p:nvPr>
        </p:nvSpPr>
        <p:spPr>
          <a:xfrm>
            <a:off x="457200" y="1600200"/>
            <a:ext cx="8229600" cy="4525963"/>
          </a:xfrm>
          <a:prstGeom prst="rect">
            <a:avLst/>
          </a:prstGeom>
        </p:spPr>
        <p:txBody>
          <a:bodyPr/>
          <a:lstStyle/>
          <a:p>
            <a:pPr lvl="0">
              <a:defRPr sz="1800"/>
            </a:pPr>
            <a:r>
              <a:rPr sz="3200"/>
              <a:t>Нарушение лицом, управляющим автомобилем, трамваем либо другим механическим транспортным средством, </a:t>
            </a:r>
            <a:r>
              <a:rPr sz="3200" u="sng">
                <a:solidFill>
                  <a:srgbClr val="0000FF"/>
                </a:solidFill>
                <a:uFill>
                  <a:solidFill>
                    <a:srgbClr val="0000FF"/>
                  </a:solidFill>
                </a:uFill>
                <a:hlinkClick r:id="rId2"/>
              </a:rPr>
              <a:t>правил дорожного движения или эксплуатации транспортных средств, повлекшее по неосторожности причинение тяжкого вреда здоровью человека,</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xfrm>
            <a:off x="457200" y="274638"/>
            <a:ext cx="8229600" cy="1143001"/>
          </a:xfrm>
          <a:prstGeom prst="rect">
            <a:avLst/>
          </a:prstGeom>
        </p:spPr>
        <p:txBody>
          <a:bodyPr/>
          <a:lstStyle/>
          <a:p>
            <a:pPr lvl="0"/>
            <a:endParaRPr/>
          </a:p>
        </p:txBody>
      </p:sp>
      <p:sp>
        <p:nvSpPr>
          <p:cNvPr id="154" name="Shape 154"/>
          <p:cNvSpPr>
            <a:spLocks noGrp="1"/>
          </p:cNvSpPr>
          <p:nvPr>
            <p:ph type="body" idx="1"/>
          </p:nvPr>
        </p:nvSpPr>
        <p:spPr>
          <a:xfrm>
            <a:off x="457200" y="1600200"/>
            <a:ext cx="8229600" cy="4525963"/>
          </a:xfrm>
          <a:prstGeom prst="rect">
            <a:avLst/>
          </a:prstGeom>
        </p:spPr>
        <p:txBody>
          <a:bodyPr/>
          <a:lstStyle/>
          <a:p>
            <a:pPr lvl="0">
              <a:defRPr sz="1800"/>
            </a:pPr>
            <a:r>
              <a:rPr sz="3200"/>
              <a:t>Изнасилование:</a:t>
            </a:r>
          </a:p>
          <a:p>
            <a:pPr lvl="0">
              <a:defRPr sz="1800"/>
            </a:pPr>
            <a:r>
              <a:rPr sz="3200"/>
              <a:t>а) несовершеннолетней;</a:t>
            </a:r>
          </a:p>
          <a:p>
            <a:pPr lvl="0">
              <a:defRPr sz="1800"/>
            </a:pPr>
            <a:r>
              <a:rPr sz="3200"/>
              <a:t>Кража, совершенная:</a:t>
            </a:r>
          </a:p>
          <a:p>
            <a:pPr lvl="0">
              <a:defRPr sz="1800"/>
            </a:pPr>
            <a:r>
              <a:rPr sz="3200"/>
              <a:t>а) с незаконным проникновением в жилище;</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274638"/>
            <a:ext cx="8229600" cy="1143001"/>
          </a:xfrm>
          <a:prstGeom prst="rect">
            <a:avLst/>
          </a:prstGeom>
        </p:spPr>
        <p:txBody>
          <a:bodyPr/>
          <a:lstStyle>
            <a:lvl1pPr defTabSz="832104">
              <a:defRPr sz="3549"/>
            </a:lvl1pPr>
          </a:lstStyle>
          <a:p>
            <a:pPr lvl="0">
              <a:defRPr sz="1800"/>
            </a:pPr>
            <a:r>
              <a:rPr sz="3549"/>
              <a:t> Общие признаки субъекта преступления</a:t>
            </a:r>
          </a:p>
        </p:txBody>
      </p:sp>
      <p:grpSp>
        <p:nvGrpSpPr>
          <p:cNvPr id="70" name="Group 70"/>
          <p:cNvGrpSpPr/>
          <p:nvPr/>
        </p:nvGrpSpPr>
        <p:grpSpPr>
          <a:xfrm>
            <a:off x="457199" y="3055461"/>
            <a:ext cx="8229602" cy="1615441"/>
            <a:chOff x="0" y="0"/>
            <a:chExt cx="8229600" cy="1615439"/>
          </a:xfrm>
        </p:grpSpPr>
        <p:grpSp>
          <p:nvGrpSpPr>
            <p:cNvPr id="61" name="Group 61"/>
            <p:cNvGrpSpPr/>
            <p:nvPr/>
          </p:nvGrpSpPr>
          <p:grpSpPr>
            <a:xfrm>
              <a:off x="0" y="12333"/>
              <a:ext cx="2121031" cy="1590774"/>
              <a:chOff x="0" y="0"/>
              <a:chExt cx="2121030" cy="1590773"/>
            </a:xfrm>
          </p:grpSpPr>
          <p:sp>
            <p:nvSpPr>
              <p:cNvPr id="59" name="Shape 59"/>
              <p:cNvSpPr/>
              <p:nvPr/>
            </p:nvSpPr>
            <p:spPr>
              <a:xfrm>
                <a:off x="0" y="0"/>
                <a:ext cx="2121031" cy="1590774"/>
              </a:xfrm>
              <a:prstGeom prst="roundRect">
                <a:avLst>
                  <a:gd name="adj" fmla="val 7500"/>
                </a:avLst>
              </a:prstGeom>
              <a:solidFill>
                <a:srgbClr val="4F81BD"/>
              </a:solidFill>
              <a:ln w="25400" cap="flat">
                <a:solidFill>
                  <a:srgbClr val="FFFFFF"/>
                </a:solidFill>
                <a:prstDash val="solid"/>
                <a:bevel/>
              </a:ln>
              <a:effectLst/>
            </p:spPr>
            <p:txBody>
              <a:bodyPr wrap="square" lIns="0" tIns="0" rIns="0" bIns="0" numCol="1" anchor="ctr">
                <a:noAutofit/>
              </a:bodyPr>
              <a:lstStyle/>
              <a:p>
                <a:pPr lvl="0" algn="ctr">
                  <a:defRPr sz="2505">
                    <a:solidFill>
                      <a:srgbClr val="FFFFFF"/>
                    </a:solidFill>
                  </a:defRPr>
                </a:pPr>
                <a:endParaRPr/>
              </a:p>
            </p:txBody>
          </p:sp>
          <p:sp>
            <p:nvSpPr>
              <p:cNvPr id="60" name="Shape 60"/>
              <p:cNvSpPr/>
              <p:nvPr/>
            </p:nvSpPr>
            <p:spPr>
              <a:xfrm>
                <a:off x="34908" y="368666"/>
                <a:ext cx="2051215" cy="8534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sz="2505">
                    <a:solidFill>
                      <a:srgbClr val="FFFFFF"/>
                    </a:solidFill>
                  </a:defRPr>
                </a:lvl1pPr>
              </a:lstStyle>
              <a:p>
                <a:pPr lvl="0">
                  <a:defRPr sz="1800">
                    <a:solidFill>
                      <a:srgbClr val="000000"/>
                    </a:solidFill>
                  </a:defRPr>
                </a:pPr>
                <a:r>
                  <a:rPr sz="2505">
                    <a:solidFill>
                      <a:srgbClr val="FFFFFF"/>
                    </a:solidFill>
                  </a:rPr>
                  <a:t>Физическое лицо</a:t>
                </a:r>
              </a:p>
            </p:txBody>
          </p:sp>
        </p:grpSp>
        <p:sp>
          <p:nvSpPr>
            <p:cNvPr id="62" name="Shape 62"/>
            <p:cNvSpPr/>
            <p:nvPr/>
          </p:nvSpPr>
          <p:spPr>
            <a:xfrm>
              <a:off x="2354344" y="574406"/>
              <a:ext cx="466628" cy="466628"/>
            </a:xfrm>
            <a:prstGeom prst="rightArrow">
              <a:avLst>
                <a:gd name="adj1" fmla="val 64000"/>
                <a:gd name="adj2" fmla="val 50000"/>
              </a:avLst>
            </a:prstGeom>
            <a:solidFill>
              <a:srgbClr val="B1C0DA"/>
            </a:solidFill>
            <a:ln w="12700" cap="flat">
              <a:noFill/>
              <a:miter lim="400000"/>
            </a:ln>
            <a:effectLst/>
          </p:spPr>
          <p:txBody>
            <a:bodyPr wrap="square" lIns="0" tIns="0" rIns="0" bIns="0" numCol="1" anchor="ctr">
              <a:noAutofit/>
            </a:bodyPr>
            <a:lstStyle/>
            <a:p>
              <a:pPr lvl="0"/>
              <a:endParaRPr/>
            </a:p>
          </p:txBody>
        </p:sp>
        <p:grpSp>
          <p:nvGrpSpPr>
            <p:cNvPr id="65" name="Group 65"/>
            <p:cNvGrpSpPr/>
            <p:nvPr/>
          </p:nvGrpSpPr>
          <p:grpSpPr>
            <a:xfrm>
              <a:off x="3054284" y="0"/>
              <a:ext cx="2121032" cy="1615440"/>
              <a:chOff x="0" y="0"/>
              <a:chExt cx="2121030" cy="1615439"/>
            </a:xfrm>
          </p:grpSpPr>
          <p:sp>
            <p:nvSpPr>
              <p:cNvPr id="63" name="Shape 63"/>
              <p:cNvSpPr/>
              <p:nvPr/>
            </p:nvSpPr>
            <p:spPr>
              <a:xfrm>
                <a:off x="0" y="12333"/>
                <a:ext cx="2121031" cy="1590774"/>
              </a:xfrm>
              <a:prstGeom prst="roundRect">
                <a:avLst>
                  <a:gd name="adj" fmla="val 7500"/>
                </a:avLst>
              </a:prstGeom>
              <a:solidFill>
                <a:srgbClr val="4F81BD"/>
              </a:solidFill>
              <a:ln w="25400" cap="flat">
                <a:solidFill>
                  <a:srgbClr val="FFFFFF"/>
                </a:solidFill>
                <a:prstDash val="solid"/>
                <a:bevel/>
              </a:ln>
              <a:effectLst/>
            </p:spPr>
            <p:txBody>
              <a:bodyPr wrap="square" lIns="0" tIns="0" rIns="0" bIns="0" numCol="1" anchor="ctr">
                <a:noAutofit/>
              </a:bodyPr>
              <a:lstStyle/>
              <a:p>
                <a:pPr lvl="0" algn="ctr">
                  <a:defRPr sz="2505">
                    <a:solidFill>
                      <a:srgbClr val="FFFFFF"/>
                    </a:solidFill>
                  </a:defRPr>
                </a:pPr>
                <a:endParaRPr/>
              </a:p>
            </p:txBody>
          </p:sp>
          <p:sp>
            <p:nvSpPr>
              <p:cNvPr id="64" name="Shape 64"/>
              <p:cNvSpPr/>
              <p:nvPr/>
            </p:nvSpPr>
            <p:spPr>
              <a:xfrm>
                <a:off x="34908" y="-1"/>
                <a:ext cx="2051215" cy="16154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sz="2505">
                    <a:solidFill>
                      <a:srgbClr val="FFFFFF"/>
                    </a:solidFill>
                  </a:defRPr>
                </a:lvl1pPr>
              </a:lstStyle>
              <a:p>
                <a:pPr lvl="0">
                  <a:defRPr sz="1800">
                    <a:solidFill>
                      <a:srgbClr val="000000"/>
                    </a:solidFill>
                  </a:defRPr>
                </a:pPr>
                <a:r>
                  <a:rPr sz="2505">
                    <a:solidFill>
                      <a:srgbClr val="FFFFFF"/>
                    </a:solidFill>
                  </a:rPr>
                  <a:t>Возраст уголовной ответственности</a:t>
                </a:r>
              </a:p>
            </p:txBody>
          </p:sp>
        </p:grpSp>
        <p:sp>
          <p:nvSpPr>
            <p:cNvPr id="66" name="Shape 66"/>
            <p:cNvSpPr/>
            <p:nvPr/>
          </p:nvSpPr>
          <p:spPr>
            <a:xfrm>
              <a:off x="5408629" y="574406"/>
              <a:ext cx="466627" cy="466628"/>
            </a:xfrm>
            <a:prstGeom prst="rightArrow">
              <a:avLst>
                <a:gd name="adj1" fmla="val 64000"/>
                <a:gd name="adj2" fmla="val 50000"/>
              </a:avLst>
            </a:prstGeom>
            <a:solidFill>
              <a:srgbClr val="B1C0DA"/>
            </a:solidFill>
            <a:ln w="12700" cap="flat">
              <a:noFill/>
              <a:miter lim="400000"/>
            </a:ln>
            <a:effectLst/>
          </p:spPr>
          <p:txBody>
            <a:bodyPr wrap="square" lIns="0" tIns="0" rIns="0" bIns="0" numCol="1" anchor="ctr">
              <a:noAutofit/>
            </a:bodyPr>
            <a:lstStyle/>
            <a:p>
              <a:pPr lvl="0"/>
              <a:endParaRPr/>
            </a:p>
          </p:txBody>
        </p:sp>
        <p:grpSp>
          <p:nvGrpSpPr>
            <p:cNvPr id="69" name="Group 69"/>
            <p:cNvGrpSpPr/>
            <p:nvPr/>
          </p:nvGrpSpPr>
          <p:grpSpPr>
            <a:xfrm>
              <a:off x="6108569" y="12333"/>
              <a:ext cx="2121032" cy="1590774"/>
              <a:chOff x="0" y="0"/>
              <a:chExt cx="2121030" cy="1590773"/>
            </a:xfrm>
          </p:grpSpPr>
          <p:sp>
            <p:nvSpPr>
              <p:cNvPr id="67" name="Shape 67"/>
              <p:cNvSpPr/>
              <p:nvPr/>
            </p:nvSpPr>
            <p:spPr>
              <a:xfrm>
                <a:off x="0" y="0"/>
                <a:ext cx="2121031" cy="1590774"/>
              </a:xfrm>
              <a:prstGeom prst="roundRect">
                <a:avLst>
                  <a:gd name="adj" fmla="val 7500"/>
                </a:avLst>
              </a:prstGeom>
              <a:solidFill>
                <a:srgbClr val="4F81BD"/>
              </a:solidFill>
              <a:ln w="25400" cap="flat">
                <a:solidFill>
                  <a:srgbClr val="FFFFFF"/>
                </a:solidFill>
                <a:prstDash val="solid"/>
                <a:bevel/>
              </a:ln>
              <a:effectLst/>
            </p:spPr>
            <p:txBody>
              <a:bodyPr wrap="square" lIns="0" tIns="0" rIns="0" bIns="0" numCol="1" anchor="ctr">
                <a:noAutofit/>
              </a:bodyPr>
              <a:lstStyle/>
              <a:p>
                <a:pPr lvl="0" algn="ctr">
                  <a:defRPr sz="2505">
                    <a:solidFill>
                      <a:srgbClr val="FFFFFF"/>
                    </a:solidFill>
                  </a:defRPr>
                </a:pPr>
                <a:endParaRPr/>
              </a:p>
            </p:txBody>
          </p:sp>
          <p:sp>
            <p:nvSpPr>
              <p:cNvPr id="68" name="Shape 68"/>
              <p:cNvSpPr/>
              <p:nvPr/>
            </p:nvSpPr>
            <p:spPr>
              <a:xfrm>
                <a:off x="34908" y="559166"/>
                <a:ext cx="2051215" cy="4724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sz="2505">
                    <a:solidFill>
                      <a:srgbClr val="FFFFFF"/>
                    </a:solidFill>
                  </a:defRPr>
                </a:lvl1pPr>
              </a:lstStyle>
              <a:p>
                <a:pPr lvl="0">
                  <a:defRPr sz="1800">
                    <a:solidFill>
                      <a:srgbClr val="000000"/>
                    </a:solidFill>
                  </a:defRPr>
                </a:pPr>
                <a:r>
                  <a:rPr sz="2505">
                    <a:solidFill>
                      <a:srgbClr val="FFFFFF"/>
                    </a:solidFill>
                  </a:rPr>
                  <a:t>Вменяемость</a:t>
                </a:r>
              </a:p>
            </p:txBody>
          </p:sp>
        </p:grpSp>
      </p:gr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p:cNvSpPr>
          <p:nvPr>
            <p:ph type="title"/>
          </p:nvPr>
        </p:nvSpPr>
        <p:spPr>
          <a:xfrm>
            <a:off x="457200" y="274638"/>
            <a:ext cx="8229600" cy="1143001"/>
          </a:xfrm>
          <a:prstGeom prst="rect">
            <a:avLst/>
          </a:prstGeom>
        </p:spPr>
        <p:txBody>
          <a:bodyPr/>
          <a:lstStyle>
            <a:lvl1pPr defTabSz="896111">
              <a:defRPr sz="3822"/>
            </a:lvl1pPr>
          </a:lstStyle>
          <a:p>
            <a:pPr lvl="0">
              <a:defRPr sz="1800"/>
            </a:pPr>
            <a:r>
              <a:rPr sz="3822"/>
              <a:t>Возраст уголовной ответственности</a:t>
            </a:r>
          </a:p>
        </p:txBody>
      </p:sp>
      <p:sp>
        <p:nvSpPr>
          <p:cNvPr id="73" name="Shape 73"/>
          <p:cNvSpPr>
            <a:spLocks noGrp="1"/>
          </p:cNvSpPr>
          <p:nvPr>
            <p:ph type="body" idx="1"/>
          </p:nvPr>
        </p:nvSpPr>
        <p:spPr>
          <a:xfrm>
            <a:off x="457200" y="1600200"/>
            <a:ext cx="8229600" cy="4525963"/>
          </a:xfrm>
          <a:prstGeom prst="rect">
            <a:avLst/>
          </a:prstGeom>
        </p:spPr>
        <p:txBody>
          <a:bodyPr/>
          <a:lstStyle/>
          <a:p>
            <a:pPr lvl="0">
              <a:defRPr sz="1800"/>
            </a:pPr>
            <a:r>
              <a:rPr sz="3200"/>
              <a:t>По общему правилу с 16 лет (устанавливается на момент совершения преступления)</a:t>
            </a:r>
          </a:p>
          <a:p>
            <a:pPr lvl="0">
              <a:defRPr sz="1800"/>
            </a:pPr>
            <a:r>
              <a:rPr sz="3200"/>
              <a:t>В некоторых случаях с 14 лет.</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75"/>
          <p:cNvSpPr>
            <a:spLocks noGrp="1"/>
          </p:cNvSpPr>
          <p:nvPr>
            <p:ph type="title"/>
          </p:nvPr>
        </p:nvSpPr>
        <p:spPr>
          <a:xfrm rot="10800000">
            <a:off x="457200" y="-675457"/>
            <a:ext cx="8229600" cy="950096"/>
          </a:xfrm>
          <a:prstGeom prst="rect">
            <a:avLst/>
          </a:prstGeom>
        </p:spPr>
        <p:txBody>
          <a:bodyPr/>
          <a:lstStyle/>
          <a:p>
            <a:pPr lvl="0"/>
            <a:endParaRPr/>
          </a:p>
        </p:txBody>
      </p:sp>
      <p:sp>
        <p:nvSpPr>
          <p:cNvPr id="76" name="Shape 76"/>
          <p:cNvSpPr>
            <a:spLocks noGrp="1"/>
          </p:cNvSpPr>
          <p:nvPr>
            <p:ph type="body" idx="1"/>
          </p:nvPr>
        </p:nvSpPr>
        <p:spPr>
          <a:xfrm>
            <a:off x="457200" y="260647"/>
            <a:ext cx="8229600" cy="5865517"/>
          </a:xfrm>
          <a:prstGeom prst="rect">
            <a:avLst/>
          </a:prstGeom>
        </p:spPr>
        <p:txBody>
          <a:bodyPr/>
          <a:lstStyle/>
          <a:p>
            <a:pPr lvl="0">
              <a:spcBef>
                <a:spcPts val="600"/>
              </a:spcBef>
              <a:defRPr sz="1800"/>
            </a:pPr>
            <a:r>
              <a:rPr sz="2900"/>
              <a:t>Лицо считается достигшим возраста, с которого наступает уголовная ответственность, </a:t>
            </a:r>
            <a:r>
              <a:rPr sz="2900">
                <a:solidFill>
                  <a:srgbClr val="FF0000"/>
                </a:solidFill>
              </a:rPr>
              <a:t>не в день рождения</a:t>
            </a:r>
            <a:r>
              <a:rPr sz="2900"/>
              <a:t>, а по его истечении, т.е. </a:t>
            </a:r>
            <a:r>
              <a:rPr sz="2900">
                <a:solidFill>
                  <a:srgbClr val="FF0000"/>
                </a:solidFill>
              </a:rPr>
              <a:t>с ноля часов </a:t>
            </a:r>
            <a:r>
              <a:rPr sz="2900"/>
              <a:t>следующих суток.</a:t>
            </a:r>
          </a:p>
          <a:p>
            <a:pPr lvl="0">
              <a:spcBef>
                <a:spcPts val="600"/>
              </a:spcBef>
              <a:defRPr sz="1800"/>
            </a:pPr>
            <a:r>
              <a:rPr sz="2900"/>
              <a:t> При установлении возраста несовершеннолетнего днем его рождения считается </a:t>
            </a:r>
            <a:r>
              <a:rPr sz="2900">
                <a:solidFill>
                  <a:srgbClr val="FF0000"/>
                </a:solidFill>
              </a:rPr>
              <a:t>последний день того года,</a:t>
            </a:r>
            <a:r>
              <a:rPr sz="2900"/>
              <a:t> который определен экспертами, а при установлении возраста, исчисляемого числом лет, суду следует исходить из предлагаемого экспертами </a:t>
            </a:r>
            <a:r>
              <a:rPr sz="2900">
                <a:solidFill>
                  <a:srgbClr val="FF0000"/>
                </a:solidFill>
              </a:rPr>
              <a:t>минимального возраста </a:t>
            </a:r>
            <a:r>
              <a:rPr sz="2900"/>
              <a:t>такого лица.</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title"/>
          </p:nvPr>
        </p:nvSpPr>
        <p:spPr>
          <a:xfrm rot="10800000">
            <a:off x="457200" y="-531440"/>
            <a:ext cx="8229600" cy="288033"/>
          </a:xfrm>
          <a:prstGeom prst="rect">
            <a:avLst/>
          </a:prstGeom>
        </p:spPr>
        <p:txBody>
          <a:bodyPr>
            <a:normAutofit fontScale="90000"/>
          </a:bodyPr>
          <a:lstStyle/>
          <a:p>
            <a:pPr lvl="0" defTabSz="365760">
              <a:defRPr sz="1560"/>
            </a:pPr>
            <a:endParaRPr/>
          </a:p>
        </p:txBody>
      </p:sp>
      <p:sp>
        <p:nvSpPr>
          <p:cNvPr id="79" name="Shape 79"/>
          <p:cNvSpPr>
            <a:spLocks noGrp="1"/>
          </p:cNvSpPr>
          <p:nvPr>
            <p:ph type="body" idx="1"/>
          </p:nvPr>
        </p:nvSpPr>
        <p:spPr>
          <a:xfrm>
            <a:off x="457200" y="188639"/>
            <a:ext cx="8229600" cy="5937525"/>
          </a:xfrm>
          <a:prstGeom prst="rect">
            <a:avLst/>
          </a:prstGeom>
        </p:spPr>
        <p:txBody>
          <a:bodyPr/>
          <a:lstStyle>
            <a:lvl1pPr marL="329184" indent="-329184" defTabSz="877823">
              <a:lnSpc>
                <a:spcPct val="80000"/>
              </a:lnSpc>
              <a:spcBef>
                <a:spcPts val="500"/>
              </a:spcBef>
              <a:defRPr sz="2112"/>
            </a:lvl1pPr>
          </a:lstStyle>
          <a:p>
            <a:pPr lvl="0">
              <a:defRPr sz="1800"/>
            </a:pPr>
            <a:r>
              <a:rPr sz="2112"/>
              <a:t>Лица, достигшие ко времени совершения преступления четырнадцатилетнего возраста, подлежат уголовной ответственности за убийство (статья 105), умышленное причинение тяжкого вреда здоровью (статья 111), умышленное причинение средней тяжести вреда здоровью (статья 112), похищение человека (статья 126), изнасилование (статья 131), насильственные действия сексуального характера (статья 132), кражу (статья 158), грабеж (статья 161), разбой (статья 162), вымогательство (статья 163), неправомерное завладение автомобилем или иным транспортным средством без цели хищения (статья 166), умышленные уничтожение или повреждение имущества при отягчающих обстоятельствах (часть вторая статьи 167), террористический акт (статья 205), захват заложника (статья 206), заведомо ложное сообщение об акте терроризма (статья 207), хулиганство при отягчающих обстоятельствах (часть вторая статьи 213), вандализм (статья 214), хищение либо вымогательство оружия, боеприпасов, взрывчатых веществ и взрывных устройств (статья 226), хищение либо вымогательство наркотических средств или психотропных веществ (статья 229), приведение в негодность транспортных средств или путей сообщения (статья 267).</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p:cNvSpPr>
          <p:nvPr>
            <p:ph type="title"/>
          </p:nvPr>
        </p:nvSpPr>
        <p:spPr>
          <a:xfrm rot="10800000">
            <a:off x="457200" y="-603449"/>
            <a:ext cx="8229600" cy="72010"/>
          </a:xfrm>
          <a:prstGeom prst="rect">
            <a:avLst/>
          </a:prstGeom>
        </p:spPr>
        <p:txBody>
          <a:bodyPr>
            <a:normAutofit fontScale="90000"/>
          </a:bodyPr>
          <a:lstStyle/>
          <a:p>
            <a:pPr lvl="0">
              <a:defRPr sz="3900"/>
            </a:pPr>
            <a:endParaRPr/>
          </a:p>
        </p:txBody>
      </p:sp>
      <p:sp>
        <p:nvSpPr>
          <p:cNvPr id="82" name="Shape 82"/>
          <p:cNvSpPr>
            <a:spLocks noGrp="1"/>
          </p:cNvSpPr>
          <p:nvPr>
            <p:ph type="body" idx="1"/>
          </p:nvPr>
        </p:nvSpPr>
        <p:spPr>
          <a:xfrm>
            <a:off x="457200" y="188639"/>
            <a:ext cx="8229600" cy="5937525"/>
          </a:xfrm>
          <a:prstGeom prst="rect">
            <a:avLst/>
          </a:prstGeom>
        </p:spPr>
        <p:txBody>
          <a:bodyPr/>
          <a:lstStyle/>
          <a:p>
            <a:pPr lvl="0">
              <a:defRPr sz="1800"/>
            </a:pPr>
            <a:r>
              <a:rPr sz="3200"/>
              <a:t>Если несовершеннолетний достиг возраста, предусмотренного частями первой или второй статьи 20 УК РФ, но вследствие </a:t>
            </a:r>
            <a:r>
              <a:rPr sz="3200">
                <a:solidFill>
                  <a:srgbClr val="FF0000"/>
                </a:solidFill>
              </a:rPr>
              <a:t>отставания в психическом развитии, не связанном с психическим расстройством</a:t>
            </a:r>
            <a:r>
              <a:rPr sz="3200"/>
              <a:t>, во время совершения общественно опасного деяния не мог в полной мере осознавать фактический характер и общественную опасность своих действий (бездействия) либо руководить ими, он </a:t>
            </a:r>
            <a:r>
              <a:rPr sz="3200">
                <a:solidFill>
                  <a:srgbClr val="FF0000"/>
                </a:solidFill>
              </a:rPr>
              <a:t>не подлежит</a:t>
            </a:r>
            <a:r>
              <a:rPr sz="3200"/>
              <a:t> уголовной ответственности.</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title"/>
          </p:nvPr>
        </p:nvSpPr>
        <p:spPr>
          <a:xfrm rot="10800000">
            <a:off x="457200" y="-459432"/>
            <a:ext cx="8229600" cy="144017"/>
          </a:xfrm>
          <a:prstGeom prst="rect">
            <a:avLst/>
          </a:prstGeom>
        </p:spPr>
        <p:txBody>
          <a:bodyPr>
            <a:normAutofit fontScale="90000"/>
          </a:bodyPr>
          <a:lstStyle/>
          <a:p>
            <a:pPr lvl="0" defTabSz="365760">
              <a:defRPr sz="1560"/>
            </a:pPr>
            <a:endParaRPr/>
          </a:p>
        </p:txBody>
      </p:sp>
      <p:sp>
        <p:nvSpPr>
          <p:cNvPr id="85" name="Shape 85"/>
          <p:cNvSpPr>
            <a:spLocks noGrp="1"/>
          </p:cNvSpPr>
          <p:nvPr>
            <p:ph type="body" idx="1"/>
          </p:nvPr>
        </p:nvSpPr>
        <p:spPr>
          <a:xfrm>
            <a:off x="457200" y="116631"/>
            <a:ext cx="8229600" cy="6009533"/>
          </a:xfrm>
          <a:prstGeom prst="rect">
            <a:avLst/>
          </a:prstGeom>
        </p:spPr>
        <p:txBody>
          <a:bodyPr/>
          <a:lstStyle/>
          <a:p>
            <a:pPr lvl="0">
              <a:lnSpc>
                <a:spcPct val="90000"/>
              </a:lnSpc>
              <a:spcBef>
                <a:spcPts val="600"/>
              </a:spcBef>
              <a:defRPr sz="1800"/>
            </a:pPr>
            <a:r>
              <a:rPr sz="2900"/>
              <a:t>При наличии данных, свидетельствующих об отставании в психическом развитии несовершеннолетнего, в силу статей 195 и 196, части 2 статьи 421 УПК РФ следует назначать комплексную </a:t>
            </a:r>
            <a:r>
              <a:rPr sz="2900">
                <a:solidFill>
                  <a:srgbClr val="FF0000"/>
                </a:solidFill>
              </a:rPr>
              <a:t>психолого-психиатрическую экспертизу в</a:t>
            </a:r>
            <a:r>
              <a:rPr sz="2900"/>
              <a:t> целях решения вопроса о его психическом состоянии и способности правильно воспринимать обстоятельства, имеющие значение для уголовного дела. При этом перед экспертами должен быть поставлен вопрос о влиянии психического состояния несовершеннолетнего на его интеллектуальное развитие с учетом возраста.</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1430</Words>
  <Application>Microsoft Office PowerPoint</Application>
  <PresentationFormat>Экран (4:3)</PresentationFormat>
  <Paragraphs>69</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Default</vt:lpstr>
      <vt:lpstr>Субъект преступления</vt:lpstr>
      <vt:lpstr>Слайд 2</vt:lpstr>
      <vt:lpstr>Общие условия уголовной ответственности</vt:lpstr>
      <vt:lpstr> Общие признаки субъекта преступления</vt:lpstr>
      <vt:lpstr>Возраст уголовной ответственности</vt:lpstr>
      <vt:lpstr>Слайд 6</vt:lpstr>
      <vt:lpstr>Слайд 7</vt:lpstr>
      <vt:lpstr>Слайд 8</vt:lpstr>
      <vt:lpstr>Слайд 9</vt:lpstr>
      <vt:lpstr>Слайд 10</vt:lpstr>
      <vt:lpstr>Слайд 11</vt:lpstr>
      <vt:lpstr>Слайд 12</vt:lpstr>
      <vt:lpstr>Критерии невменяемости</vt:lpstr>
      <vt:lpstr>Юридический</vt:lpstr>
      <vt:lpstr>Слайд 15</vt:lpstr>
      <vt:lpstr>Слайд 16</vt:lpstr>
      <vt:lpstr>Слайд 17</vt:lpstr>
      <vt:lpstr>Слайд 18</vt:lpstr>
      <vt:lpstr>Слайд 19</vt:lpstr>
      <vt:lpstr>Слайд 20</vt:lpstr>
      <vt:lpstr>Слайд 21</vt:lpstr>
      <vt:lpstr>Слайд 22</vt:lpstr>
      <vt:lpstr>Слайд 23</vt:lpstr>
      <vt:lpstr>Специальный субъект</vt:lpstr>
      <vt:lpstr>Классификация признаков специального субъекта</vt:lpstr>
      <vt:lpstr>Слайд 26</vt:lpstr>
      <vt:lpstr>Слайд 27</vt:lpstr>
      <vt:lpstr>Слайд 28</vt:lpstr>
      <vt:lpstr>Слайд 29</vt:lpstr>
      <vt:lpstr>Слайд 30</vt:lpstr>
      <vt:lpstr>Слайд 31</vt:lpstr>
      <vt:lpstr>Слайд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Субъект преступления</dc:title>
  <cp:lastModifiedBy>Ivanova_GG</cp:lastModifiedBy>
  <cp:revision>2</cp:revision>
  <dcterms:modified xsi:type="dcterms:W3CDTF">2024-05-15T02:14:38Z</dcterms:modified>
</cp:coreProperties>
</file>