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62" r:id="rId8"/>
    <p:sldId id="267" r:id="rId9"/>
    <p:sldId id="268" r:id="rId10"/>
    <p:sldId id="259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10000"/>
                <a:lumOff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91C0915-0468-4B3D-9510-406C9DD22F1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D6D5CF-E2F1-44D8-B900-13E345A101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315200" cy="2595025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ru-RU" sz="2200" b="1" dirty="0">
                <a:solidFill>
                  <a:prstClr val="white"/>
                </a:solidFill>
                <a:ea typeface="+mn-ea"/>
                <a:cs typeface="+mn-cs"/>
              </a:rPr>
              <a:t>Уголовное право (Общая часть)</a:t>
            </a:r>
            <a:br>
              <a:rPr lang="ru-RU" sz="2200" b="1" dirty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ru-RU" sz="5400" b="1" dirty="0" smtClean="0">
                <a:solidFill>
                  <a:srgbClr val="FF0000"/>
                </a:solidFill>
              </a:rPr>
              <a:t>СОУЧАСТИЕ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В ПРЕСТУПЛЕНИИ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9501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7906072" cy="604867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Формы соучастия (виды преступных групп) </a:t>
            </a:r>
          </a:p>
          <a:p>
            <a:pPr algn="just"/>
            <a:r>
              <a:rPr lang="ru-RU" dirty="0" smtClean="0">
                <a:solidFill>
                  <a:schemeClr val="bg2"/>
                </a:solidFill>
              </a:rPr>
              <a:t>1. </a:t>
            </a:r>
            <a:r>
              <a:rPr lang="ru-RU" b="1" i="1" dirty="0" smtClean="0">
                <a:solidFill>
                  <a:schemeClr val="bg2"/>
                </a:solidFill>
              </a:rPr>
              <a:t>Группа лиц без предварительного сговора </a:t>
            </a:r>
            <a:r>
              <a:rPr lang="ru-RU" i="1" dirty="0" smtClean="0">
                <a:solidFill>
                  <a:schemeClr val="bg2"/>
                </a:solidFill>
              </a:rPr>
              <a:t>– если в совершении преступления совместно участвовали два или более исполнителя без предварительного сговора (ч. 1 ст. 35 УК). </a:t>
            </a:r>
          </a:p>
          <a:p>
            <a:pPr algn="just"/>
            <a:r>
              <a:rPr lang="ru-RU" dirty="0" smtClean="0">
                <a:solidFill>
                  <a:schemeClr val="bg2"/>
                </a:solidFill>
              </a:rPr>
              <a:t>2. </a:t>
            </a:r>
            <a:r>
              <a:rPr lang="ru-RU" b="1" i="1" dirty="0" smtClean="0">
                <a:solidFill>
                  <a:schemeClr val="bg2"/>
                </a:solidFill>
              </a:rPr>
              <a:t>Группа лиц с предварительным сговором </a:t>
            </a:r>
            <a:r>
              <a:rPr lang="ru-RU" i="1" dirty="0" smtClean="0">
                <a:solidFill>
                  <a:schemeClr val="bg2"/>
                </a:solidFill>
              </a:rPr>
              <a:t>– если в совершении преступления участвовали лица, заранее договорившиеся о совместном совершении преступления (ч. 2 ст. 35 УК). </a:t>
            </a:r>
          </a:p>
          <a:p>
            <a:pPr algn="just"/>
            <a:r>
              <a:rPr lang="ru-RU" dirty="0" smtClean="0">
                <a:solidFill>
                  <a:schemeClr val="bg2"/>
                </a:solidFill>
              </a:rPr>
              <a:t>3. </a:t>
            </a:r>
            <a:r>
              <a:rPr lang="ru-RU" b="1" i="1" dirty="0" smtClean="0">
                <a:solidFill>
                  <a:schemeClr val="bg2"/>
                </a:solidFill>
              </a:rPr>
              <a:t>Организованная группа лиц </a:t>
            </a:r>
            <a:r>
              <a:rPr lang="ru-RU" i="1" dirty="0" smtClean="0">
                <a:solidFill>
                  <a:schemeClr val="bg2"/>
                </a:solidFill>
              </a:rPr>
              <a:t>– если преступление совершено устойчивой группой лиц, заранее объединившихся для совершения одного или нескольких преступлений (ч. 3 ст. 35 УК). </a:t>
            </a:r>
          </a:p>
          <a:p>
            <a:pPr algn="just"/>
            <a:r>
              <a:rPr lang="ru-RU" dirty="0" smtClean="0">
                <a:solidFill>
                  <a:schemeClr val="bg2"/>
                </a:solidFill>
              </a:rPr>
              <a:t>4. </a:t>
            </a:r>
            <a:r>
              <a:rPr lang="ru-RU" b="1" i="1" dirty="0" smtClean="0">
                <a:solidFill>
                  <a:schemeClr val="bg2"/>
                </a:solidFill>
              </a:rPr>
              <a:t>Преступное сообщество (организация) </a:t>
            </a:r>
            <a:r>
              <a:rPr lang="ru-RU" i="1" dirty="0" smtClean="0">
                <a:solidFill>
                  <a:schemeClr val="bg2"/>
                </a:solidFill>
              </a:rPr>
              <a:t>‒ если преступление совершено структурированной организованной группой или объединением организованных групп, действующих под единым руководством, члены которых объединены в целях совместного совершения одного или нескольких тяжких либо особо тяжких преступлений для получения прямо или косвенно финансовой или иной материальной выгоды (ч. 4 ст. 35 УК). </a:t>
            </a:r>
          </a:p>
        </p:txBody>
      </p:sp>
    </p:spTree>
    <p:extLst>
      <p:ext uri="{BB962C8B-B14F-4D97-AF65-F5344CB8AC3E}">
        <p14:creationId xmlns="" xmlns:p14="http://schemas.microsoft.com/office/powerpoint/2010/main" val="3069796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620688"/>
            <a:ext cx="7848872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Эксцесс исполнителя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- совершение исполнителем преступле­ния, не охватывающегося умыслом других соучастников (ст. 36 УК РФ). За эксцесс исполнителя другие соучастники преступления уголовной ответственности не подлежат.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Виды эксцесса исполнителя: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количественный - имеет место там, где исполнитель </a:t>
            </a:r>
            <a:r>
              <a:rPr lang="ru-RU" dirty="0" smtClean="0">
                <a:solidFill>
                  <a:schemeClr val="bg1"/>
                </a:solidFill>
              </a:rPr>
              <a:t>начал </a:t>
            </a:r>
            <a:r>
              <a:rPr lang="ru-RU" dirty="0" smtClean="0">
                <a:solidFill>
                  <a:schemeClr val="bg1"/>
                </a:solidFill>
              </a:rPr>
              <a:t>совершать преступление, задуманное другими </a:t>
            </a:r>
            <a:r>
              <a:rPr lang="ru-RU" dirty="0" smtClean="0">
                <a:solidFill>
                  <a:schemeClr val="bg1"/>
                </a:solidFill>
              </a:rPr>
              <a:t>соучастниками</a:t>
            </a:r>
            <a:r>
              <a:rPr lang="ru-RU" dirty="0" smtClean="0">
                <a:solidFill>
                  <a:schemeClr val="bg1"/>
                </a:solidFill>
              </a:rPr>
              <a:t>, совершившими более тяжкие преступления (но это преступление однородное);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качественный - имеет место там, где исполнитель </a:t>
            </a:r>
            <a:r>
              <a:rPr lang="ru-RU" dirty="0" smtClean="0">
                <a:solidFill>
                  <a:schemeClr val="bg1"/>
                </a:solidFill>
              </a:rPr>
              <a:t>совершает </a:t>
            </a:r>
            <a:r>
              <a:rPr lang="ru-RU" dirty="0" smtClean="0">
                <a:solidFill>
                  <a:schemeClr val="bg1"/>
                </a:solidFill>
              </a:rPr>
              <a:t>неоднородное преступление, а в дополнение к тому, которое было задумано и совершено другими </a:t>
            </a:r>
            <a:r>
              <a:rPr lang="ru-RU" dirty="0" smtClean="0">
                <a:solidFill>
                  <a:schemeClr val="bg1"/>
                </a:solidFill>
              </a:rPr>
              <a:t>соучастниками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315200" cy="11540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Статья 34. Ответственность соучастников преступления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84785"/>
            <a:ext cx="7330008" cy="482457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500" b="1" dirty="0" smtClean="0">
                <a:solidFill>
                  <a:schemeClr val="bg1"/>
                </a:solidFill>
              </a:rPr>
              <a:t> </a:t>
            </a:r>
            <a:r>
              <a:rPr lang="ru-RU" sz="5500" b="1" dirty="0" smtClean="0">
                <a:solidFill>
                  <a:schemeClr val="bg1"/>
                </a:solidFill>
              </a:rPr>
              <a:t>Ответственность соучастников преступления определяется характером и степенью фактического участия каждого из них в совершении преступления.</a:t>
            </a:r>
          </a:p>
          <a:p>
            <a:pPr>
              <a:buNone/>
            </a:pPr>
            <a:r>
              <a:rPr lang="ru-RU" sz="5500" b="1" dirty="0" smtClean="0">
                <a:solidFill>
                  <a:schemeClr val="bg1"/>
                </a:solidFill>
              </a:rPr>
              <a:t> </a:t>
            </a:r>
            <a:r>
              <a:rPr lang="ru-RU" sz="5500" b="1" dirty="0" smtClean="0">
                <a:solidFill>
                  <a:schemeClr val="bg1"/>
                </a:solidFill>
              </a:rPr>
              <a:t>Соисполнители </a:t>
            </a:r>
            <a:r>
              <a:rPr lang="ru-RU" sz="5500" dirty="0" smtClean="0">
                <a:solidFill>
                  <a:schemeClr val="bg1"/>
                </a:solidFill>
              </a:rPr>
              <a:t>отвечают по статье </a:t>
            </a:r>
            <a:r>
              <a:rPr lang="ru-RU" sz="5500" dirty="0" smtClean="0">
                <a:solidFill>
                  <a:schemeClr val="bg1"/>
                </a:solidFill>
                <a:hlinkClick r:id="" action="ppaction://hlinkfile"/>
              </a:rPr>
              <a:t>Особенной части</a:t>
            </a:r>
            <a:r>
              <a:rPr lang="ru-RU" sz="5500" dirty="0" smtClean="0">
                <a:solidFill>
                  <a:schemeClr val="bg1"/>
                </a:solidFill>
              </a:rPr>
              <a:t> настоящего Кодекса за преступление, совершенное ими совместно, без ссылки на </a:t>
            </a:r>
            <a:r>
              <a:rPr lang="ru-RU" sz="5500" dirty="0" smtClean="0">
                <a:solidFill>
                  <a:schemeClr val="bg1"/>
                </a:solidFill>
                <a:hlinkClick r:id="" action="ppaction://hlinkfile"/>
              </a:rPr>
              <a:t>статью 33</a:t>
            </a:r>
            <a:r>
              <a:rPr lang="ru-RU" sz="5500" dirty="0" smtClean="0">
                <a:solidFill>
                  <a:schemeClr val="bg1"/>
                </a:solidFill>
              </a:rPr>
              <a:t> настоящего Кодекса.</a:t>
            </a:r>
          </a:p>
          <a:p>
            <a:pPr>
              <a:buNone/>
            </a:pPr>
            <a:r>
              <a:rPr lang="ru-RU" sz="5500" dirty="0" smtClean="0">
                <a:solidFill>
                  <a:schemeClr val="bg1"/>
                </a:solidFill>
              </a:rPr>
              <a:t> </a:t>
            </a:r>
            <a:r>
              <a:rPr lang="ru-RU" sz="5500" dirty="0" smtClean="0">
                <a:solidFill>
                  <a:schemeClr val="bg1"/>
                </a:solidFill>
              </a:rPr>
              <a:t>Уголовная ответственность </a:t>
            </a:r>
            <a:r>
              <a:rPr lang="ru-RU" sz="5500" b="1" dirty="0" smtClean="0">
                <a:solidFill>
                  <a:schemeClr val="bg1"/>
                </a:solidFill>
              </a:rPr>
              <a:t>организатора, подстрекателя и пособника </a:t>
            </a:r>
            <a:r>
              <a:rPr lang="ru-RU" sz="5500" dirty="0" smtClean="0">
                <a:solidFill>
                  <a:schemeClr val="bg1"/>
                </a:solidFill>
              </a:rPr>
              <a:t>наступает по статье, предусматривающей наказание за совершенное преступление, со ссылкой на </a:t>
            </a:r>
            <a:r>
              <a:rPr lang="ru-RU" sz="5500" dirty="0" smtClean="0">
                <a:solidFill>
                  <a:schemeClr val="bg1"/>
                </a:solidFill>
                <a:hlinkClick r:id="" action="ppaction://hlinkfile"/>
              </a:rPr>
              <a:t>статью 33</a:t>
            </a:r>
            <a:r>
              <a:rPr lang="ru-RU" sz="5500" dirty="0" smtClean="0">
                <a:solidFill>
                  <a:schemeClr val="bg1"/>
                </a:solidFill>
              </a:rPr>
              <a:t> настоящего Кодекса, за исключением случаев, когда они одновременно являлись соисполнителями преступления.</a:t>
            </a:r>
          </a:p>
          <a:p>
            <a:pPr>
              <a:buNone/>
            </a:pPr>
            <a:r>
              <a:rPr lang="ru-RU" sz="5500" dirty="0" smtClean="0">
                <a:solidFill>
                  <a:schemeClr val="bg1"/>
                </a:solidFill>
              </a:rPr>
              <a:t>Лицо</a:t>
            </a:r>
            <a:r>
              <a:rPr lang="ru-RU" sz="5500" dirty="0" smtClean="0">
                <a:solidFill>
                  <a:schemeClr val="bg1"/>
                </a:solidFill>
              </a:rPr>
              <a:t>, не являющееся субъектом преступления, специально указанным в соответствующей статье </a:t>
            </a:r>
            <a:r>
              <a:rPr lang="ru-RU" sz="5500" dirty="0" smtClean="0">
                <a:solidFill>
                  <a:schemeClr val="bg1"/>
                </a:solidFill>
                <a:hlinkClick r:id="" action="ppaction://hlinkfile"/>
              </a:rPr>
              <a:t>Особенной части</a:t>
            </a:r>
            <a:r>
              <a:rPr lang="ru-RU" sz="5500" dirty="0" smtClean="0">
                <a:solidFill>
                  <a:schemeClr val="bg1"/>
                </a:solidFill>
              </a:rPr>
              <a:t> настоящего Кодекса, участвовавшее в совершении преступления, предусмотренного этой статьей, несет уголовную ответственность за данное преступление в качестве его</a:t>
            </a:r>
            <a:r>
              <a:rPr lang="ru-RU" sz="5500" b="1" dirty="0" smtClean="0">
                <a:solidFill>
                  <a:schemeClr val="bg1"/>
                </a:solidFill>
              </a:rPr>
              <a:t> организатора, подстрекателя либо пособника.</a:t>
            </a:r>
          </a:p>
          <a:p>
            <a:pPr>
              <a:buNone/>
            </a:pPr>
            <a:r>
              <a:rPr lang="ru-RU" sz="5500" dirty="0" smtClean="0">
                <a:solidFill>
                  <a:schemeClr val="bg1"/>
                </a:solidFill>
              </a:rPr>
              <a:t> </a:t>
            </a:r>
            <a:r>
              <a:rPr lang="ru-RU" sz="5500" dirty="0" smtClean="0">
                <a:solidFill>
                  <a:schemeClr val="bg1"/>
                </a:solidFill>
              </a:rPr>
              <a:t>В случае </a:t>
            </a:r>
            <a:r>
              <a:rPr lang="ru-RU" sz="5500" dirty="0" err="1" smtClean="0">
                <a:solidFill>
                  <a:schemeClr val="bg1"/>
                </a:solidFill>
              </a:rPr>
              <a:t>недоведения</a:t>
            </a:r>
            <a:r>
              <a:rPr lang="ru-RU" sz="5500" dirty="0" smtClean="0">
                <a:solidFill>
                  <a:schemeClr val="bg1"/>
                </a:solidFill>
              </a:rPr>
              <a:t> исполнителем преступления до конца по не зависящим от него обстоятельствам остальные</a:t>
            </a:r>
            <a:r>
              <a:rPr lang="ru-RU" sz="5500" b="1" dirty="0" smtClean="0">
                <a:solidFill>
                  <a:schemeClr val="bg1"/>
                </a:solidFill>
              </a:rPr>
              <a:t> соучастники </a:t>
            </a:r>
            <a:r>
              <a:rPr lang="ru-RU" sz="5500" dirty="0" smtClean="0">
                <a:solidFill>
                  <a:schemeClr val="bg1"/>
                </a:solidFill>
              </a:rPr>
              <a:t>несут уголовную ответственность за приготовление к преступлению или покушение на преступление. За приготовление к преступлению несет уголовную ответственность также лицо, которому по не зависящим от него обстоятельствам не удалось склонить других лиц к совершению преступления.</a:t>
            </a:r>
          </a:p>
          <a:p>
            <a:endParaRPr lang="ru-RU" sz="5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7690048" cy="63367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Понятие соучастия в уголовном праве 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bg2"/>
                </a:solidFill>
              </a:rPr>
              <a:t>Соучастием в преступлении признается умышленное совместное участие двух или более лиц в совершении умышленного преступления (ст. 32 УК РФ).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Признаки соучастия: 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умышленное участие в совершении преступления; 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совместное участие в совершении преступления; 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два и более лица участвуют в совершении преступления; 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возможно только в умышленных преступлениях</a:t>
            </a:r>
          </a:p>
          <a:p>
            <a:r>
              <a:rPr lang="ru-RU" sz="2400" dirty="0" smtClean="0">
                <a:solidFill>
                  <a:schemeClr val="bg2"/>
                </a:solidFill>
              </a:rPr>
              <a:t>каждый соучастник выражает согласие на совместное совершение преступления (устно, жестом, мимикой и т.д.)</a:t>
            </a:r>
            <a:r>
              <a:rPr lang="ru-RU" sz="24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163866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73152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Виды соучастников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6713"/>
            <a:ext cx="7315200" cy="547264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2"/>
                </a:solidFill>
              </a:rPr>
              <a:t>1.</a:t>
            </a:r>
            <a:r>
              <a:rPr lang="ru-RU" sz="2400" b="1" dirty="0" smtClean="0">
                <a:solidFill>
                  <a:schemeClr val="bg2"/>
                </a:solidFill>
              </a:rPr>
              <a:t> </a:t>
            </a:r>
            <a:r>
              <a:rPr lang="ru-RU" sz="2400" b="1" i="1" dirty="0" smtClean="0">
                <a:solidFill>
                  <a:schemeClr val="bg2"/>
                </a:solidFill>
              </a:rPr>
              <a:t>Исполнитель </a:t>
            </a:r>
            <a:r>
              <a:rPr lang="ru-RU" sz="2400" i="1" dirty="0" smtClean="0">
                <a:solidFill>
                  <a:schemeClr val="bg2"/>
                </a:solidFill>
              </a:rPr>
              <a:t>‒ лицо, непосредственно совершившее преступление либо непосредственно участвовавшее в его совершении совместно с другими лицами (</a:t>
            </a:r>
            <a:r>
              <a:rPr lang="ru-RU" sz="2400" b="1" i="1" dirty="0" smtClean="0">
                <a:solidFill>
                  <a:schemeClr val="bg2"/>
                </a:solidFill>
              </a:rPr>
              <a:t>соисполнителями</a:t>
            </a:r>
            <a:r>
              <a:rPr lang="ru-RU" sz="2400" i="1" dirty="0" smtClean="0">
                <a:solidFill>
                  <a:schemeClr val="bg2"/>
                </a:solidFill>
              </a:rPr>
              <a:t>), а также лицо, совершившее преступление посредством использования других лиц, не подлежащих уголовной ответственности в силу возраста, невменяемости или других обстоятельств, предусмотренных УК РФ (ч. 2 ст. 33 УК).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3100" b="1" dirty="0" smtClean="0">
                <a:solidFill>
                  <a:srgbClr val="FF0000"/>
                </a:solidFill>
              </a:rPr>
              <a:t>Виды соучастников 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908721"/>
            <a:ext cx="7315200" cy="54006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2</a:t>
            </a:r>
            <a:r>
              <a:rPr lang="ru-RU" sz="2400" dirty="0" smtClean="0">
                <a:solidFill>
                  <a:schemeClr val="bg2"/>
                </a:solidFill>
              </a:rPr>
              <a:t>. </a:t>
            </a:r>
            <a:r>
              <a:rPr lang="ru-RU" sz="2400" b="1" i="1" dirty="0" smtClean="0">
                <a:solidFill>
                  <a:schemeClr val="bg2"/>
                </a:solidFill>
              </a:rPr>
              <a:t>Организатор</a:t>
            </a:r>
            <a:r>
              <a:rPr lang="ru-RU" sz="2400" i="1" dirty="0" smtClean="0">
                <a:solidFill>
                  <a:schemeClr val="bg2"/>
                </a:solidFill>
              </a:rPr>
              <a:t> ‒ лицо, организовавшее совершение преступления или руководившее его исполнением, а равно лицо, создавшее организованную группу или преступное сообщество (преступную организацию) либо руководившее ими (ч. 3 ст. 33 УК).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Его деятельность может выражаться в выполнении таких функций как: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 вовлечение в преступление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-руководство соучастниками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bg2"/>
                </a:solidFill>
              </a:rPr>
              <a:t>-руководство совершением преступления и др.</a:t>
            </a:r>
            <a:endParaRPr lang="ru-RU" sz="2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620688"/>
            <a:ext cx="7848872" cy="5328592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Деятельность организатора организованной группы или преступного сообщества может выражаться: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1. Вовлечение участников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2. Определение и закрепление ролей участников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3. Приобретение оружия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4. Планирование действий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5. Объедение существующих преступных групп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6.Поддержание внутригрупповой дисциплины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7. Оснащение сообщества техническими средствами и др.</a:t>
            </a:r>
          </a:p>
          <a:p>
            <a:pPr algn="ctr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9"/>
            <a:ext cx="73152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Виды соучастников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12776"/>
            <a:ext cx="7315200" cy="3539527"/>
          </a:xfrm>
        </p:spPr>
        <p:txBody>
          <a:bodyPr/>
          <a:lstStyle/>
          <a:p>
            <a:r>
              <a:rPr lang="ru-RU" sz="2400" dirty="0" smtClean="0">
                <a:solidFill>
                  <a:schemeClr val="bg2"/>
                </a:solidFill>
              </a:rPr>
              <a:t>3. </a:t>
            </a:r>
            <a:r>
              <a:rPr lang="ru-RU" sz="2400" b="1" i="1" dirty="0" smtClean="0">
                <a:solidFill>
                  <a:schemeClr val="bg2"/>
                </a:solidFill>
              </a:rPr>
              <a:t>Подстрекатель </a:t>
            </a:r>
            <a:r>
              <a:rPr lang="ru-RU" sz="2400" i="1" dirty="0" smtClean="0">
                <a:solidFill>
                  <a:schemeClr val="bg2"/>
                </a:solidFill>
              </a:rPr>
              <a:t>‒ лицо, склонившее другое лицо к совершению преступления путем уговора, подкупа, угрозы или другим способом (ч. 4 ст. 33 УК). 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Подстрекатель не принимает непосредственного участия в выполнении действий, однако он может быть одним из исполнителей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583264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Виды соучастников</a:t>
            </a:r>
            <a:endParaRPr lang="ru-RU" dirty="0" smtClean="0">
              <a:solidFill>
                <a:schemeClr val="bg2"/>
              </a:solidFill>
            </a:endParaRPr>
          </a:p>
          <a:p>
            <a:pPr algn="just"/>
            <a:endParaRPr lang="ru-RU" b="1" i="1" dirty="0" smtClean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bg2"/>
                </a:solidFill>
              </a:rPr>
              <a:t>4. Пособник </a:t>
            </a:r>
            <a:r>
              <a:rPr lang="ru-RU" sz="2400" i="1" dirty="0" smtClean="0">
                <a:solidFill>
                  <a:schemeClr val="bg2"/>
                </a:solidFill>
              </a:rPr>
              <a:t>‒ лицо, содействовавшее совершению преступления советами, указаниями, предоставлением информации, средств или орудий совершения преступления либо устранением препятствий, а также лицо, заранее обещавшее скрыть преступника, средства или орудия совершения преступления, следы преступления либо предметы, добытые преступным путем, а равно лицо, заранее обещавшее приобрести или сбыть такие предметы (ч. 5 ст. 33 УК). </a:t>
            </a:r>
          </a:p>
        </p:txBody>
      </p:sp>
    </p:spTree>
    <p:extLst>
      <p:ext uri="{BB962C8B-B14F-4D97-AF65-F5344CB8AC3E}">
        <p14:creationId xmlns="" xmlns:p14="http://schemas.microsoft.com/office/powerpoint/2010/main" val="326249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6673"/>
            <a:ext cx="7315200" cy="583268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Виды пособничества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Интеллектуальное                                            Физическое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психическое воздействие                         предоставление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на сознание                                             средств и орудий,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 волю исполнителя                                устранение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-(советы, указания, предоставление      препятствий и др.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информации, обещание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скрыть преступника, обещание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сбыть краденное  и др.)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95736" y="11967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020272" y="12687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9"/>
            <a:ext cx="7315200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Форма </a:t>
            </a:r>
            <a:r>
              <a:rPr lang="ru-RU" b="1" dirty="0" smtClean="0">
                <a:solidFill>
                  <a:srgbClr val="FF0000"/>
                </a:solidFill>
              </a:rPr>
              <a:t>соучастия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268761"/>
            <a:ext cx="7402016" cy="5040600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Это тип совместной деятельности нескольких лиц в процессе совершения преступления, различающийся по способу их взаимодействия  и степени согласованности.</a:t>
            </a:r>
          </a:p>
          <a:p>
            <a:pPr algn="ctr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Четыре формы: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- Простое соучастие (</a:t>
            </a:r>
            <a:r>
              <a:rPr lang="ru-RU" dirty="0" err="1" smtClean="0">
                <a:solidFill>
                  <a:schemeClr val="bg1"/>
                </a:solidFill>
              </a:rPr>
              <a:t>соисполнительство</a:t>
            </a:r>
            <a:r>
              <a:rPr lang="ru-RU" dirty="0" smtClean="0">
                <a:solidFill>
                  <a:schemeClr val="bg1"/>
                </a:solidFill>
              </a:rPr>
              <a:t>);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- Сложное соучастие: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- Организованная группа;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-преступное сообщество.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180</TotalTime>
  <Words>874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Перспектива</vt:lpstr>
      <vt:lpstr>Уголовное право (Общая часть)  СОУЧАСТИЕ  В ПРЕСТУПЛЕНИИ</vt:lpstr>
      <vt:lpstr>Слайд 2</vt:lpstr>
      <vt:lpstr>Виды соучастников </vt:lpstr>
      <vt:lpstr>  Виды соучастников </vt:lpstr>
      <vt:lpstr>Слайд 5</vt:lpstr>
      <vt:lpstr>Виды соучастников</vt:lpstr>
      <vt:lpstr>Слайд 7</vt:lpstr>
      <vt:lpstr>Слайд 8</vt:lpstr>
      <vt:lpstr>Форма соучастия</vt:lpstr>
      <vt:lpstr>Слайд 10</vt:lpstr>
      <vt:lpstr>Слайд 11</vt:lpstr>
      <vt:lpstr>Статья 34. Ответственность соучастников преступления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Уголовное право (Общая часть)  УГОЛОВНЫЙ ЗАКОН</dc:title>
  <dc:creator>Воробьев Виктор Викторович</dc:creator>
  <cp:lastModifiedBy>Ivanova_GG</cp:lastModifiedBy>
  <cp:revision>79</cp:revision>
  <dcterms:created xsi:type="dcterms:W3CDTF">2017-09-04T09:19:07Z</dcterms:created>
  <dcterms:modified xsi:type="dcterms:W3CDTF">2024-10-03T23:32:25Z</dcterms:modified>
</cp:coreProperties>
</file>