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>
      <p:cViewPr varScale="1">
        <p:scale>
          <a:sx n="103" d="100"/>
          <a:sy n="103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57894D-9185-4928-B086-3341B2C703CE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5F1D2A-A99C-472C-9BB2-A0D12D26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95400" y="533400"/>
            <a:ext cx="5815405" cy="44958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УК РФ Статья 43</a:t>
            </a:r>
            <a:r>
              <a:rPr lang="ru-RU" sz="1800" dirty="0" smtClean="0">
                <a:solidFill>
                  <a:schemeClr val="tx1"/>
                </a:solidFill>
              </a:rPr>
              <a:t>. Понятие и цели наказания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1. Наказание есть мера государственного принуждения, назначаемая по приговору суда. Наказание применяется к лицу, признанному виновным в совершении преступления, и заключается в предусмотренных настоящим Кодексом лишении или ограничении прав и свобод этого лица.</a:t>
            </a: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 2. Цели наказаний: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- восстановление социальной справедливости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- исправление осужденного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- предупреждение совершения новых преступлений.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5096" y="378709"/>
            <a:ext cx="4883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ИСПРАВИТЕЛЬНЫЕ РАБОТЫ – это принудительное привлечение к труду на срок, указанный в приговоре, с удержанием в доход государства соответствующего процента его заработка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412776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Назначаются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судом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отношении трудоспособного лица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качестве основного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наказания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срок от двух месяцев до двух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Удержание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доход государства в размере, установленном приговором суда, в пределах от пяти до двадцати процентов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1412776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случае злостного уклонения осужденного от отбывания исправительных работ суд может заменить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неотбытое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наказание: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принудительными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работами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(1 день принудительных работ = 3 дня исправительных работ)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лишением свободы (1 день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лишения свободы =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 дня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исправительных работ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70000" y="3501008"/>
            <a:ext cx="7344816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Исправительные работы не </a:t>
            </a: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назначаются: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лицам, признанным инвалидами первой группы</a:t>
            </a:r>
            <a:r>
              <a:rPr lang="ru-RU" sz="1200" dirty="0" smtClean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беременным женщинам,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</a:rPr>
              <a:t>женщинам</a:t>
            </a:r>
            <a:r>
              <a:rPr lang="ru-RU" sz="1200" dirty="0">
                <a:solidFill>
                  <a:schemeClr val="tx1"/>
                </a:solidFill>
              </a:rPr>
              <a:t>, имеющим детей в возрасте до трех лет</a:t>
            </a:r>
            <a:r>
              <a:rPr lang="ru-RU" sz="1200" dirty="0" smtClean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военнослужащим, проходящим военную службу по </a:t>
            </a:r>
            <a:r>
              <a:rPr lang="ru-RU" sz="1200" dirty="0" smtClean="0">
                <a:solidFill>
                  <a:schemeClr val="tx1"/>
                </a:solidFill>
              </a:rPr>
              <a:t>призыву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</a:rPr>
              <a:t>военнослужащим</a:t>
            </a:r>
            <a:r>
              <a:rPr lang="ru-RU" sz="1200" dirty="0">
                <a:solidFill>
                  <a:schemeClr val="tx1"/>
                </a:solidFill>
              </a:rPr>
              <a:t>, проходящим военную службу по контракту на воинских должностях рядового и сержантского состава, если они на момент вынесения судом приговора не отслужили установленного законом срока службы по призыву.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78709"/>
            <a:ext cx="1728192" cy="746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Отбывают по месту основной работы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378709"/>
            <a:ext cx="1584176" cy="746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Если основного места нет, то в месте определяемом ОМС по согласованию с УИИ</a:t>
            </a:r>
            <a:endParaRPr lang="ru-RU" sz="1000" dirty="0"/>
          </a:p>
        </p:txBody>
      </p:sp>
      <p:cxnSp>
        <p:nvCxnSpPr>
          <p:cNvPr id="12" name="Прямая со стрелкой 11"/>
          <p:cNvCxnSpPr>
            <a:endCxn id="3" idx="3"/>
          </p:cNvCxnSpPr>
          <p:nvPr/>
        </p:nvCxnSpPr>
        <p:spPr>
          <a:xfrm>
            <a:off x="5220072" y="701874"/>
            <a:ext cx="28803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3"/>
            <a:endCxn id="10" idx="1"/>
          </p:cNvCxnSpPr>
          <p:nvPr/>
        </p:nvCxnSpPr>
        <p:spPr>
          <a:xfrm>
            <a:off x="7308304" y="751727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15026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Ограничение по военной службе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– это лишение возможности на срок, указанный в приговоре, продвижения по службе военнослужащего, совершившего преступление, предусмотренное уголовным законом, с обязательным удержанием в доход государства соответствующего процента из денежного содержания осужденного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1944216" cy="6480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Во время отбывания этого </a:t>
            </a:r>
            <a:r>
              <a:rPr lang="ru-RU" sz="1200" dirty="0" smtClean="0"/>
              <a:t>наказания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92896"/>
            <a:ext cx="2448272" cy="223224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lphaUcPeriod"/>
            </a:pPr>
            <a:r>
              <a:rPr lang="ru-RU" sz="1200" dirty="0" smtClean="0"/>
              <a:t>осужденный не </a:t>
            </a:r>
            <a:r>
              <a:rPr lang="ru-RU" sz="1200" dirty="0"/>
              <a:t>может </a:t>
            </a:r>
            <a:r>
              <a:rPr lang="ru-RU" sz="1200" dirty="0" smtClean="0"/>
              <a:t>быть повышен </a:t>
            </a:r>
            <a:r>
              <a:rPr lang="ru-RU" sz="1200" dirty="0"/>
              <a:t>в должности, воинском звании, </a:t>
            </a:r>
            <a:endParaRPr lang="ru-RU" sz="1200" dirty="0" smtClean="0"/>
          </a:p>
          <a:p>
            <a:pPr marL="228600" indent="-228600">
              <a:buFont typeface="+mj-lt"/>
              <a:buAutoNum type="alphaUcPeriod"/>
            </a:pPr>
            <a:r>
              <a:rPr lang="ru-RU" sz="1200" dirty="0" smtClean="0"/>
              <a:t> </a:t>
            </a:r>
            <a:r>
              <a:rPr lang="ru-RU" sz="1200" dirty="0"/>
              <a:t>срок наказания не засчитывается в срок выслуги лет для присвоения очередного воинского звания.</a:t>
            </a:r>
          </a:p>
          <a:p>
            <a:pPr algn="ctr"/>
            <a:endParaRPr lang="ru-RU" sz="12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331640" y="2204864"/>
            <a:ext cx="288032" cy="28803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95936" y="1556792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200" dirty="0"/>
              <a:t>проходящим военную службу по контракту, на срок от трех месяцев до двух лет в случаях, предусмотренных соответствующими статьями </a:t>
            </a:r>
            <a:r>
              <a:rPr lang="ru-RU" sz="1200" dirty="0" smtClean="0"/>
              <a:t>ОЧ УК РФ за </a:t>
            </a:r>
            <a:r>
              <a:rPr lang="ru-RU" sz="1200" dirty="0"/>
              <a:t>совершение преступлений против военной </a:t>
            </a:r>
            <a:r>
              <a:rPr lang="ru-RU" sz="1200" dirty="0" smtClean="0"/>
              <a:t>службы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осужденным </a:t>
            </a:r>
            <a:r>
              <a:rPr lang="ru-RU" sz="1200" dirty="0"/>
              <a:t>военнослужащим, проходящим военную службу по контракту, вместо исправительных работ, предусмотренных соответствующими статьями </a:t>
            </a:r>
            <a:r>
              <a:rPr lang="ru-RU" sz="1200" dirty="0" smtClean="0"/>
              <a:t>ОЧ УК РФ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1271199"/>
            <a:ext cx="3384376" cy="342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Может быть назначено: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70253" y="3334680"/>
            <a:ext cx="3096344" cy="278092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Из денежного довольствия осужденного к ограничению по военной службе производятся удержания в доход государства в размере, установленном приговором суда, но не свыше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20 %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76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Ограничение свободы – это содержание осужденного, достигшего к моменту вынесения приговора 18 лет, без изоляции от общества, но в условиях осуществления за ним надзора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46085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Ограничения, которые могут быть возложены судом: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/>
              <a:t>не уходить из дома (квартиры, иного жилища) в определенное время суток, </a:t>
            </a:r>
            <a:endParaRPr lang="ru-RU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не </a:t>
            </a:r>
            <a:r>
              <a:rPr lang="ru-RU" sz="1400" dirty="0"/>
              <a:t>посещать определенные места, расположенные в пределах территории соответствующего муниципального образования, </a:t>
            </a:r>
            <a:endParaRPr lang="ru-RU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не </a:t>
            </a:r>
            <a:r>
              <a:rPr lang="ru-RU" sz="1400" dirty="0"/>
              <a:t>выезжать за пределы территории соответствующего муниципального образования, </a:t>
            </a:r>
            <a:endParaRPr lang="ru-RU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не </a:t>
            </a:r>
            <a:r>
              <a:rPr lang="ru-RU" sz="1400" dirty="0"/>
              <a:t>посещать места проведения массовых и иных мероприятий и не участвовать в указанных мероприятиях, </a:t>
            </a:r>
            <a:endParaRPr lang="ru-RU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не </a:t>
            </a:r>
            <a:r>
              <a:rPr lang="ru-RU" sz="1400" dirty="0"/>
              <a:t>изменять место жительства или пребывания, место работы и (или) учебы без согласия специализированного государственного органа, осуществляющего надзор за отбыванием осужденными наказания в виде ограничения </a:t>
            </a:r>
            <a:r>
              <a:rPr lang="ru-RU" sz="1400" dirty="0" smtClean="0"/>
              <a:t>свободы,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/>
              <a:t>являться в специализированный государственный </a:t>
            </a:r>
            <a:r>
              <a:rPr lang="ru-RU" sz="1400" dirty="0" smtClean="0"/>
              <a:t>орган от </a:t>
            </a:r>
            <a:r>
              <a:rPr lang="ru-RU" sz="1400" dirty="0"/>
              <a:t>одного до четырех раз в месяц для регистрации.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4941168"/>
            <a:ext cx="4032448" cy="172819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 случае злостного уклонения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осужденного суд может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заменить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</a:rPr>
              <a:t>неотбытую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часть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наказания:</a:t>
            </a:r>
          </a:p>
          <a:p>
            <a:pPr marL="171450" indent="-171450" algn="ctr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принудительными работами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 algn="ctr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лишением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свободы из расчета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день принудительных работ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/лишения свободы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 = 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дня ограничения свободы.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1412776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Ограничение свободы не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назначается: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военнослужащим,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иностранным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гражданам,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лицам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гражданства,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лицам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имеющим места постоянного проживания на территории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99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52565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Арест заключается в содержании осужденного в условиях строгой изоляции от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общества (ч.1 ст.54 УК РФ)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42484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Арест не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назначается: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лицам, не достигшим к моменту вынесения судом приговора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16 лет,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беременным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женщинам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женщинам, имеющим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детей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 возрасте до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14 лет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35600" y="1052736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Может быть назначен судом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15880" y="1808820"/>
            <a:ext cx="237626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В качестве основного наказания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75660" y="2488208"/>
            <a:ext cx="129614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лицам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429000"/>
            <a:ext cx="15841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достигшим к моменту вынесения судом приговора 16 лет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55780" y="3431309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Отсуженным за совершение преступлений, предусмотренных нормами ОЧ УК РФ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653136"/>
            <a:ext cx="38918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С обязательной строгой изоляцией от общества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на срок от одного до шести месяцев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3284984"/>
            <a:ext cx="3744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Возможна замена обязательных </a:t>
            </a:r>
            <a:r>
              <a:rPr lang="ru-RU" sz="1400" dirty="0"/>
              <a:t>работ или исправительных работ арестом </a:t>
            </a:r>
            <a:r>
              <a:rPr lang="ru-RU" sz="1400" dirty="0" smtClean="0"/>
              <a:t>на </a:t>
            </a:r>
            <a:r>
              <a:rPr lang="ru-RU" sz="1400" dirty="0"/>
              <a:t>срок менее одного </a:t>
            </a:r>
            <a:r>
              <a:rPr lang="ru-RU" sz="1400" dirty="0" smtClean="0"/>
              <a:t>месяца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4725144"/>
            <a:ext cx="38884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Военнослужащие отбывают арест на гауптвахте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915720" y="1484784"/>
            <a:ext cx="216024" cy="32403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959866" y="2204864"/>
            <a:ext cx="127732" cy="28334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6" idx="4"/>
          </p:cNvCxnSpPr>
          <p:nvPr/>
        </p:nvCxnSpPr>
        <p:spPr>
          <a:xfrm flipH="1">
            <a:off x="5702932" y="2992264"/>
            <a:ext cx="1320800" cy="436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4"/>
            <a:endCxn id="8" idx="0"/>
          </p:cNvCxnSpPr>
          <p:nvPr/>
        </p:nvCxnSpPr>
        <p:spPr>
          <a:xfrm>
            <a:off x="7023732" y="2992264"/>
            <a:ext cx="1188132" cy="4390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4" idx="0"/>
          </p:cNvCxnSpPr>
          <p:nvPr/>
        </p:nvCxnSpPr>
        <p:spPr>
          <a:xfrm>
            <a:off x="5868144" y="692696"/>
            <a:ext cx="115558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5209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84172"/>
            <a:ext cx="2983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Принудительные работы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4048" y="476672"/>
            <a:ext cx="40324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Применяются за </a:t>
            </a:r>
            <a:r>
              <a:rPr lang="ru-RU" sz="1400" dirty="0"/>
              <a:t>совершение преступления </a:t>
            </a:r>
            <a:r>
              <a:rPr lang="ru-RU" sz="1400" dirty="0" smtClean="0"/>
              <a:t>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/>
              <a:t>небольшой тяжести</a:t>
            </a:r>
            <a:endParaRPr lang="ru-RU" sz="14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 smtClean="0"/>
              <a:t>средней </a:t>
            </a:r>
            <a:r>
              <a:rPr lang="ru-RU" sz="1400" dirty="0"/>
              <a:t>тяжести </a:t>
            </a:r>
            <a:endParaRPr lang="ru-RU" sz="14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 smtClean="0"/>
              <a:t>о </a:t>
            </a:r>
            <a:r>
              <a:rPr lang="ru-RU" sz="1400" dirty="0"/>
              <a:t>за совершение тяжкого преступления впервые.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1080" y="2705520"/>
            <a:ext cx="3600400" cy="783377"/>
          </a:xfrm>
          <a:prstGeom prst="rect">
            <a:avLst/>
          </a:prstGeom>
          <a:solidFill>
            <a:schemeClr val="accent3">
              <a:alpha val="9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заключаются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 привлечении осужденного к труду в местах, определяемых учреждениями и органами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УИС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503" y="3671158"/>
            <a:ext cx="3600400" cy="576064"/>
          </a:xfrm>
          <a:prstGeom prst="rect">
            <a:avLst/>
          </a:prstGeom>
          <a:solidFill>
            <a:schemeClr val="accent3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назначаются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на срок от двух месяцев до пяти лет.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5228" y="4509120"/>
            <a:ext cx="3582004" cy="864096"/>
          </a:xfrm>
          <a:prstGeom prst="rect">
            <a:avLst/>
          </a:prstGeom>
          <a:solidFill>
            <a:schemeClr val="accent3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Из заработной платы осужденного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производятся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удержания в доход государства,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размере, установленном приговором суда, и в пределах от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5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до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20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процентов.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22048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Принудительные работы не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назначаются: 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несовершеннолетним, 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лицам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, признанным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инвалидами 1,2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группы,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беременным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женщинам,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женщинам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, имеющим детей в возрасте до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3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лет,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женщинам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, достигшим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55 лет, 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мужчинам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, достигшим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65лет,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военнослужащим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1080" y="1646223"/>
            <a:ext cx="3600400" cy="84667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применяются как альтернатива лишению свободы в случаях, предусмотренных соответствующими статьями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5228" y="5589240"/>
            <a:ext cx="3582004" cy="936104"/>
          </a:xfrm>
          <a:prstGeom prst="rect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 случае уклонения осужденного от отбывания принудительных работ они заменяются лишением свободы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1 день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лишения свободы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= 1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день принудительных работ.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123728" y="853504"/>
            <a:ext cx="288032" cy="792719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88024" y="4437112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Если, назначив наказание в виде лишения свободы, суд придет к выводу о возможности исправления осужденного без реального отбывания наказания в местах лишения свободы, он постановляет заменить осужденному наказание в виде лишения свободы принудительными работами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При назначении судом наказания в виде лишения свободы на срок более пяти лет принудительные работы не применяются.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816968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508104" y="116632"/>
            <a:ext cx="3240360" cy="72008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Содержание в дисциплинарной воинской части</a:t>
            </a:r>
          </a:p>
        </p:txBody>
      </p:sp>
      <p:sp>
        <p:nvSpPr>
          <p:cNvPr id="3" name="Блок-схема: решение 2"/>
          <p:cNvSpPr/>
          <p:nvPr/>
        </p:nvSpPr>
        <p:spPr>
          <a:xfrm>
            <a:off x="1386244" y="142249"/>
            <a:ext cx="2537684" cy="864096"/>
          </a:xfrm>
          <a:prstGeom prst="flowChartDecision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Может быть назначено судом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>
            <a:off x="2655086" y="1006345"/>
            <a:ext cx="0" cy="40643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396371" y="1412776"/>
            <a:ext cx="2537684" cy="360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В качестве основного вида наказания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>
            <a:off x="2665213" y="177281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71600" y="1988840"/>
            <a:ext cx="3456384" cy="2880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В отношении военнослужащих, проходящих службу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52492" y="2559274"/>
            <a:ext cx="1315252" cy="22165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По призыву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2564904"/>
            <a:ext cx="1224136" cy="2160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По контракту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2996952"/>
            <a:ext cx="3456384" cy="4320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на должностях рядового и сержантского состава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3717032"/>
            <a:ext cx="3456384" cy="5760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если они на момент вынесения судом приговора не отслужили установленного законом срока службы</a:t>
            </a:r>
          </a:p>
        </p:txBody>
      </p:sp>
      <p:cxnSp>
        <p:nvCxnSpPr>
          <p:cNvPr id="18" name="Прямая со стрелкой 17"/>
          <p:cNvCxnSpPr>
            <a:endCxn id="12" idx="0"/>
          </p:cNvCxnSpPr>
          <p:nvPr/>
        </p:nvCxnSpPr>
        <p:spPr>
          <a:xfrm>
            <a:off x="1610118" y="2276872"/>
            <a:ext cx="0" cy="28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4" idx="0"/>
          </p:cNvCxnSpPr>
          <p:nvPr/>
        </p:nvCxnSpPr>
        <p:spPr>
          <a:xfrm>
            <a:off x="3815916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2" idx="2"/>
          </p:cNvCxnSpPr>
          <p:nvPr/>
        </p:nvCxnSpPr>
        <p:spPr>
          <a:xfrm>
            <a:off x="1610118" y="2780927"/>
            <a:ext cx="0" cy="21602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2"/>
          </p:cNvCxnSpPr>
          <p:nvPr/>
        </p:nvCxnSpPr>
        <p:spPr>
          <a:xfrm>
            <a:off x="3815916" y="2780928"/>
            <a:ext cx="0" cy="21602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5" idx="2"/>
            <a:endCxn id="16" idx="0"/>
          </p:cNvCxnSpPr>
          <p:nvPr/>
        </p:nvCxnSpPr>
        <p:spPr>
          <a:xfrm>
            <a:off x="2699792" y="3429000"/>
            <a:ext cx="0" cy="28803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788024" y="1412388"/>
            <a:ext cx="1872208" cy="15841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случаях, предусмотренных соответствующими статьями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ОЧ УК РФ за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совершение преступлений против военной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службы </a:t>
            </a:r>
          </a:p>
          <a:p>
            <a:pPr algn="ctr"/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срок от трех месяцев до двух лет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948264" y="1412776"/>
            <a:ext cx="1944216" cy="15841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в случаях, когда характер преступления и личность виновного свидетельствуют о возможности замены лишения свободы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на срок не свыше двух лет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содержанием осужденного в дисциплинарной воинской части на тот же срок</a:t>
            </a:r>
          </a:p>
        </p:txBody>
      </p:sp>
      <p:cxnSp>
        <p:nvCxnSpPr>
          <p:cNvPr id="30" name="Прямая со стрелкой 29"/>
          <p:cNvCxnSpPr>
            <a:stCxn id="3" idx="3"/>
            <a:endCxn id="27" idx="0"/>
          </p:cNvCxnSpPr>
          <p:nvPr/>
        </p:nvCxnSpPr>
        <p:spPr>
          <a:xfrm>
            <a:off x="3923928" y="574297"/>
            <a:ext cx="1800200" cy="838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" idx="3"/>
            <a:endCxn id="28" idx="0"/>
          </p:cNvCxnSpPr>
          <p:nvPr/>
        </p:nvCxnSpPr>
        <p:spPr>
          <a:xfrm>
            <a:off x="3923928" y="574297"/>
            <a:ext cx="3996444" cy="838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5576" y="5013176"/>
            <a:ext cx="716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Возможна замена  лишения свободы содержанием в </a:t>
            </a:r>
            <a:r>
              <a:rPr lang="ru-RU" sz="1200" dirty="0"/>
              <a:t>дисциплинарной </a:t>
            </a:r>
            <a:r>
              <a:rPr lang="ru-RU" sz="1200" dirty="0" smtClean="0"/>
              <a:t>ВЧ</a:t>
            </a:r>
          </a:p>
          <a:p>
            <a:r>
              <a:rPr lang="ru-RU" sz="1200" dirty="0" smtClean="0"/>
              <a:t>1 день </a:t>
            </a:r>
            <a:r>
              <a:rPr lang="ru-RU" sz="1200" dirty="0"/>
              <a:t>лишения свободы </a:t>
            </a:r>
            <a:r>
              <a:rPr lang="ru-RU" sz="1200" dirty="0" smtClean="0"/>
              <a:t>= 1 день </a:t>
            </a:r>
            <a:r>
              <a:rPr lang="ru-RU" sz="1200" dirty="0"/>
              <a:t>содержания в дисциплинарной </a:t>
            </a:r>
            <a:r>
              <a:rPr lang="ru-RU" sz="1200" dirty="0" smtClean="0"/>
              <a:t>ВЧ.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30871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39552" y="116632"/>
            <a:ext cx="8352928" cy="1872208"/>
          </a:xfrm>
          <a:prstGeom prst="bevel">
            <a:avLst/>
          </a:prstGeom>
          <a:solidFill>
            <a:schemeClr val="accent6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Лишение свободы на определенный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срок  - это принудительная изоляция осужденного от общества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с помещением его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колонию-поселение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воспитательную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колонию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лечебное исправительное учреждение,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исправительную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колонию общего, строгого или особого режима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тюрьму.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149719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Признаки лишение </a:t>
            </a:r>
            <a:r>
              <a:rPr lang="ru-RU" sz="1400" dirty="0"/>
              <a:t>свободы на определенный срок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972" y="2395627"/>
            <a:ext cx="469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1200" dirty="0" smtClean="0"/>
              <a:t>Принудительная изоляция осужденного от общества в  ИУ на определенных срок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1200" dirty="0" smtClean="0"/>
              <a:t>устанавливается </a:t>
            </a:r>
            <a:r>
              <a:rPr lang="ru-RU" sz="1200" dirty="0"/>
              <a:t>на срок от двух месяцев до двадцати лет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2070720"/>
            <a:ext cx="3240360" cy="782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 случае частичного или полного сложения сроков лишения свободы при назначении наказаний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041958"/>
            <a:ext cx="1512168" cy="3870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По совокупности преступлений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304" y="3041958"/>
            <a:ext cx="1440160" cy="3870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По совокупности приговоров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3645024"/>
            <a:ext cx="3240360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максимальный срок лишения свободы не может быть более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149080"/>
            <a:ext cx="151216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25 лет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0312" y="4149080"/>
            <a:ext cx="1368152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30 лет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6264188" y="2852936"/>
            <a:ext cx="0" cy="18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>
            <a:off x="8028384" y="2852936"/>
            <a:ext cx="0" cy="18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2"/>
            <a:endCxn id="9" idx="0"/>
          </p:cNvCxnSpPr>
          <p:nvPr/>
        </p:nvCxnSpPr>
        <p:spPr>
          <a:xfrm>
            <a:off x="6264188" y="3429000"/>
            <a:ext cx="864096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8" idx="2"/>
            <a:endCxn id="9" idx="0"/>
          </p:cNvCxnSpPr>
          <p:nvPr/>
        </p:nvCxnSpPr>
        <p:spPr>
          <a:xfrm flipH="1">
            <a:off x="7128284" y="3429000"/>
            <a:ext cx="90010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0" idx="0"/>
          </p:cNvCxnSpPr>
          <p:nvPr/>
        </p:nvCxnSpPr>
        <p:spPr>
          <a:xfrm>
            <a:off x="6264188" y="39330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0"/>
          </p:cNvCxnSpPr>
          <p:nvPr/>
        </p:nvCxnSpPr>
        <p:spPr>
          <a:xfrm>
            <a:off x="8064388" y="39330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Багетная рамка 28"/>
          <p:cNvSpPr/>
          <p:nvPr/>
        </p:nvSpPr>
        <p:spPr>
          <a:xfrm>
            <a:off x="611560" y="3429000"/>
            <a:ext cx="4536504" cy="2952328"/>
          </a:xfrm>
          <a:prstGeom prst="bevel">
            <a:avLst/>
          </a:prstGeom>
          <a:solidFill>
            <a:schemeClr val="accent6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Наказание в виде лишения свободы может быть назначено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indent="-228600" algn="ctr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осужденному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, совершившему впервые преступление небольшой тяжести, только при наличии отягчающих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обстоятельств,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за исключением преступлений, предусмотренных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ч.1 ст.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228,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ч. 1 ст.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231 и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ст. УК РФ, 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если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соответствующей статьей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ОЧ УК РФ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лишение свободы предусмотрено как единственный вид наказания.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5563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900127" y="353023"/>
            <a:ext cx="4824536" cy="753174"/>
          </a:xfrm>
          <a:prstGeom prst="doubleWav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85670" y="529555"/>
            <a:ext cx="495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Пожизненное лишение свободы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2526" y="1268760"/>
            <a:ext cx="68518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назначения: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600" dirty="0"/>
              <a:t>совершение особо тяжких преступлений, посягающих на жизнь, </a:t>
            </a:r>
            <a:endParaRPr lang="ru-RU" sz="160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/>
              <a:t>совершение особо тяжких преступлений против общественной безопасности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4293096"/>
            <a:ext cx="7128792" cy="180020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Пожизненное лишение свободы не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назначается: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женщинам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лицам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, совершившим преступления в возрасте до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18,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мужчинам, достигшим к моменту вынесения судом приговора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65 лет.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459" y="2420887"/>
            <a:ext cx="4763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Пожизненное лишение свободы может быть назначено: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/>
              <a:t> </a:t>
            </a:r>
            <a:r>
              <a:rPr lang="ru-RU" sz="1600" dirty="0" smtClean="0"/>
              <a:t>в качестве основного вида наказания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/>
              <a:t>В качестве основного наказания, как альтернатива смертной казни</a:t>
            </a:r>
          </a:p>
        </p:txBody>
      </p:sp>
    </p:spTree>
    <p:extLst>
      <p:ext uri="{BB962C8B-B14F-4D97-AF65-F5344CB8AC3E}">
        <p14:creationId xmlns:p14="http://schemas.microsoft.com/office/powerpoint/2010/main" xmlns="" val="401699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627784" y="260648"/>
            <a:ext cx="3672408" cy="5040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Смертная казнь</a:t>
            </a:r>
          </a:p>
        </p:txBody>
      </p:sp>
      <p:sp>
        <p:nvSpPr>
          <p:cNvPr id="3" name="Багетная рамка 2"/>
          <p:cNvSpPr/>
          <p:nvPr/>
        </p:nvSpPr>
        <p:spPr>
          <a:xfrm>
            <a:off x="5436096" y="1340768"/>
            <a:ext cx="3024336" cy="5040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Смертная казнь не назначается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2060848"/>
            <a:ext cx="25922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женщинам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2636912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лицам, совершившим преступления в возрасте до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18 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3429000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мужчинам, достигшим к моменту вынесения судом приговора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65 лет.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4306752"/>
            <a:ext cx="2592288" cy="1354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50" dirty="0" smtClean="0">
                <a:solidFill>
                  <a:schemeClr val="tx1"/>
                </a:solidFill>
              </a:rPr>
              <a:t>в определенных случаях лицу</a:t>
            </a:r>
            <a:r>
              <a:rPr lang="ru-RU" sz="1150" dirty="0">
                <a:solidFill>
                  <a:schemeClr val="tx1"/>
                </a:solidFill>
              </a:rPr>
              <a:t>, выданному </a:t>
            </a:r>
            <a:r>
              <a:rPr lang="ru-RU" sz="1150" dirty="0" smtClean="0">
                <a:solidFill>
                  <a:schemeClr val="tx1"/>
                </a:solidFill>
              </a:rPr>
              <a:t>РФ </a:t>
            </a:r>
            <a:r>
              <a:rPr lang="ru-RU" sz="1150" dirty="0">
                <a:solidFill>
                  <a:schemeClr val="tx1"/>
                </a:solidFill>
              </a:rPr>
              <a:t>иностранным государством для уголовного преследования в соответствии с международным договором </a:t>
            </a:r>
            <a:r>
              <a:rPr lang="ru-RU" sz="1150" dirty="0" smtClean="0">
                <a:solidFill>
                  <a:schemeClr val="tx1"/>
                </a:solidFill>
              </a:rPr>
              <a:t>РФ </a:t>
            </a:r>
            <a:r>
              <a:rPr lang="ru-RU" sz="1150" dirty="0">
                <a:solidFill>
                  <a:schemeClr val="tx1"/>
                </a:solidFill>
              </a:rPr>
              <a:t>или на основе принципа взаимности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508104" y="1859412"/>
            <a:ext cx="0" cy="3124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" idx="1"/>
          </p:cNvCxnSpPr>
          <p:nvPr/>
        </p:nvCxnSpPr>
        <p:spPr>
          <a:xfrm>
            <a:off x="5508104" y="22408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1"/>
          </p:cNvCxnSpPr>
          <p:nvPr/>
        </p:nvCxnSpPr>
        <p:spPr>
          <a:xfrm>
            <a:off x="5508104" y="29609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7" idx="1"/>
          </p:cNvCxnSpPr>
          <p:nvPr/>
        </p:nvCxnSpPr>
        <p:spPr>
          <a:xfrm>
            <a:off x="5508104" y="37530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>
            <a:off x="5508104" y="4984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1560" y="1340768"/>
            <a:ext cx="4680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Смертная казнь применяется только за совершение особо тяжких преступлений, посягающих </a:t>
            </a:r>
            <a:r>
              <a:rPr lang="ru-RU" sz="1400" dirty="0"/>
              <a:t>на жизнь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endParaRPr lang="ru-RU" sz="1400" dirty="0" smtClean="0"/>
          </a:p>
          <a:p>
            <a:r>
              <a:rPr lang="ru-RU" sz="1400" dirty="0"/>
              <a:t>Смертная казнь в порядке помилования может быть заменена пожизненным лишением свободы или лишением свободы на срок </a:t>
            </a:r>
            <a:r>
              <a:rPr lang="ru-RU" sz="1400" dirty="0" smtClean="0"/>
              <a:t>в 25 лет</a:t>
            </a:r>
            <a:r>
              <a:rPr lang="ru-RU" sz="1400" dirty="0"/>
              <a:t>.</a:t>
            </a:r>
          </a:p>
          <a:p>
            <a:r>
              <a:rPr lang="ru-RU" sz="1400" dirty="0"/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55576" y="3284984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Исключительная мера наказания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3933056"/>
            <a:ext cx="2520280" cy="373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Временная мера наказания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5576" y="4653136"/>
            <a:ext cx="25202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Исключительная подсудность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5576" y="5517232"/>
            <a:ext cx="25202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Основной вид наказания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0" name="Соединительная линия уступом 29"/>
          <p:cNvCxnSpPr>
            <a:stCxn id="2" idx="4"/>
          </p:cNvCxnSpPr>
          <p:nvPr/>
        </p:nvCxnSpPr>
        <p:spPr>
          <a:xfrm rot="10800000" flipV="1">
            <a:off x="251520" y="512676"/>
            <a:ext cx="2376264" cy="525658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5" idx="1"/>
          </p:cNvCxnSpPr>
          <p:nvPr/>
        </p:nvCxnSpPr>
        <p:spPr>
          <a:xfrm>
            <a:off x="251519" y="3465004"/>
            <a:ext cx="5040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6" idx="1"/>
          </p:cNvCxnSpPr>
          <p:nvPr/>
        </p:nvCxnSpPr>
        <p:spPr>
          <a:xfrm>
            <a:off x="251519" y="4119904"/>
            <a:ext cx="5040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7" idx="1"/>
          </p:cNvCxnSpPr>
          <p:nvPr/>
        </p:nvCxnSpPr>
        <p:spPr>
          <a:xfrm>
            <a:off x="251519" y="4905164"/>
            <a:ext cx="5040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8" idx="1"/>
          </p:cNvCxnSpPr>
          <p:nvPr/>
        </p:nvCxnSpPr>
        <p:spPr>
          <a:xfrm>
            <a:off x="251519" y="5769260"/>
            <a:ext cx="5040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8594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32656"/>
            <a:ext cx="4176464" cy="584742"/>
          </a:xfrm>
        </p:spPr>
        <p:txBody>
          <a:bodyPr/>
          <a:lstStyle/>
          <a:p>
            <a:pPr marL="182880" indent="0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СИСТЕМА И ВИДЫ НАКАЗАНИЯ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СИСТЕМА НАКАЗНИЙ – это установленный уголовным законом и обязательный для суда исчерпывающий перечень наказаний, расположенных в определенном порядке по степени их тяжести (от менее тяжких к более тяжким видам наказания)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4600" y="3276600"/>
            <a:ext cx="3672408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ЗНАЧЕНИЕ СИСТЕМЫ НАКАЗАНИЙ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4361408"/>
            <a:ext cx="2016224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 системе наказаний получают конкретизацию принципы законности, справедливости и гуманизма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1760" y="4361408"/>
            <a:ext cx="2088232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dirty="0" smtClean="0">
                <a:solidFill>
                  <a:schemeClr val="tx1"/>
                </a:solidFill>
              </a:rPr>
              <a:t>Система наказаний образует ЮРИДИЧЕСКУЮ БАЗУ, позволяющую судам осуществлять правосудие на основе закона и руководствуясь указанными принципами 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4361408"/>
            <a:ext cx="2016224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dirty="0" smtClean="0">
                <a:solidFill>
                  <a:schemeClr val="tx1"/>
                </a:solidFill>
              </a:rPr>
              <a:t>Перечень наказаний ориентирует суды на необходимость индивидуального выбора вида наказания, исходя из особенностей конкретного дела и личности виновного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92280" y="4361408"/>
            <a:ext cx="1907704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Система наказаний предопределяет структуру санкций  в статьях особенной части УК ФР, от менее строго к более строгому виду наказания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>
            <a:stCxn id="6" idx="2"/>
            <a:endCxn id="7" idx="0"/>
          </p:cNvCxnSpPr>
          <p:nvPr/>
        </p:nvCxnSpPr>
        <p:spPr>
          <a:xfrm flipH="1">
            <a:off x="1187624" y="3780656"/>
            <a:ext cx="3163180" cy="580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 flipH="1">
            <a:off x="3455876" y="3780656"/>
            <a:ext cx="894928" cy="580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9" idx="0"/>
          </p:cNvCxnSpPr>
          <p:nvPr/>
        </p:nvCxnSpPr>
        <p:spPr>
          <a:xfrm>
            <a:off x="4350804" y="3780656"/>
            <a:ext cx="1445332" cy="580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10" idx="0"/>
          </p:cNvCxnSpPr>
          <p:nvPr/>
        </p:nvCxnSpPr>
        <p:spPr>
          <a:xfrm>
            <a:off x="4350804" y="3780656"/>
            <a:ext cx="3695328" cy="580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80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1780" y="260648"/>
            <a:ext cx="34563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ВИДЫ НАКАЗАНИЙ (ст.44 УК РФ)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309634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лишение права занимать определенные должности или заниматься определенной деятельностью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20888"/>
            <a:ext cx="30963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лишение специального, воинского или почетного звания, классного чина и государственных наград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12976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обязательные работы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933056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исправительные работы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725144"/>
            <a:ext cx="30963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ограничение по военной службе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1124744"/>
            <a:ext cx="32403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Ограничение свободы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13889" y="1700808"/>
            <a:ext cx="32403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принудительные работы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3889" y="2420888"/>
            <a:ext cx="32403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арест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212976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содержание в дисциплинарной воинской части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3933056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лишение свободы на определенный срок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4726632"/>
            <a:ext cx="32403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пожизненное лишение свободы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71800" y="5589240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Смертная казнь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stCxn id="2" idx="2"/>
            <a:endCxn id="2" idx="2"/>
          </p:cNvCxnSpPr>
          <p:nvPr/>
        </p:nvCxnSpPr>
        <p:spPr>
          <a:xfrm>
            <a:off x="4319972" y="6206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  <a:endCxn id="16" idx="0"/>
          </p:cNvCxnSpPr>
          <p:nvPr/>
        </p:nvCxnSpPr>
        <p:spPr>
          <a:xfrm>
            <a:off x="4319972" y="620688"/>
            <a:ext cx="0" cy="4968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" idx="3"/>
            <a:endCxn id="9" idx="1"/>
          </p:cNvCxnSpPr>
          <p:nvPr/>
        </p:nvCxnSpPr>
        <p:spPr>
          <a:xfrm>
            <a:off x="3491880" y="1268760"/>
            <a:ext cx="17281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4" idx="3"/>
            <a:endCxn id="10" idx="1"/>
          </p:cNvCxnSpPr>
          <p:nvPr/>
        </p:nvCxnSpPr>
        <p:spPr>
          <a:xfrm>
            <a:off x="3491880" y="1952836"/>
            <a:ext cx="17220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5" idx="3"/>
            <a:endCxn id="11" idx="1"/>
          </p:cNvCxnSpPr>
          <p:nvPr/>
        </p:nvCxnSpPr>
        <p:spPr>
          <a:xfrm>
            <a:off x="3491880" y="2708920"/>
            <a:ext cx="17220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6" idx="3"/>
            <a:endCxn id="12" idx="1"/>
          </p:cNvCxnSpPr>
          <p:nvPr/>
        </p:nvCxnSpPr>
        <p:spPr>
          <a:xfrm>
            <a:off x="3491880" y="3392996"/>
            <a:ext cx="17281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7" idx="3"/>
            <a:endCxn id="13" idx="1"/>
          </p:cNvCxnSpPr>
          <p:nvPr/>
        </p:nvCxnSpPr>
        <p:spPr>
          <a:xfrm>
            <a:off x="3491880" y="4113076"/>
            <a:ext cx="17281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8" idx="3"/>
            <a:endCxn id="14" idx="1"/>
          </p:cNvCxnSpPr>
          <p:nvPr/>
        </p:nvCxnSpPr>
        <p:spPr>
          <a:xfrm>
            <a:off x="3491880" y="4941168"/>
            <a:ext cx="1728192" cy="14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644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0648"/>
            <a:ext cx="3384376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Наказания могут применяться как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42872"/>
            <a:ext cx="2808312" cy="288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Основные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1433" y="1043290"/>
            <a:ext cx="2808312" cy="65844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Основные или дополнительные (ч.2 ст. 45 УК РФ)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065589"/>
            <a:ext cx="2880320" cy="288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Дополнительные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341697"/>
            <a:ext cx="2808312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dirty="0" smtClean="0">
                <a:solidFill>
                  <a:schemeClr val="tx1"/>
                </a:solidFill>
              </a:rPr>
              <a:t>Назначаются лишь как самостоятельные виды. Их нельзя присоединять в дополнение к другим (ч.1 ст. 45 УК РФ) видам наказаний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1340768"/>
            <a:ext cx="2880320" cy="1152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dirty="0" smtClean="0">
                <a:solidFill>
                  <a:schemeClr val="tx1"/>
                </a:solidFill>
              </a:rPr>
              <a:t>Носят вспомогательный характер по отношению к основному наказанию, т.е. не назначаются </a:t>
            </a:r>
            <a:r>
              <a:rPr lang="ru-RU" sz="1150" dirty="0" err="1" smtClean="0">
                <a:solidFill>
                  <a:schemeClr val="tx1"/>
                </a:solidFill>
              </a:rPr>
              <a:t>самомтоятельно</a:t>
            </a:r>
            <a:r>
              <a:rPr lang="ru-RU" sz="1150" dirty="0" smtClean="0">
                <a:solidFill>
                  <a:schemeClr val="tx1"/>
                </a:solidFill>
              </a:rPr>
              <a:t>, а могут только присоединяться к основным мерам наказания (ч.3 ст.45 УК РФ)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2420888"/>
            <a:ext cx="3168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 Обязательные работы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исправительные работы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 ограничение по военной службе,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 принудительные работы,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 арест,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содержание в дисциплинарной ВЧ,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 лишение свободы на определенный срок,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 пожизненное лишение свободы,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смертная казнь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2492896"/>
            <a:ext cx="2601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Штраф,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 лишение права занимать определенные должности или заниматься определенной деятельностью,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ограничение свободы 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2780928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Лишение специального, воинского или почетного звания, классного чина и государственных наград применяется</a:t>
            </a:r>
            <a:endParaRPr lang="ru-RU" sz="1200" dirty="0"/>
          </a:p>
        </p:txBody>
      </p: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>
            <a:off x="1511660" y="2061777"/>
            <a:ext cx="0" cy="43111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>
            <a:off x="4545589" y="1701737"/>
            <a:ext cx="0" cy="79115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</p:cNvCxnSpPr>
          <p:nvPr/>
        </p:nvCxnSpPr>
        <p:spPr>
          <a:xfrm>
            <a:off x="7596336" y="2492896"/>
            <a:ext cx="0" cy="28803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1887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Штраф есть денежное взыскание, назначаемое в пределах, предусмотренных УК РФ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980728"/>
            <a:ext cx="316835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Может быть назначено судом в качестве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88840"/>
            <a:ext cx="2952328" cy="2304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ОСНОВНОГО НАКАЗАНИЯ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 преступления, предусмотренные статьями ОЧ УК, санкция которых содержит данный вид наказания (например, ч.1 ст.158-160 УК РФ)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При назначении более мягкого наказания, чем предусмотрено в законе, в порядке ст. 64 УК РФ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988840"/>
            <a:ext cx="3435137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ДОПОЛНИТЕЛЬНОГО НАКАЗАНИЯ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в случае, если это предусмотрено в санкции статьи ОЧ УК, по которой квалифицированно преступление осужденного (например. Ч.2 ст. 158-161 УК РФ)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2564904"/>
            <a:ext cx="2952328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564904"/>
            <a:ext cx="3435137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7544" y="3501008"/>
            <a:ext cx="2952328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4" idx="0"/>
          </p:cNvCxnSpPr>
          <p:nvPr/>
        </p:nvCxnSpPr>
        <p:spPr>
          <a:xfrm flipH="1">
            <a:off x="1943708" y="1556792"/>
            <a:ext cx="234026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  <a:endCxn id="5" idx="0"/>
          </p:cNvCxnSpPr>
          <p:nvPr/>
        </p:nvCxnSpPr>
        <p:spPr>
          <a:xfrm>
            <a:off x="4283968" y="1556792"/>
            <a:ext cx="2365641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4067944" y="5013176"/>
            <a:ext cx="45365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Уплата штрафа может быть отсрочена или рассрочена на срок до пяти лет, если немедленная уплата его является для осужденного невозможной (ч.2 ст. 398 УПК РФ)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5013176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Замена штрафа лишением свободы и лишение свободы штрафом не допускается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52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332656"/>
            <a:ext cx="30243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ВИДЫ ШТРАФА (ч.2 ст.46 УК РФ)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в размере от пяти тысяч до одного миллиона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124744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 размере заработной платы или иного дохода осужденного за период от двух недель до пяти лет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124744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исчисляется в величине, кратной стоимости предмета или сумме коммерческого подкупа или взятки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Размер штрафа определяется судом с учетом: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/>
              <a:t> тяжести совершенного преступления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/>
              <a:t>имущественного положения осужденного и его семьи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/>
              <a:t>с учетом возможности получения осужденным заработной платы или иного дохода</a:t>
            </a:r>
            <a:endParaRPr lang="ru-RU" sz="1200" dirty="0"/>
          </a:p>
        </p:txBody>
      </p:sp>
      <p:cxnSp>
        <p:nvCxnSpPr>
          <p:cNvPr id="9" name="Прямая со стрелкой 8"/>
          <p:cNvCxnSpPr>
            <a:stCxn id="2" idx="2"/>
            <a:endCxn id="3" idx="0"/>
          </p:cNvCxnSpPr>
          <p:nvPr/>
        </p:nvCxnSpPr>
        <p:spPr>
          <a:xfrm flipH="1">
            <a:off x="1583668" y="692696"/>
            <a:ext cx="27723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5" idx="0"/>
          </p:cNvCxnSpPr>
          <p:nvPr/>
        </p:nvCxnSpPr>
        <p:spPr>
          <a:xfrm>
            <a:off x="4355976" y="6926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6" idx="0"/>
          </p:cNvCxnSpPr>
          <p:nvPr/>
        </p:nvCxnSpPr>
        <p:spPr>
          <a:xfrm>
            <a:off x="4355976" y="692696"/>
            <a:ext cx="27363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995936" y="2564904"/>
            <a:ext cx="4032448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Последствия злостного уклонения от уплаты штрафа (ч.5 ст.46 УК РФ)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заменяется иным наказанием, за исключением лишения свободы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012160" y="314096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829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6840760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Лишение права занимать определенные должности или заниматься определенной деятельностью состоит в запрещении занимать должности на государственной службе, в органах местного самоуправления либо заниматься определенной профессиональной или иной деятельностью (ст.47 УК РФ)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ОСНОВАНИЯ НАЗНАЧЕНИЯ ЭТОГО ВИДА НАКАЗАНИЯ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Невозможность сохранения за лицом, совершившим преступление, права занимать определенную должность или заниматься определенной деятельностью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645024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 учетом характера совершенного преступления, обстоятельств дела и личности виновного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085184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Лишение права занимать определенную должность может применяться только к лицам, находящимся на службе в государственных организациях и органов  местного самоуправления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59688" y="155679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МОЖЕТ БЫТЬ НАЗНАЧЕНО СУДОМ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4327" y="2508373"/>
            <a:ext cx="3018153" cy="48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 срок от шести месяцев до трех лет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2533805"/>
            <a:ext cx="2880320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 срок от одного года до пяти лет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284984"/>
            <a:ext cx="2448272" cy="3600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Основного наказания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74327" y="3284984"/>
            <a:ext cx="2586105" cy="3600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Дополнительного наказания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3933056"/>
            <a:ext cx="2479976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Когда это предусмотрено в санкции статьи ОЧ УК, по которой квалифицированно преступление совершенное осужденного (например, ч.1 ст. 285 УК РФ)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5085184"/>
            <a:ext cx="2479976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При переходе к другому, более мягкому наказанию в порядке ст.64 УК РФ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74327" y="3933056"/>
            <a:ext cx="2586105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Когда это предусмотрено в санкции статьи ОЧ УК, по которой осужден виновный (например, ч.2 ст. 285 УК РФ)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74327" y="5085184"/>
            <a:ext cx="2586105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Когда оно в санкции статьи ОЧ УК прямо не предусмотрено, но суд с учетом характера и степени общественной опасности совершенного преступления и личности виновного счел целесообразным его назначение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stCxn id="3" idx="2"/>
            <a:endCxn id="4" idx="0"/>
          </p:cNvCxnSpPr>
          <p:nvPr/>
        </p:nvCxnSpPr>
        <p:spPr>
          <a:xfrm>
            <a:off x="1403648" y="22048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2"/>
            <a:endCxn id="7" idx="0"/>
          </p:cNvCxnSpPr>
          <p:nvPr/>
        </p:nvCxnSpPr>
        <p:spPr>
          <a:xfrm>
            <a:off x="4463988" y="1052736"/>
            <a:ext cx="114782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  <a:endCxn id="9" idx="0"/>
          </p:cNvCxnSpPr>
          <p:nvPr/>
        </p:nvCxnSpPr>
        <p:spPr>
          <a:xfrm flipH="1">
            <a:off x="4139952" y="2204864"/>
            <a:ext cx="1471864" cy="328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  <a:endCxn id="8" idx="0"/>
          </p:cNvCxnSpPr>
          <p:nvPr/>
        </p:nvCxnSpPr>
        <p:spPr>
          <a:xfrm>
            <a:off x="5611816" y="2204864"/>
            <a:ext cx="1771588" cy="303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2"/>
          </p:cNvCxnSpPr>
          <p:nvPr/>
        </p:nvCxnSpPr>
        <p:spPr>
          <a:xfrm>
            <a:off x="4139952" y="3001857"/>
            <a:ext cx="0" cy="283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2"/>
          </p:cNvCxnSpPr>
          <p:nvPr/>
        </p:nvCxnSpPr>
        <p:spPr>
          <a:xfrm>
            <a:off x="7383404" y="2991520"/>
            <a:ext cx="0" cy="293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0" idx="1"/>
          </p:cNvCxnSpPr>
          <p:nvPr/>
        </p:nvCxnSpPr>
        <p:spPr>
          <a:xfrm flipH="1">
            <a:off x="2843808" y="3465004"/>
            <a:ext cx="28803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843808" y="3465004"/>
            <a:ext cx="0" cy="19802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1" idx="3"/>
          </p:cNvCxnSpPr>
          <p:nvPr/>
        </p:nvCxnSpPr>
        <p:spPr>
          <a:xfrm>
            <a:off x="8460432" y="3465004"/>
            <a:ext cx="28803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748464" y="3465004"/>
            <a:ext cx="0" cy="212423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3" idx="1"/>
          </p:cNvCxnSpPr>
          <p:nvPr/>
        </p:nvCxnSpPr>
        <p:spPr>
          <a:xfrm>
            <a:off x="2843808" y="43291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4" idx="1"/>
          </p:cNvCxnSpPr>
          <p:nvPr/>
        </p:nvCxnSpPr>
        <p:spPr>
          <a:xfrm>
            <a:off x="2843808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6" idx="3"/>
          </p:cNvCxnSpPr>
          <p:nvPr/>
        </p:nvCxnSpPr>
        <p:spPr>
          <a:xfrm flipH="1">
            <a:off x="8460432" y="43291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8460432" y="5580302"/>
            <a:ext cx="288032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0018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4896544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Лишение специального, воинского или почетного звания, классного чина и государственных наград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170080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При осуждении за совершение тяжкого или особо тяжкого преступления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87624" y="2672916"/>
            <a:ext cx="172819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лица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70945" y="2672916"/>
            <a:ext cx="1721729" cy="7020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лица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717032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Имеющие специальное, воинское или почетное звание, классный чин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378904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Имеющего государственные награды</a:t>
            </a:r>
            <a:endParaRPr lang="ru-RU" sz="1000" dirty="0"/>
          </a:p>
        </p:txBody>
      </p:sp>
      <p:cxnSp>
        <p:nvCxnSpPr>
          <p:cNvPr id="9" name="Прямая со стрелкой 8"/>
          <p:cNvCxnSpPr>
            <a:stCxn id="4" idx="4"/>
          </p:cNvCxnSpPr>
          <p:nvPr/>
        </p:nvCxnSpPr>
        <p:spPr>
          <a:xfrm>
            <a:off x="2051720" y="3320988"/>
            <a:ext cx="0" cy="39604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4"/>
          </p:cNvCxnSpPr>
          <p:nvPr/>
        </p:nvCxnSpPr>
        <p:spPr>
          <a:xfrm flipH="1">
            <a:off x="6631809" y="3374994"/>
            <a:ext cx="1" cy="34203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87824" y="3994032"/>
            <a:ext cx="360040" cy="37107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148064" y="3989096"/>
            <a:ext cx="432048" cy="37600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239852" y="4509120"/>
            <a:ext cx="2088232" cy="522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Суд с учетом личности виновного может лишить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>
            <a:stCxn id="2" idx="2"/>
          </p:cNvCxnSpPr>
          <p:nvPr/>
        </p:nvCxnSpPr>
        <p:spPr>
          <a:xfrm>
            <a:off x="4283968" y="1340768"/>
            <a:ext cx="0" cy="28803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2"/>
            <a:endCxn id="4" idx="0"/>
          </p:cNvCxnSpPr>
          <p:nvPr/>
        </p:nvCxnSpPr>
        <p:spPr>
          <a:xfrm flipH="1">
            <a:off x="2051720" y="2348880"/>
            <a:ext cx="2304256" cy="32403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2"/>
            <a:endCxn id="5" idx="0"/>
          </p:cNvCxnSpPr>
          <p:nvPr/>
        </p:nvCxnSpPr>
        <p:spPr>
          <a:xfrm>
            <a:off x="4355976" y="2348880"/>
            <a:ext cx="2275834" cy="32403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251520" y="548680"/>
            <a:ext cx="1368152" cy="196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назначается только в качестве дополнительного вида наказания вне зависимости от вида и размера основного наказания, назначенного виновному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20272" y="548680"/>
            <a:ext cx="1944216" cy="2052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Лицо, лишенное специального, воинского или почетного звания, классного чина и государственных наград , утрачивает права на все преимущества и льготы, меры социальной защиты, связанные с обладанием соответствующими наградами и званиями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/>
          <p:cNvCxnSpPr>
            <a:stCxn id="2" idx="1"/>
          </p:cNvCxnSpPr>
          <p:nvPr/>
        </p:nvCxnSpPr>
        <p:spPr>
          <a:xfrm flipH="1">
            <a:off x="1619672" y="944724"/>
            <a:ext cx="216024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" idx="3"/>
          </p:cNvCxnSpPr>
          <p:nvPr/>
        </p:nvCxnSpPr>
        <p:spPr>
          <a:xfrm>
            <a:off x="6732240" y="944724"/>
            <a:ext cx="288032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6013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Обязательные работы заключаются в выполнении осужденным в свободное от основной работы или учебы время бесплатных общественно полезных работ. Вид обязательных работ и объекты, на которых они отбываются, определяются органами местного самоуправления по согласованию с уголовно-исполнительными инспекциями ( ст.49 УК РФ)</a:t>
            </a:r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Назначаются судом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В качестве основного наказания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устанавливаются на срок от шестидесяти до четырехсот восьмидесяти часов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отбываются не свыше четырех часов в день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956" y="1556792"/>
            <a:ext cx="2556284" cy="5760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 случае злостного уклонения осужденного от отбывания обязательных работ они  заменяются судом на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492896"/>
            <a:ext cx="2178242" cy="15121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Принудительные работы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один день принудительных работ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восемь часов обязательных работ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2492896"/>
            <a:ext cx="1944216" cy="15121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Лишение свободы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один день лишения свободы =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восемь часов обязательных работ</a:t>
            </a:r>
          </a:p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509120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Обязательные работы не назначаются: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/>
              <a:t> лицам, признанным инвалидами первой группы,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/>
              <a:t> беременным женщинам,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/>
              <a:t>женщинам, имеющим детей в возрасте до трех лет,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/>
              <a:t>военнослужащим, проходящим военную службу по призыву,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/>
              <a:t>военнослужащим, проходящим военную службу по контракту на воинских должностях рядового и сержантского состава, если они на момент вынесения судом приговора не отслужили установленного законом срока службы по призыву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71108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2267</Words>
  <Application>Microsoft Office PowerPoint</Application>
  <PresentationFormat>Экран (4:3)</PresentationFormat>
  <Paragraphs>267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СИСТЕМА И ВИДЫ НАКАЗАНИЯ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И ВИДЫ НАКАЗАНИЯ</dc:title>
  <dc:creator>Ира</dc:creator>
  <cp:lastModifiedBy>Ivanova_GG</cp:lastModifiedBy>
  <cp:revision>29</cp:revision>
  <dcterms:created xsi:type="dcterms:W3CDTF">2012-01-17T16:28:05Z</dcterms:created>
  <dcterms:modified xsi:type="dcterms:W3CDTF">2024-10-14T03:38:23Z</dcterms:modified>
</cp:coreProperties>
</file>