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9" r:id="rId6"/>
    <p:sldId id="280" r:id="rId7"/>
    <p:sldId id="281" r:id="rId8"/>
    <p:sldId id="257" r:id="rId9"/>
    <p:sldId id="258" r:id="rId10"/>
    <p:sldId id="259" r:id="rId11"/>
    <p:sldId id="263" r:id="rId12"/>
    <p:sldId id="260" r:id="rId13"/>
    <p:sldId id="262" r:id="rId14"/>
    <p:sldId id="261" r:id="rId15"/>
    <p:sldId id="264" r:id="rId16"/>
    <p:sldId id="265" r:id="rId17"/>
    <p:sldId id="266" r:id="rId18"/>
    <p:sldId id="267" r:id="rId19"/>
    <p:sldId id="268" r:id="rId20"/>
    <p:sldId id="277" r:id="rId21"/>
    <p:sldId id="269" r:id="rId22"/>
    <p:sldId id="270" r:id="rId23"/>
    <p:sldId id="271" r:id="rId24"/>
    <p:sldId id="272" r:id="rId25"/>
    <p:sldId id="273" r:id="rId26"/>
    <p:sldId id="275" r:id="rId27"/>
    <p:sldId id="282" r:id="rId28"/>
    <p:sldId id="283" r:id="rId29"/>
    <p:sldId id="276" r:id="rId30"/>
    <p:sldId id="284" r:id="rId31"/>
    <p:sldId id="274" r:id="rId32"/>
    <p:sldId id="278" r:id="rId33"/>
    <p:sldId id="293" r:id="rId34"/>
    <p:sldId id="286" r:id="rId35"/>
    <p:sldId id="294" r:id="rId36"/>
    <p:sldId id="288" r:id="rId37"/>
    <p:sldId id="292" r:id="rId38"/>
    <p:sldId id="290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823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195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956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62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0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90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26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13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097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883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117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46558-98FA-47A7-9788-0F8B1DA0ADD5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C835-5BF2-4403-845E-63E691FE7E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14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Назначение наказания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467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19473"/>
            <a:ext cx="8229600" cy="77375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9977"/>
            <a:ext cx="9144000" cy="6607329"/>
          </a:xfrm>
        </p:spPr>
        <p:txBody>
          <a:bodyPr>
            <a:noAutofit/>
          </a:bodyPr>
          <a:lstStyle/>
          <a:p>
            <a:r>
              <a:rPr lang="ru-RU" sz="2400" dirty="0"/>
              <a:t>совершение преступления с особой </a:t>
            </a:r>
            <a:r>
              <a:rPr lang="ru-RU" sz="2400" dirty="0">
                <a:solidFill>
                  <a:srgbClr val="FF0000"/>
                </a:solidFill>
              </a:rPr>
              <a:t>жестокостью, </a:t>
            </a:r>
            <a:r>
              <a:rPr lang="ru-RU" sz="2400" dirty="0"/>
              <a:t>садизмом, издевательством, а также мучениями для потерпевшего</a:t>
            </a:r>
            <a:r>
              <a:rPr lang="ru-RU" sz="2400" dirty="0" smtClean="0"/>
              <a:t>;</a:t>
            </a:r>
          </a:p>
          <a:p>
            <a:r>
              <a:rPr lang="ru-RU" sz="2400" dirty="0"/>
              <a:t>совершение преступления с использованием </a:t>
            </a:r>
            <a:r>
              <a:rPr lang="ru-RU" sz="2400" dirty="0">
                <a:solidFill>
                  <a:srgbClr val="FF0000"/>
                </a:solidFill>
              </a:rPr>
              <a:t>оружия, боевых припасов, взрывчатых веществ, взрывных или имитирующих </a:t>
            </a:r>
            <a:r>
              <a:rPr lang="ru-RU" sz="2400" dirty="0"/>
              <a:t>их устройств, специально изготовленных технических средств, наркотических средств, психотропных, сильнодействующих, ядовитых и радиоактивных веществ, лекарственных и иных химико-фармакологических препаратов, а также с применением физического или психического принуждения;</a:t>
            </a:r>
          </a:p>
          <a:p>
            <a:r>
              <a:rPr lang="ru-RU" sz="2400" dirty="0" smtClean="0"/>
              <a:t>совершение </a:t>
            </a:r>
            <a:r>
              <a:rPr lang="ru-RU" sz="2400" dirty="0"/>
              <a:t>преступления в </a:t>
            </a:r>
            <a:r>
              <a:rPr lang="ru-RU" sz="2400" dirty="0">
                <a:solidFill>
                  <a:srgbClr val="FF0000"/>
                </a:solidFill>
              </a:rPr>
              <a:t>условиях чрезвычайного положения</a:t>
            </a:r>
            <a:r>
              <a:rPr lang="ru-RU" sz="2400" dirty="0"/>
              <a:t>, стихийного или иного общественного бедствия, а также при массовых беспорядках;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совершение преступления с </a:t>
            </a:r>
            <a:r>
              <a:rPr lang="ru-RU" sz="2400" dirty="0">
                <a:solidFill>
                  <a:srgbClr val="FF0000"/>
                </a:solidFill>
              </a:rPr>
              <a:t>использованием доверия</a:t>
            </a:r>
            <a:r>
              <a:rPr lang="ru-RU" sz="2400" dirty="0"/>
              <a:t>, оказанного виновному в силу его служебного положения или договора;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совершение преступления с </a:t>
            </a:r>
            <a:r>
              <a:rPr lang="ru-RU" sz="2400" dirty="0">
                <a:solidFill>
                  <a:srgbClr val="FF0000"/>
                </a:solidFill>
              </a:rPr>
              <a:t>использованием форменной одежды или документов представителя власти</a:t>
            </a:r>
            <a:r>
              <a:rPr lang="ru-RU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xmlns="" val="10656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Обстоятельства характеризующие потерпевшего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совершение преступления в отношении женщины, заведомо для виновного находящейся в </a:t>
            </a:r>
            <a:r>
              <a:rPr lang="ru-RU" dirty="0">
                <a:solidFill>
                  <a:srgbClr val="FF0000"/>
                </a:solidFill>
              </a:rPr>
              <a:t>состоянии беременности</a:t>
            </a:r>
            <a:r>
              <a:rPr lang="ru-RU" dirty="0"/>
              <a:t>, а также в отношении </a:t>
            </a:r>
            <a:r>
              <a:rPr lang="ru-RU" dirty="0">
                <a:solidFill>
                  <a:srgbClr val="FF0000"/>
                </a:solidFill>
              </a:rPr>
              <a:t>малолетнего,</a:t>
            </a:r>
            <a:r>
              <a:rPr lang="ru-RU" dirty="0"/>
              <a:t> другого </a:t>
            </a:r>
            <a:r>
              <a:rPr lang="ru-RU" dirty="0">
                <a:solidFill>
                  <a:srgbClr val="FF0000"/>
                </a:solidFill>
              </a:rPr>
              <a:t>беззащитного или беспомощного </a:t>
            </a:r>
            <a:r>
              <a:rPr lang="ru-RU" dirty="0"/>
              <a:t>лица либо лица, находящегося в зависимости от виновного</a:t>
            </a:r>
            <a:r>
              <a:rPr lang="ru-RU" dirty="0" smtClean="0"/>
              <a:t>;</a:t>
            </a:r>
          </a:p>
          <a:p>
            <a:r>
              <a:rPr lang="ru-RU" dirty="0"/>
              <a:t>совершение преступления в отношении лица или его близких в связи с осуществлением данным лицом </a:t>
            </a:r>
            <a:r>
              <a:rPr lang="ru-RU" dirty="0">
                <a:solidFill>
                  <a:srgbClr val="FF0000"/>
                </a:solidFill>
              </a:rPr>
              <a:t>служебной деятельности или выполнением общественного </a:t>
            </a:r>
            <a:r>
              <a:rPr lang="ru-RU" dirty="0"/>
              <a:t>долга;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174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75456"/>
            <a:ext cx="8229600" cy="5760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57935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Согласно </a:t>
            </a:r>
            <a:r>
              <a:rPr lang="ru-RU" dirty="0"/>
              <a:t>приговору при рассмотрении вопроса о наказании суд в качестве обстоятельства, отягчающего наказание П. и С., учел то, что при совершении ряда преступлений они использовали "форму, похожую на форму сотрудников милиции".</a:t>
            </a:r>
          </a:p>
          <a:p>
            <a:r>
              <a:rPr lang="ru-RU" dirty="0"/>
              <a:t>В кассационном представлении государственный обвинитель просил изменить приговор в отношении П. и С., поскольку суд при назначении им наказания нарушил положения ст. 63 УК РФ и в качестве обстоятельства, отягчающего наказание, учел не предусмотренное этой нормой закона обстоятельство - использование формы, похожей на форму сотрудников милиции. Пункт "н" ч. 1 ст. 63 УК РФ предусматривает в качестве обстоятельства, отягчающего наказание, совершение преступления с использованием форменной одежды или документов представителя власти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5228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39552" y="-1539552"/>
            <a:ext cx="822960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По приговору суда (с учётом внесённых изменений) С. осуждён по п. "в" ч. 3 ст. 162, </a:t>
            </a:r>
            <a:r>
              <a:rPr lang="ru-RU" dirty="0" err="1"/>
              <a:t>пп</a:t>
            </a:r>
            <a:r>
              <a:rPr lang="ru-RU" dirty="0"/>
              <a:t>. "б", "д", "ж", "з" ч. 2 ст. 105, ч. 2 ст. 167, ч. 4 ст. 150 УК РФ.</a:t>
            </a:r>
          </a:p>
          <a:p>
            <a:r>
              <a:rPr lang="ru-RU" dirty="0"/>
              <a:t>Как усматривается из приговора, решая вопрос о назначении С. наказания, суд признал в качестве обстоятельства, отягчающего наказание, наличие у него неснятых и непогашенных судимостей.</a:t>
            </a:r>
          </a:p>
          <a:p>
            <a:r>
              <a:rPr lang="ru-RU" dirty="0"/>
              <a:t>Принимая указанное решение, суд не учёл, что данное обстоятельство не предусмотрено ст. 63 УК РФ в качестве отягчающего наказание. При этом перечень отягчающих наказание обстоятельств, изложенный в ст. 63 УК РФ, является исчерпывающим и расширительному толкованию не подлежит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29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Назначение более мягкого наказания, чем предусмотрено за данное преступление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Основание- наличие </a:t>
            </a:r>
            <a:r>
              <a:rPr lang="ru-RU" dirty="0"/>
              <a:t>исключительных </a:t>
            </a:r>
            <a:r>
              <a:rPr lang="ru-RU" dirty="0" smtClean="0"/>
              <a:t>обстоятельств а </a:t>
            </a:r>
            <a:r>
              <a:rPr lang="ru-RU" dirty="0"/>
              <a:t>равно при активном содействии участника группового преступления раскрытию этого преступления </a:t>
            </a:r>
            <a:endParaRPr lang="ru-RU" dirty="0" smtClean="0"/>
          </a:p>
          <a:p>
            <a:r>
              <a:rPr lang="ru-RU" dirty="0" smtClean="0"/>
              <a:t>Разновидности- ниже низшего предела </a:t>
            </a:r>
            <a:r>
              <a:rPr lang="ru-RU" dirty="0">
                <a:solidFill>
                  <a:srgbClr val="FF0000"/>
                </a:solidFill>
              </a:rPr>
              <a:t>или </a:t>
            </a:r>
            <a:r>
              <a:rPr lang="ru-RU" dirty="0" smtClean="0"/>
              <a:t>суд </a:t>
            </a:r>
            <a:r>
              <a:rPr lang="ru-RU" dirty="0"/>
              <a:t>может назначить более мягкий вид наказания, чем предусмотрен этой статьей, </a:t>
            </a:r>
            <a:r>
              <a:rPr lang="ru-RU" dirty="0">
                <a:solidFill>
                  <a:srgbClr val="FF0000"/>
                </a:solidFill>
              </a:rPr>
              <a:t>или </a:t>
            </a:r>
            <a:r>
              <a:rPr lang="ru-RU" dirty="0"/>
              <a:t>не применить дополнительный вид наказания, предусмотренный в качестве обязательного.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1793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67544" y="-747464"/>
            <a:ext cx="8229600" cy="51854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Право признать обстоятельство исключительным, а содействие - активным находится в исключительной компетенции суда, но если суд признал обстоятельство исключительным, а содействие - активным, то он уже обязан смягчить наказание:</a:t>
            </a:r>
          </a:p>
        </p:txBody>
      </p:sp>
    </p:spTree>
    <p:extLst>
      <p:ext uri="{BB962C8B-B14F-4D97-AF65-F5344CB8AC3E}">
        <p14:creationId xmlns:p14="http://schemas.microsoft.com/office/powerpoint/2010/main" xmlns="" val="1152399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Назначение наказания при вердикте присяжных заседателей о снисхождении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220" y="1700808"/>
            <a:ext cx="894878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Если в статье УК предусмотрены смертная казнь или пожизненное лишение свободы, они применены быть не могут. При этом назначается другое наказание в пределах соответствующей санкции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Срок или размер других видов наказания не может превышать 2/3 максимального срока или размера наиболее строгого его вида, предусмотренного за совершенное преступление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обстоятельства, отягчающие наказание, не учитываются.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9493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035496"/>
            <a:ext cx="8229600" cy="6034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6632"/>
            <a:ext cx="8229600" cy="6120680"/>
          </a:xfrm>
        </p:spPr>
        <p:txBody>
          <a:bodyPr/>
          <a:lstStyle/>
          <a:p>
            <a:r>
              <a:rPr lang="ru-RU" dirty="0"/>
              <a:t>Поскольку в соответствии с ч. 2 ст. 57 УК РФ пожизненное лишение свободы женщинам, а также мужчинам, достигшим к моменту вынесения судом приговора шестидесятипятилетнего возраста, не назначается, ч. 1 ст. 62 УК РФ к ним применяется и в тех случаях, когда санкция статьи Особенной части УК РФ предусматривает такое наказание.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2817151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 Назначение наказания за неоконченное преступление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Смертная казнь и пожизненное лишение свободы за приготовление к преступлению и покушение на преступление не назначаются</a:t>
            </a:r>
            <a:r>
              <a:rPr lang="ru-RU" dirty="0" smtClean="0"/>
              <a:t>.</a:t>
            </a:r>
          </a:p>
          <a:p>
            <a:r>
              <a:rPr lang="ru-RU" dirty="0"/>
              <a:t>Срок или размер наказания за приготовление к преступлению не может превышать половины максимального срока или размера наиболее строгого вида </a:t>
            </a:r>
            <a:r>
              <a:rPr lang="ru-RU" dirty="0" smtClean="0"/>
              <a:t>наказания,</a:t>
            </a:r>
          </a:p>
          <a:p>
            <a:r>
              <a:rPr lang="ru-RU" dirty="0" smtClean="0"/>
              <a:t>Срок </a:t>
            </a:r>
            <a:r>
              <a:rPr lang="ru-RU" dirty="0"/>
              <a:t>или размер наказания за покушение на преступление не может превышать трех четвертей максимального срока или размера наиболее строгого вида </a:t>
            </a:r>
            <a:r>
              <a:rPr lang="ru-RU" dirty="0" smtClean="0"/>
              <a:t>наказания</a:t>
            </a:r>
            <a:r>
              <a:rPr lang="ru-RU" dirty="0"/>
              <a:t>,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3222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Назначение наказания при рецидиве преступлений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Срок наказания при любом виде рецидива преступлений не может быть менее одной третьей части максимального срока наиболее строгого вида наказания, предусмотренного за совершенное преступление, но в пределах санкции соответствующей статьи Особенной части настоящего Кодекса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Это правило не действует при наличии исключительных обстоятельств или обстоятельств предусмотренных ст.61 УК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448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Назначение наказания при наличии смягчающих обстоятельств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При наличии смягчающих обстоятельств, предусмотренных пунктами "и" и (или) "к" части первой статьи 61 настоящего Кодекса, и </a:t>
            </a:r>
            <a:r>
              <a:rPr lang="ru-RU" dirty="0">
                <a:solidFill>
                  <a:srgbClr val="FF0000"/>
                </a:solidFill>
              </a:rPr>
              <a:t>отсутствии отягчающих обстоятельств </a:t>
            </a:r>
            <a:r>
              <a:rPr lang="ru-RU" dirty="0"/>
              <a:t>срок или размер наказания не могут превышать </a:t>
            </a:r>
            <a:r>
              <a:rPr lang="ru-RU" dirty="0">
                <a:solidFill>
                  <a:srgbClr val="FF0000"/>
                </a:solidFill>
              </a:rPr>
              <a:t>двух третей максимального</a:t>
            </a:r>
            <a:r>
              <a:rPr lang="ru-RU" dirty="0"/>
              <a:t> срока или размера наиболее строгого вида наказания, предусмотренного соответствующей статьей Особенной части настоящего Кодекса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Положения части первой настоящей статьи не применяются, если соответствующей статьей Особенной части настоящего Кодекса предусмотрены </a:t>
            </a:r>
            <a:r>
              <a:rPr lang="ru-RU" dirty="0">
                <a:solidFill>
                  <a:srgbClr val="FF0000"/>
                </a:solidFill>
              </a:rPr>
              <a:t>пожизненное лишение свободы или смертная казнь. В этом случае наказание назначается в пределах санкции соответствующей статьи Особенной части настоящего Кодекса.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2488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2400" dirty="0"/>
              <a:t>Назначение наказания по совокупности преступлений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dirty="0"/>
              <a:t>При совокупности преступлений наказание назначается отдельно за каждое с</a:t>
            </a:r>
            <a:r>
              <a:rPr lang="ru-RU" dirty="0" smtClean="0"/>
              <a:t>овершенное </a:t>
            </a:r>
            <a:r>
              <a:rPr lang="ru-RU" dirty="0"/>
              <a:t>преступление</a:t>
            </a:r>
            <a:r>
              <a:rPr lang="ru-RU" dirty="0" smtClean="0"/>
              <a:t>.(как основное так и дополнительное вид исправительного учреждения не определяется)</a:t>
            </a:r>
          </a:p>
          <a:p>
            <a:r>
              <a:rPr lang="ru-RU" dirty="0" smtClean="0"/>
              <a:t>Принцип поглощения или принцип полного или частичного сложения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5565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поглощения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Основание-если </a:t>
            </a:r>
            <a:r>
              <a:rPr lang="ru-RU" dirty="0"/>
              <a:t>все преступления, совершенные по совокупности, являются преступлениями небольшой или средней тяжести, либо приготовлением к тяжкому или особо тяжкому преступлению, либо покушением на тяжкое или особо тяжкое преступление, окончательное наказание назначается путем </a:t>
            </a:r>
            <a:r>
              <a:rPr lang="ru-RU" dirty="0">
                <a:solidFill>
                  <a:srgbClr val="FF0000"/>
                </a:solidFill>
              </a:rPr>
              <a:t>поглощения менее строгого наказания более </a:t>
            </a:r>
            <a:r>
              <a:rPr lang="ru-RU" dirty="0" smtClean="0">
                <a:solidFill>
                  <a:srgbClr val="FF0000"/>
                </a:solidFill>
              </a:rPr>
              <a:t>строгим</a:t>
            </a:r>
            <a:r>
              <a:rPr lang="ru-RU" dirty="0" smtClean="0"/>
              <a:t>( по усмотрению суда может быть применен принцип сложения)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2045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Принцип сложения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6166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Основание-если </a:t>
            </a:r>
            <a:r>
              <a:rPr lang="ru-RU" dirty="0"/>
              <a:t>хотя бы одно из преступлений, совершенных по совокупности, является тяжким или особо тяжким преступлением, то окончательное наказание назначается путем частичного или полного сложения наказаний. При этом окончательное наказание в виде лишения свободы не может превышать более чем наполовину максимальный срок наказания в виде лишения свободы, предусмотренный за наиболее тяжкое из совершенных преступлений.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802507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139553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00953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Ахметов И.Ф., ...,</a:t>
            </a:r>
          </a:p>
          <a:p>
            <a:r>
              <a:rPr lang="ru-RU" dirty="0"/>
              <a:t>осужден к лишению свободы:</a:t>
            </a:r>
          </a:p>
          <a:p>
            <a:r>
              <a:rPr lang="ru-RU" dirty="0"/>
              <a:t>по ст. 210 ч. 1 УК РФ на 10 лет;</a:t>
            </a:r>
          </a:p>
          <a:p>
            <a:r>
              <a:rPr lang="ru-RU" dirty="0"/>
              <a:t>по ст. 209 ч. 1 УК РФ на 11 лет;</a:t>
            </a:r>
          </a:p>
          <a:p>
            <a:r>
              <a:rPr lang="ru-RU" dirty="0"/>
              <a:t>по ст. 222 ч. 3 УК РФ на 6 лет;</a:t>
            </a:r>
          </a:p>
          <a:p>
            <a:r>
              <a:rPr lang="ru-RU" dirty="0"/>
              <a:t>по ст. 127 ч. 3 УК РФ (незаконное лишение свободы К.) на 5 лет;</a:t>
            </a:r>
          </a:p>
          <a:p>
            <a:r>
              <a:rPr lang="ru-RU" dirty="0"/>
              <a:t>по ст. 126 ч. 3 п. "а" УК РФ (похищение Я., П., П., С.) на 14 лет;</a:t>
            </a:r>
          </a:p>
          <a:p>
            <a:r>
              <a:rPr lang="ru-RU" dirty="0"/>
              <a:t>по ст. 105 ч. 2 </a:t>
            </a:r>
            <a:r>
              <a:rPr lang="ru-RU" dirty="0" err="1"/>
              <a:t>п.п</a:t>
            </a:r>
            <a:r>
              <a:rPr lang="ru-RU" dirty="0"/>
              <a:t>. "а, е, ж, з, к" УК РФ (убийство П., Я., П., С., А., В., Ш., Ш.) на 20 лет;</a:t>
            </a:r>
          </a:p>
          <a:p>
            <a:r>
              <a:rPr lang="ru-RU" dirty="0"/>
              <a:t>по </a:t>
            </a:r>
            <a:r>
              <a:rPr lang="ru-RU" dirty="0" err="1"/>
              <a:t>ст.ст</a:t>
            </a:r>
            <a:r>
              <a:rPr lang="ru-RU" dirty="0"/>
              <a:t>. 30 ч. 3, 105 ч. 2 </a:t>
            </a:r>
            <a:r>
              <a:rPr lang="ru-RU" dirty="0" err="1"/>
              <a:t>п.п</a:t>
            </a:r>
            <a:r>
              <a:rPr lang="ru-RU" dirty="0"/>
              <a:t>. "а, е, ж, з" УК РФ (покушение на убийство М.) на 12 лет;</a:t>
            </a:r>
          </a:p>
          <a:p>
            <a:r>
              <a:rPr lang="ru-RU" dirty="0"/>
              <a:t>по ст. 111 ч. 3 п. "а" УК РФ на 5 лет,</a:t>
            </a:r>
          </a:p>
          <a:p>
            <a:r>
              <a:rPr lang="ru-RU" dirty="0"/>
              <a:t>а на основании ст. 69 ч. 3 УК РФ по совокупности преступлений на 24 года 6 месяцев с отбыванием первых 10 лет в тюрьме, а оставшегося срока в исправительной колонии строгого режима;</a:t>
            </a:r>
          </a:p>
        </p:txBody>
      </p:sp>
    </p:spTree>
    <p:extLst>
      <p:ext uri="{BB962C8B-B14F-4D97-AF65-F5344CB8AC3E}">
        <p14:creationId xmlns:p14="http://schemas.microsoft.com/office/powerpoint/2010/main" xmlns="" val="432775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Порядок определения сроков наказаний при сложении наказаний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При частичном или полном сложении наказаний по совокупности преступлений и совокупности приговоров одному дню лишения свободы соответствуют:</a:t>
            </a:r>
          </a:p>
          <a:p>
            <a:r>
              <a:rPr lang="ru-RU" dirty="0"/>
              <a:t>а) один день принудительных работ, ареста или содержания в дисциплинарной воинской части;</a:t>
            </a:r>
          </a:p>
          <a:p>
            <a:r>
              <a:rPr lang="ru-RU" dirty="0"/>
              <a:t>б) два дня ограничения свободы;</a:t>
            </a:r>
          </a:p>
          <a:p>
            <a:r>
              <a:rPr lang="ru-RU" dirty="0"/>
              <a:t>в) три дня исправительных работ или ограничения по военной службе;</a:t>
            </a:r>
          </a:p>
          <a:p>
            <a:r>
              <a:rPr lang="ru-RU" dirty="0"/>
              <a:t>г) восемь часов обязательных работ.</a:t>
            </a:r>
          </a:p>
        </p:txBody>
      </p:sp>
    </p:spTree>
    <p:extLst>
      <p:ext uri="{BB962C8B-B14F-4D97-AF65-F5344CB8AC3E}">
        <p14:creationId xmlns:p14="http://schemas.microsoft.com/office/powerpoint/2010/main" xmlns="" val="3141985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Наказания которые исполняются самостоятельно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/>
              <a:t>2. Штраф либо лишение права занимать определенные должности или заниматься определенной деятельностью, лишение специального, воинского или почетного звания, классного чина и государственных наград при сложении их с ограничением свободы, арестом, содержанием в дисциплинарной воинской части, лишением свободы исполняются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xmlns="" val="477294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387424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По приговору Иркутского областного суда от 9 сентября 2005 г. П. (осужденный 20 января 2005 г. по ч. 4 ст. 111, ч. 2 ст. 158 УК РФ к 12 годам лишения свободы) осужден по </a:t>
            </a:r>
            <a:r>
              <a:rPr lang="ru-RU" dirty="0" err="1"/>
              <a:t>пп</a:t>
            </a:r>
            <a:r>
              <a:rPr lang="ru-RU" dirty="0"/>
              <a:t>. "а", "ж", "з" ч. 2 ст. 105 УК РФ к 20 годам лишения свободы, по п. "в" ч. 4 ст. 162 УК РФ к 15 годам лишения свободы со штрафом в размере 50 тыс. рублей, по ч. 2 ст. 167 УК РФ к 5 годам лишения свободы. На основании ч. 3 ст. 69 УК РФ по совокупности преступлений назначено 25 лет лишения свободы. На основании ч. 5 ст. 69 УК РФ по совокупности преступлений с учетом осуждения по приговору от 20 января 2005 г. окончательно назначено 28 лет лишения свободы со штрафом в размере 50 000 рублей.</a:t>
            </a:r>
          </a:p>
        </p:txBody>
      </p:sp>
    </p:spTree>
    <p:extLst>
      <p:ext uri="{BB962C8B-B14F-4D97-AF65-F5344CB8AC3E}">
        <p14:creationId xmlns:p14="http://schemas.microsoft.com/office/powerpoint/2010/main" xmlns="" val="1630685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назначения наказания по ч.5 ст.69 УК РФ.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/>
              <a:t>По тем же правилам назначается наказание, если после вынесения судом приговора по делу будет установлено, что осужденный виновен еще и в другом преступлении, совершенном им до вынесения приговора суда по первому делу. В этом случае в окончательное наказание засчитывается наказание, отбытое по первому приговору суда.</a:t>
            </a:r>
          </a:p>
          <a:p>
            <a:endParaRPr lang="ru-RU" dirty="0"/>
          </a:p>
          <a:p>
            <a:r>
              <a:rPr lang="ru-RU" dirty="0" smtClean="0"/>
              <a:t>Наказание </a:t>
            </a:r>
            <a:r>
              <a:rPr lang="ru-RU" dirty="0"/>
              <a:t>в этом случае назначается в три этапа: сначала за вновь выявленное преступление, затем окончательное (совокупное), потом подлежащее отбытию.</a:t>
            </a:r>
          </a:p>
        </p:txBody>
      </p:sp>
    </p:spTree>
    <p:extLst>
      <p:ext uri="{BB962C8B-B14F-4D97-AF65-F5344CB8AC3E}">
        <p14:creationId xmlns:p14="http://schemas.microsoft.com/office/powerpoint/2010/main" xmlns="" val="2827539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Назначение наказания по совокупности приговоров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33" y="980728"/>
            <a:ext cx="9115865" cy="5534075"/>
          </a:xfrm>
        </p:spPr>
        <p:txBody>
          <a:bodyPr>
            <a:noAutofit/>
          </a:bodyPr>
          <a:lstStyle/>
          <a:p>
            <a:r>
              <a:rPr lang="ru-RU" sz="2800" dirty="0"/>
              <a:t>Правила назначения наказания по совокупности приговоров применяются в случаях, когда осужденный после вынесения приговора, но до полного отбытия наказания совершил новое преступление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При </a:t>
            </a:r>
            <a:r>
              <a:rPr lang="ru-RU" sz="2800" dirty="0"/>
              <a:t>назначении наказания по совокупности приговоров к наказанию, назначенному по последнему приговору суда, частично или полностью присоединяется неотбытая часть наказания по предыдущему приговору суда. Окончательное наказание по совокупности </a:t>
            </a:r>
            <a:r>
              <a:rPr lang="ru-RU" sz="2800" dirty="0" smtClean="0"/>
              <a:t>приговоров, </a:t>
            </a:r>
            <a:r>
              <a:rPr lang="ru-RU" sz="2800" dirty="0"/>
              <a:t>не может превышать максимального срока или размера, предусмотренного для данного вида </a:t>
            </a:r>
            <a:r>
              <a:rPr lang="ru-RU" sz="2800" dirty="0" smtClean="0"/>
              <a:t>наказания, для лишения свободы 30 лет.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46407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6034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08712"/>
          </a:xfrm>
        </p:spPr>
        <p:txBody>
          <a:bodyPr/>
          <a:lstStyle/>
          <a:p>
            <a:r>
              <a:rPr lang="ru-RU" dirty="0"/>
              <a:t>12 марта 2007 года Невским районным судом г. Санкт-Петербурга за 11 преступлений, предусмотренных ст. 158 ч. 3 УК РФ (в редакции ФЗ от 08.12.2003 года), ст. 313 ч. 1 УК РФ, ст. 69 ч. 3 УК РФ к 6 годам лишения свободы, на основании ст. 70 УК РФ к назначенному наказанию частично присоединено </a:t>
            </a:r>
            <a:r>
              <a:rPr lang="ru-RU" dirty="0" smtClean="0"/>
              <a:t>не отбытое </a:t>
            </a:r>
            <a:r>
              <a:rPr lang="ru-RU" dirty="0"/>
              <a:t>наказание по приговору Московского районного суда г. Нижнего Новгорода от 11 февраля 2003 года и окончательно назначено 8 лет лишения свободы,</a:t>
            </a:r>
          </a:p>
        </p:txBody>
      </p:sp>
    </p:spTree>
    <p:extLst>
      <p:ext uri="{BB962C8B-B14F-4D97-AF65-F5344CB8AC3E}">
        <p14:creationId xmlns:p14="http://schemas.microsoft.com/office/powerpoint/2010/main" xmlns="" val="340260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Назначении наказания при досудебном соглашении.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досудебное соглашение </a:t>
            </a:r>
            <a:r>
              <a:rPr lang="ru-RU" dirty="0"/>
              <a:t>о сотрудничестве - соглашение между сторонами обвинения и защиты, в котором указанные стороны согласовывают условия ответственности подозреваемого или обвиняемого в зависимости от его действий после возбуждения уголовного дела или предъявления обвинения.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0995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Условное осуждение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Сущность условного осуждения заключается в том, что суд, вынося обвинительный приговор, назначает осужденному конкретный вид наказания и определяет его срок, но постановляет считать назначенное наказание условным, т.е. не приводить его реально в исполнение под условием выполнения осужденным определенных требований и соблюдения обязанностей, возложенных судом. Поэтому можно сказать, что юридическая природа условного осуждения состоит в условном освобождении осужденного от реального отбывания назначенного ему наказания.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4020909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Основания и условия условного осуждения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Вывод суда </a:t>
            </a:r>
            <a:r>
              <a:rPr lang="ru-RU" dirty="0"/>
              <a:t>о возможности исправления осужденного без реального отбывания </a:t>
            </a:r>
            <a:r>
              <a:rPr lang="ru-RU" dirty="0" smtClean="0"/>
              <a:t>наказания.</a:t>
            </a:r>
          </a:p>
          <a:p>
            <a:r>
              <a:rPr lang="ru-RU" dirty="0"/>
              <a:t>Виды </a:t>
            </a:r>
            <a:r>
              <a:rPr lang="ru-RU" dirty="0" smtClean="0"/>
              <a:t>наказания: </a:t>
            </a:r>
            <a:r>
              <a:rPr lang="ru-RU" dirty="0"/>
              <a:t>исправительные работы, ограничение по военной службе, содержание в дисциплинарной воинской части или лишение свободы на срок до восьми </a:t>
            </a:r>
            <a:r>
              <a:rPr lang="ru-RU" dirty="0" smtClean="0"/>
              <a:t>лет. </a:t>
            </a:r>
            <a:r>
              <a:rPr lang="ru-RU" dirty="0" smtClean="0">
                <a:solidFill>
                  <a:srgbClr val="FF0000"/>
                </a:solidFill>
              </a:rPr>
              <a:t>Только основные виды наказания.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62703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Условное осуждение не назначается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ru-RU" dirty="0" smtClean="0"/>
              <a:t>1. </a:t>
            </a:r>
            <a:r>
              <a:rPr lang="ru-RU" dirty="0"/>
              <a:t>осужденным  за  </a:t>
            </a:r>
            <a:r>
              <a:rPr lang="ru-RU" dirty="0" smtClean="0"/>
              <a:t>преступления</a:t>
            </a:r>
            <a:r>
              <a:rPr lang="en-US" dirty="0" smtClean="0"/>
              <a:t> </a:t>
            </a:r>
            <a:r>
              <a:rPr lang="ru-RU" dirty="0" smtClean="0"/>
              <a:t>против </a:t>
            </a:r>
            <a:r>
              <a:rPr lang="ru-RU" dirty="0"/>
              <a:t>половой  </a:t>
            </a:r>
            <a:r>
              <a:rPr lang="ru-RU" dirty="0" smtClean="0"/>
              <a:t>неприкосновенности </a:t>
            </a:r>
            <a:r>
              <a:rPr lang="ru-RU" dirty="0"/>
              <a:t>несовершеннолетних, </a:t>
            </a:r>
            <a:r>
              <a:rPr lang="ru-RU" dirty="0" smtClean="0"/>
              <a:t>  </a:t>
            </a:r>
            <a:r>
              <a:rPr lang="ru-RU" dirty="0"/>
              <a:t>не  </a:t>
            </a:r>
            <a:r>
              <a:rPr lang="ru-RU" dirty="0" smtClean="0"/>
              <a:t>достигших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четырнадцатилетнего возраста.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  </a:t>
            </a:r>
            <a:r>
              <a:rPr lang="ru-RU" dirty="0" smtClean="0"/>
              <a:t>2. при </a:t>
            </a:r>
            <a:r>
              <a:rPr lang="ru-RU" dirty="0"/>
              <a:t>совершении  тяжкого  </a:t>
            </a:r>
            <a:r>
              <a:rPr lang="ru-RU" dirty="0" smtClean="0"/>
              <a:t>или   </a:t>
            </a:r>
            <a:r>
              <a:rPr lang="ru-RU" dirty="0"/>
              <a:t>особо   тяжкого   преступления   </a:t>
            </a:r>
            <a:r>
              <a:rPr lang="ru-RU" dirty="0" smtClean="0"/>
              <a:t>в течении </a:t>
            </a:r>
            <a:r>
              <a:rPr lang="ru-RU" dirty="0"/>
              <a:t>испытательного  срока  </a:t>
            </a:r>
            <a:r>
              <a:rPr lang="ru-RU" dirty="0" smtClean="0"/>
              <a:t>при                                        </a:t>
            </a:r>
            <a:r>
              <a:rPr lang="ru-RU" dirty="0"/>
              <a:t>условном  осуждении,   </a:t>
            </a:r>
            <a:r>
              <a:rPr lang="ru-RU" dirty="0" smtClean="0"/>
              <a:t>назначенном</a:t>
            </a:r>
            <a:r>
              <a:rPr lang="en-US" dirty="0" smtClean="0"/>
              <a:t> </a:t>
            </a:r>
            <a:r>
              <a:rPr lang="ru-RU" dirty="0" smtClean="0"/>
              <a:t>за     </a:t>
            </a:r>
            <a:r>
              <a:rPr lang="ru-RU" dirty="0"/>
              <a:t>совершение      </a:t>
            </a:r>
            <a:r>
              <a:rPr lang="ru-RU" dirty="0" smtClean="0"/>
              <a:t>умышленного  </a:t>
            </a:r>
            <a:r>
              <a:rPr lang="ru-RU" dirty="0"/>
              <a:t>преступления,   либо   в   </a:t>
            </a:r>
            <a:r>
              <a:rPr lang="ru-RU" dirty="0" smtClean="0"/>
              <a:t>течение                                        не</a:t>
            </a:r>
            <a:r>
              <a:rPr lang="en-US" dirty="0" smtClean="0"/>
              <a:t> </a:t>
            </a:r>
            <a:r>
              <a:rPr lang="ru-RU" dirty="0" smtClean="0"/>
              <a:t>отбытой части наказания,                                        назначенного за совершение                                        умышленного преступления, при                                        </a:t>
            </a:r>
            <a:r>
              <a:rPr lang="ru-RU" dirty="0"/>
              <a:t>условно-досрочном освобождении;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3. </a:t>
            </a:r>
            <a:r>
              <a:rPr lang="ru-RU" dirty="0"/>
              <a:t>при   опасном   или   </a:t>
            </a:r>
            <a:r>
              <a:rPr lang="ru-RU" dirty="0" smtClean="0"/>
              <a:t>особо опасном </a:t>
            </a:r>
            <a:r>
              <a:rPr lang="ru-RU" dirty="0"/>
              <a:t>рецидиве.</a:t>
            </a:r>
          </a:p>
        </p:txBody>
      </p:sp>
    </p:spTree>
    <p:extLst>
      <p:ext uri="{BB962C8B-B14F-4D97-AF65-F5344CB8AC3E}">
        <p14:creationId xmlns:p14="http://schemas.microsoft.com/office/powerpoint/2010/main" xmlns="" val="25839935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</a:t>
            </a:r>
            <a:r>
              <a:rPr lang="ru-RU" dirty="0" smtClean="0"/>
              <a:t>спытательный срок.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время, </a:t>
            </a:r>
            <a:r>
              <a:rPr lang="ru-RU" dirty="0"/>
              <a:t>в течение которого условно осужденный должен своим поведением доказать свое исправление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в случае </a:t>
            </a:r>
            <a:r>
              <a:rPr lang="ru-RU" dirty="0"/>
              <a:t>назначения лишения свободы на срок до одного года или более мягкого вида наказания испытательный срок должен быть не </a:t>
            </a:r>
            <a:r>
              <a:rPr lang="ru-RU" dirty="0">
                <a:solidFill>
                  <a:srgbClr val="FF0000"/>
                </a:solidFill>
              </a:rPr>
              <a:t>менее шести месяцев и не более </a:t>
            </a:r>
            <a:r>
              <a:rPr lang="ru-RU" dirty="0" smtClean="0">
                <a:solidFill>
                  <a:srgbClr val="FF0000"/>
                </a:solidFill>
              </a:rPr>
              <a:t>трех лет</a:t>
            </a:r>
          </a:p>
          <a:p>
            <a:r>
              <a:rPr lang="ru-RU" dirty="0"/>
              <a:t>п</a:t>
            </a:r>
            <a:r>
              <a:rPr lang="ru-RU" dirty="0" smtClean="0"/>
              <a:t>ри назначения </a:t>
            </a:r>
            <a:r>
              <a:rPr lang="ru-RU" dirty="0"/>
              <a:t>лишения свободы на срок свыше одного года - не менее </a:t>
            </a:r>
            <a:r>
              <a:rPr lang="ru-RU" dirty="0">
                <a:solidFill>
                  <a:srgbClr val="FF0000"/>
                </a:solidFill>
              </a:rPr>
              <a:t>шести месяцев и не более пяти лет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  </a:t>
            </a:r>
            <a:r>
              <a:rPr lang="ru-RU" dirty="0"/>
              <a:t>случае назначения наказания в виде содержания в дисциплинарной воинской части условно испытательный срок устанавливается в пределах </a:t>
            </a:r>
            <a:r>
              <a:rPr lang="ru-RU" dirty="0">
                <a:solidFill>
                  <a:srgbClr val="FF0000"/>
                </a:solidFill>
              </a:rPr>
              <a:t>оставшегося срока военной службы на день </a:t>
            </a:r>
            <a:r>
              <a:rPr lang="ru-RU" dirty="0"/>
              <a:t>провозглашения приговора.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2429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Исчисление испытательного срока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Испытательный срок исчисляется с момента вступления приговора в законную силу. В испытательный срок засчитывается время, прошедшее со дня провозглашения приговора.</a:t>
            </a:r>
          </a:p>
        </p:txBody>
      </p:sp>
    </p:spTree>
    <p:extLst>
      <p:ext uri="{BB962C8B-B14F-4D97-AF65-F5344CB8AC3E}">
        <p14:creationId xmlns:p14="http://schemas.microsoft.com/office/powerpoint/2010/main" xmlns="" val="1054350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не менять </a:t>
            </a:r>
            <a:r>
              <a:rPr lang="ru-RU" dirty="0"/>
              <a:t>постоянного места жительства, работы, учебы без уведомления специализированного государственного органа, осуществляющего контроль за поведением условно осужденного, </a:t>
            </a:r>
            <a:r>
              <a:rPr lang="ru-RU" dirty="0">
                <a:solidFill>
                  <a:srgbClr val="FF0000"/>
                </a:solidFill>
              </a:rPr>
              <a:t>не посещать определенные места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пройти курс </a:t>
            </a:r>
            <a:r>
              <a:rPr lang="ru-RU" dirty="0"/>
              <a:t>лечения от алкоголизма, наркомании, токсикомании или венерического заболевания, </a:t>
            </a:r>
            <a:r>
              <a:rPr lang="ru-RU" dirty="0">
                <a:solidFill>
                  <a:srgbClr val="FF0000"/>
                </a:solidFill>
              </a:rPr>
              <a:t>трудиться (трудоустроиться) либо продолжить обучение</a:t>
            </a:r>
            <a:r>
              <a:rPr lang="ru-RU" dirty="0"/>
              <a:t> в общеобразовательном учреждении.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8342538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Позитивное  поведение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Если до истечения испытательного срока условно осужденный своим поведением доказал свое исправление, </a:t>
            </a:r>
            <a:r>
              <a:rPr lang="ru-RU" dirty="0">
                <a:solidFill>
                  <a:srgbClr val="FF0000"/>
                </a:solidFill>
              </a:rPr>
              <a:t>суд по представлению органа</a:t>
            </a:r>
            <a:r>
              <a:rPr lang="ru-RU" dirty="0"/>
              <a:t>, осуществляющего контроль за поведением условно осужденного, может постановить об отмене условного осуждения и о снятии с осужденного судимости. При этом условное осуждение может быть отменено по истечении </a:t>
            </a:r>
            <a:r>
              <a:rPr lang="ru-RU" dirty="0">
                <a:solidFill>
                  <a:srgbClr val="FF0000"/>
                </a:solidFill>
              </a:rPr>
              <a:t>не менее половины </a:t>
            </a:r>
            <a:r>
              <a:rPr lang="ru-RU" dirty="0"/>
              <a:t>установленного испытательного срока.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50322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Негативное поведение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осужденный </a:t>
            </a:r>
            <a:r>
              <a:rPr lang="ru-RU" dirty="0">
                <a:solidFill>
                  <a:srgbClr val="FF0000"/>
                </a:solidFill>
              </a:rPr>
              <a:t>уклонился </a:t>
            </a:r>
            <a:r>
              <a:rPr lang="ru-RU" dirty="0"/>
              <a:t>от исполнения возложенных на него судом обязанностей или совершил нарушение общественного порядка, за которое он был привлечен к </a:t>
            </a:r>
            <a:r>
              <a:rPr lang="ru-RU" dirty="0">
                <a:solidFill>
                  <a:srgbClr val="FF0000"/>
                </a:solidFill>
              </a:rPr>
              <a:t>административной ответственности</a:t>
            </a:r>
            <a:r>
              <a:rPr lang="ru-RU" dirty="0"/>
              <a:t>, суд </a:t>
            </a:r>
            <a:r>
              <a:rPr lang="ru-RU" dirty="0" smtClean="0">
                <a:solidFill>
                  <a:srgbClr val="FF0000"/>
                </a:solidFill>
              </a:rPr>
              <a:t>может</a:t>
            </a:r>
            <a:r>
              <a:rPr lang="ru-RU" dirty="0" smtClean="0"/>
              <a:t> </a:t>
            </a:r>
            <a:r>
              <a:rPr lang="ru-RU" dirty="0"/>
              <a:t>продлить испытательный срок, но не более чем на </a:t>
            </a:r>
            <a:r>
              <a:rPr lang="ru-RU" dirty="0">
                <a:solidFill>
                  <a:srgbClr val="FF0000"/>
                </a:solidFill>
              </a:rPr>
              <a:t>один год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осужденный в течение испытательного срока </a:t>
            </a:r>
            <a:r>
              <a:rPr lang="ru-RU" dirty="0">
                <a:solidFill>
                  <a:srgbClr val="FF0000"/>
                </a:solidFill>
              </a:rPr>
              <a:t>систематически</a:t>
            </a:r>
            <a:r>
              <a:rPr lang="ru-RU" dirty="0"/>
              <a:t> нарушал общественный порядок, за что привлекался к административной ответственности, систематически не исполнял возложенные на него судом обязанности либо скрылся от контроля, </a:t>
            </a:r>
            <a:r>
              <a:rPr lang="ru-RU" dirty="0" smtClean="0"/>
              <a:t>суд, </a:t>
            </a:r>
            <a:r>
              <a:rPr lang="ru-RU" dirty="0">
                <a:solidFill>
                  <a:srgbClr val="FF0000"/>
                </a:solidFill>
              </a:rPr>
              <a:t>может</a:t>
            </a:r>
            <a:r>
              <a:rPr lang="ru-RU" dirty="0"/>
              <a:t> вынести решение об отмене условного осуждения и исполнении наказания, назначенного приговором суда.</a:t>
            </a:r>
          </a:p>
        </p:txBody>
      </p:sp>
    </p:spTree>
    <p:extLst>
      <p:ext uri="{BB962C8B-B14F-4D97-AF65-F5344CB8AC3E}">
        <p14:creationId xmlns:p14="http://schemas.microsoft.com/office/powerpoint/2010/main" xmlns="" val="2897073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Систематическим нарушением общественного порядка является совершение условно осужденным в течение </a:t>
            </a:r>
            <a:r>
              <a:rPr lang="ru-RU" dirty="0">
                <a:solidFill>
                  <a:srgbClr val="FF0000"/>
                </a:solidFill>
              </a:rPr>
              <a:t>одного года двух и более</a:t>
            </a:r>
            <a:r>
              <a:rPr lang="ru-RU" dirty="0"/>
              <a:t> нарушений общественного порядка, за которые он привлекался к административной ответственности. Систематическим неисполнением обязанностей является совершение запрещенных или невыполнение предписанных условно осужденному действий </a:t>
            </a:r>
            <a:r>
              <a:rPr lang="ru-RU" dirty="0">
                <a:solidFill>
                  <a:srgbClr val="FF0000"/>
                </a:solidFill>
              </a:rPr>
              <a:t>более двух раз в течение одного года </a:t>
            </a:r>
            <a:r>
              <a:rPr lang="ru-RU" dirty="0"/>
              <a:t>либо продолжительное (более 30 дней) неисполнение обязанностей, возложенных на него судом.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5947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Совершение нового преступления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В случае совершения условно осужденным в течение испытательного срока преступления по неосторожности либо умышленного преступления небольшой или средней тяжести вопрос об отмене или о сохранении условного </a:t>
            </a:r>
            <a:r>
              <a:rPr lang="ru-RU" dirty="0">
                <a:solidFill>
                  <a:srgbClr val="FF0000"/>
                </a:solidFill>
              </a:rPr>
              <a:t>осуждения решается </a:t>
            </a:r>
            <a:r>
              <a:rPr lang="ru-RU" dirty="0"/>
              <a:t>судом.</a:t>
            </a:r>
          </a:p>
          <a:p>
            <a:r>
              <a:rPr lang="ru-RU" dirty="0" smtClean="0"/>
              <a:t> </a:t>
            </a:r>
            <a:r>
              <a:rPr lang="ru-RU" dirty="0"/>
              <a:t>В случае совершения условно осужденным в течение испытательного срока умышленного тяжкого или особо тяжкого преступления суд </a:t>
            </a:r>
            <a:r>
              <a:rPr lang="ru-RU" dirty="0">
                <a:solidFill>
                  <a:srgbClr val="FF0000"/>
                </a:solidFill>
              </a:rPr>
              <a:t>отменяет</a:t>
            </a:r>
            <a:r>
              <a:rPr lang="ru-RU" dirty="0"/>
              <a:t> условное осуждение и назначает ему наказание по правилам, предусмотренным статьей 70 настоящего </a:t>
            </a:r>
            <a:r>
              <a:rPr lang="ru-RU" dirty="0" smtClean="0"/>
              <a:t>Кодекса.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09817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25152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/>
              <a:t>В случае заключения </a:t>
            </a:r>
            <a:r>
              <a:rPr lang="ru-RU" sz="2000" dirty="0">
                <a:solidFill>
                  <a:srgbClr val="FF0000"/>
                </a:solidFill>
              </a:rPr>
              <a:t>досудебного соглашения </a:t>
            </a:r>
            <a:r>
              <a:rPr lang="ru-RU" sz="2000" dirty="0"/>
              <a:t>о сотрудничестве при наличии смягчающих обстоятельств, предусмотренных пунктом "и" части первой статьи 61 настоящего Кодекса, и отсутствии отягчающих обстоятельств срок или размер наказания не могут превышать половины максимального срока или размера наиболее строгого вида наказания, предусмотренного соответствующей статьей Особенной части настоящего Кодекса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В случае заключения досудебного соглашения о сотрудничестве, если соответствующей статьей Особенной части настоящего Кодекса предусмотрены </a:t>
            </a:r>
            <a:r>
              <a:rPr lang="ru-RU" sz="2000" dirty="0" smtClean="0"/>
              <a:t>пожизненное </a:t>
            </a:r>
            <a:r>
              <a:rPr lang="ru-RU" sz="2000" dirty="0"/>
              <a:t>лишение свободы или смертная казнь, эти виды наказания не применяются. При этом срок или размер </a:t>
            </a:r>
            <a:r>
              <a:rPr lang="ru-RU" sz="2000" dirty="0" smtClean="0"/>
              <a:t>наказания </a:t>
            </a:r>
            <a:r>
              <a:rPr lang="ru-RU" sz="2000" dirty="0">
                <a:solidFill>
                  <a:srgbClr val="FF0000"/>
                </a:solidFill>
              </a:rPr>
              <a:t>не могут превышать двух третей максимального срока </a:t>
            </a:r>
            <a:r>
              <a:rPr lang="ru-RU" sz="2000" dirty="0"/>
              <a:t>или размера наиболее строгого вида наказания в виде лишения свободы, предусмотренного соответствующей статьей Особенной части настоящего Кодекса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Срок или размер наказания, назначаемого лицу, уголовное дело в отношении которого рассмотрено в порядке, предусмотренном главой 40 </a:t>
            </a:r>
            <a:r>
              <a:rPr lang="ru-RU" sz="2000" dirty="0" smtClean="0"/>
              <a:t>УПК (Особый </a:t>
            </a:r>
            <a:r>
              <a:rPr lang="ru-RU" sz="2000" dirty="0"/>
              <a:t>порядок принятия судебного решения </a:t>
            </a:r>
            <a:r>
              <a:rPr lang="ru-RU" sz="2000"/>
              <a:t>при </a:t>
            </a:r>
            <a:r>
              <a:rPr lang="ru-RU" sz="2000" smtClean="0"/>
              <a:t>согласии обвиняемого </a:t>
            </a:r>
            <a:r>
              <a:rPr lang="ru-RU" sz="2000" dirty="0"/>
              <a:t>с предъявленным </a:t>
            </a:r>
            <a:r>
              <a:rPr lang="ru-RU" sz="2000"/>
              <a:t>ему </a:t>
            </a:r>
            <a:r>
              <a:rPr lang="ru-RU" sz="2000" smtClean="0"/>
              <a:t>обвинением) </a:t>
            </a:r>
            <a:r>
              <a:rPr lang="ru-RU" sz="2000" dirty="0"/>
              <a:t>не может превышать </a:t>
            </a:r>
            <a:r>
              <a:rPr lang="ru-RU" sz="2000" dirty="0">
                <a:solidFill>
                  <a:srgbClr val="FF0000"/>
                </a:solidFill>
              </a:rPr>
              <a:t>две трети </a:t>
            </a:r>
            <a:r>
              <a:rPr lang="ru-RU" sz="2000" dirty="0"/>
              <a:t>максимального срока или размера </a:t>
            </a:r>
            <a:r>
              <a:rPr lang="ru-RU" sz="2000" dirty="0" smtClean="0"/>
              <a:t>наиболее </a:t>
            </a:r>
            <a:r>
              <a:rPr lang="ru-RU" sz="2000" dirty="0"/>
              <a:t>строгого вида наказания, предусмотренного за совершенное преступление.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43438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Обстоятельства отягчающие наказание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обстоятельства, </a:t>
            </a:r>
            <a:r>
              <a:rPr lang="ru-RU" dirty="0"/>
              <a:t>которые свидетельствуют о большей общественной опасности деяния или личности виновного и учитываются судом при назначении наказания. </a:t>
            </a:r>
          </a:p>
          <a:p>
            <a:r>
              <a:rPr lang="ru-RU" dirty="0" smtClean="0"/>
              <a:t> </a:t>
            </a:r>
            <a:r>
              <a:rPr lang="ru-RU" dirty="0"/>
              <a:t>В соответствии со ст. 63 УК РФ перечень отягчающих наказание обстоятельств является исчерпывающим и расширительному толкованию не </a:t>
            </a:r>
            <a:r>
              <a:rPr lang="ru-RU" dirty="0" smtClean="0"/>
              <a:t>подлежит.</a:t>
            </a:r>
          </a:p>
          <a:p>
            <a:r>
              <a:rPr lang="ru-RU" dirty="0"/>
              <a:t>Если отягчающее обстоятельство предусмотрено соответствующей статьей Особенной части настоящего Кодекса в качестве признака преступления, оно само по себе не может повторно учитываться при назначении наказания.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307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обстоятельств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Обстоятельства характеризующие личность осужденного.</a:t>
            </a:r>
          </a:p>
          <a:p>
            <a:r>
              <a:rPr lang="ru-RU" dirty="0" smtClean="0"/>
              <a:t>Обстоятельства характеризующие деяние.</a:t>
            </a:r>
          </a:p>
          <a:p>
            <a:r>
              <a:rPr lang="ru-RU" dirty="0" smtClean="0"/>
              <a:t>Обстоятельства характеризующие потерпевшего.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393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Обстоятельства характеризующие личность </a:t>
            </a:r>
            <a:r>
              <a:rPr lang="ru-RU" sz="2700" dirty="0" smtClean="0"/>
              <a:t>осужденного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рецидив</a:t>
            </a:r>
            <a:r>
              <a:rPr lang="ru-RU" dirty="0" smtClean="0"/>
              <a:t> преступлений;</a:t>
            </a:r>
          </a:p>
          <a:p>
            <a:r>
              <a:rPr lang="ru-RU" dirty="0" smtClean="0"/>
              <a:t>особо </a:t>
            </a:r>
            <a:r>
              <a:rPr lang="ru-RU" dirty="0" smtClean="0">
                <a:solidFill>
                  <a:srgbClr val="FF0000"/>
                </a:solidFill>
              </a:rPr>
              <a:t>активная роль </a:t>
            </a:r>
            <a:r>
              <a:rPr lang="ru-RU" dirty="0" smtClean="0"/>
              <a:t>в совершении преступления;</a:t>
            </a:r>
          </a:p>
          <a:p>
            <a:r>
              <a:rPr lang="ru-RU" dirty="0" smtClean="0"/>
              <a:t>совершение преступления по </a:t>
            </a:r>
            <a:r>
              <a:rPr lang="ru-RU" dirty="0" smtClean="0">
                <a:solidFill>
                  <a:srgbClr val="FF0000"/>
                </a:solidFill>
              </a:rPr>
              <a:t>мотивам </a:t>
            </a:r>
            <a:r>
              <a:rPr lang="ru-RU" dirty="0" smtClean="0"/>
              <a:t>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группы;</a:t>
            </a:r>
          </a:p>
          <a:p>
            <a:r>
              <a:rPr lang="ru-RU" dirty="0"/>
              <a:t>совершение преступления </a:t>
            </a:r>
            <a:r>
              <a:rPr lang="ru-RU" dirty="0">
                <a:solidFill>
                  <a:srgbClr val="FF0000"/>
                </a:solidFill>
              </a:rPr>
              <a:t>из мести </a:t>
            </a:r>
            <a:r>
              <a:rPr lang="ru-RU" dirty="0"/>
              <a:t>за правомерные действия других лиц, а также с </a:t>
            </a:r>
            <a:r>
              <a:rPr lang="ru-RU" dirty="0">
                <a:solidFill>
                  <a:srgbClr val="FF0000"/>
                </a:solidFill>
              </a:rPr>
              <a:t>целью</a:t>
            </a:r>
            <a:r>
              <a:rPr lang="ru-RU" dirty="0"/>
              <a:t> скрыть другое преступление или облегчить его совершение;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4781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819472"/>
            <a:ext cx="8229600" cy="8194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52534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совершение умышленного преступления </a:t>
            </a:r>
            <a:r>
              <a:rPr lang="ru-RU" dirty="0">
                <a:solidFill>
                  <a:srgbClr val="FF0000"/>
                </a:solidFill>
              </a:rPr>
              <a:t>сотрудником</a:t>
            </a:r>
            <a:r>
              <a:rPr lang="ru-RU" dirty="0"/>
              <a:t> органа внутренних дел;</a:t>
            </a:r>
          </a:p>
          <a:p>
            <a:r>
              <a:rPr lang="ru-RU" dirty="0" smtClean="0"/>
              <a:t> </a:t>
            </a:r>
            <a:r>
              <a:rPr lang="ru-RU" dirty="0"/>
              <a:t>совершение преступления в отношении несовершеннолетнего (несовершеннолетней) </a:t>
            </a:r>
            <a:r>
              <a:rPr lang="ru-RU" dirty="0">
                <a:solidFill>
                  <a:srgbClr val="FF0000"/>
                </a:solidFill>
              </a:rPr>
              <a:t>родителем</a:t>
            </a:r>
            <a:r>
              <a:rPr lang="ru-RU" dirty="0"/>
              <a:t> или иным </a:t>
            </a:r>
            <a:r>
              <a:rPr lang="ru-RU" dirty="0">
                <a:solidFill>
                  <a:srgbClr val="FF0000"/>
                </a:solidFill>
              </a:rPr>
              <a:t>лицом</a:t>
            </a:r>
            <a:r>
              <a:rPr lang="ru-RU" dirty="0"/>
              <a:t>, на которое законом возложены обязанности по воспитанию несовершеннолетнего (несовершеннолетней), а </a:t>
            </a:r>
            <a:r>
              <a:rPr lang="ru-RU" dirty="0">
                <a:solidFill>
                  <a:srgbClr val="FF0000"/>
                </a:solidFill>
              </a:rPr>
              <a:t>равно педагогом </a:t>
            </a:r>
            <a:r>
              <a:rPr lang="ru-RU" dirty="0"/>
              <a:t>или другим работником образовательного, воспитательного, лечебного либо иного учреждения, обязанным осуществлять надзор за несовершеннолетним (несовершеннолетней).</a:t>
            </a:r>
          </a:p>
        </p:txBody>
      </p:sp>
    </p:spTree>
    <p:extLst>
      <p:ext uri="{BB962C8B-B14F-4D97-AF65-F5344CB8AC3E}">
        <p14:creationId xmlns:p14="http://schemas.microsoft.com/office/powerpoint/2010/main" xmlns="" val="170029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Обстоятельства характеризующие деяние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77672" cy="59922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наступление </a:t>
            </a:r>
            <a:r>
              <a:rPr lang="ru-RU" dirty="0">
                <a:solidFill>
                  <a:srgbClr val="FF0000"/>
                </a:solidFill>
              </a:rPr>
              <a:t>тяжких последствий </a:t>
            </a:r>
            <a:r>
              <a:rPr lang="ru-RU" dirty="0"/>
              <a:t>в результате совершения преступления</a:t>
            </a:r>
            <a:r>
              <a:rPr lang="ru-RU" dirty="0" smtClean="0"/>
              <a:t>;</a:t>
            </a:r>
          </a:p>
          <a:p>
            <a:r>
              <a:rPr lang="ru-RU" dirty="0"/>
              <a:t>совершение преступления в составе </a:t>
            </a:r>
            <a:r>
              <a:rPr lang="ru-RU" dirty="0">
                <a:solidFill>
                  <a:srgbClr val="FF0000"/>
                </a:solidFill>
              </a:rPr>
              <a:t>группы </a:t>
            </a:r>
            <a:r>
              <a:rPr lang="ru-RU" dirty="0"/>
              <a:t>лиц, </a:t>
            </a:r>
            <a:r>
              <a:rPr lang="ru-RU" dirty="0">
                <a:solidFill>
                  <a:srgbClr val="FF0000"/>
                </a:solidFill>
              </a:rPr>
              <a:t>группы лиц по предварительному сговору, организованной группы или преступного сообщества </a:t>
            </a:r>
            <a:r>
              <a:rPr lang="ru-RU" dirty="0"/>
              <a:t>(преступной организации</a:t>
            </a:r>
            <a:r>
              <a:rPr lang="ru-RU" dirty="0" smtClean="0"/>
              <a:t>);</a:t>
            </a:r>
          </a:p>
          <a:p>
            <a:r>
              <a:rPr lang="ru-RU" dirty="0"/>
              <a:t> привлечение к совершению преступления лиц, которые страдают </a:t>
            </a:r>
            <a:r>
              <a:rPr lang="ru-RU" dirty="0">
                <a:solidFill>
                  <a:srgbClr val="FF0000"/>
                </a:solidFill>
              </a:rPr>
              <a:t>тяжелыми психическими расстройствами либо находятся в состоянии опьянения, а также лиц, не достигших возраста, с которого наступает уголовная ответственность;</a:t>
            </a:r>
          </a:p>
        </p:txBody>
      </p:sp>
    </p:spTree>
    <p:extLst>
      <p:ext uri="{BB962C8B-B14F-4D97-AF65-F5344CB8AC3E}">
        <p14:creationId xmlns:p14="http://schemas.microsoft.com/office/powerpoint/2010/main" xmlns="" val="3547708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B85CBEDCFE2574AAA90C9944BD5CC7D" ma:contentTypeVersion="0" ma:contentTypeDescription="Создание документа." ma:contentTypeScope="" ma:versionID="e8fbce0337545b2cef4f5f52caca4cde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0B62034-76AD-4F16-BDB1-B84598DF9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A11FBA-EE07-4BB3-9148-D8082C73E0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7E200DC-05D4-4433-96B2-D1FE7EA524C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2175</Words>
  <Application>Microsoft Office PowerPoint</Application>
  <PresentationFormat>Экран (4:3)</PresentationFormat>
  <Paragraphs>129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Назначение наказания</vt:lpstr>
      <vt:lpstr> Назначение наказания при наличии смягчающих обстоятельств</vt:lpstr>
      <vt:lpstr>Назначении наказания при досудебном соглашении.</vt:lpstr>
      <vt:lpstr>Слайд 4</vt:lpstr>
      <vt:lpstr>Обстоятельства отягчающие наказание</vt:lpstr>
      <vt:lpstr>Классификация обстоятельств</vt:lpstr>
      <vt:lpstr>Обстоятельства характеризующие личность осужденного.</vt:lpstr>
      <vt:lpstr>Слайд 8</vt:lpstr>
      <vt:lpstr>Обстоятельства характеризующие деяние.</vt:lpstr>
      <vt:lpstr>Слайд 10</vt:lpstr>
      <vt:lpstr>Обстоятельства характеризующие потерпевшего</vt:lpstr>
      <vt:lpstr>Слайд 12</vt:lpstr>
      <vt:lpstr>Слайд 13</vt:lpstr>
      <vt:lpstr>Назначение более мягкого наказания, чем предусмотрено за данное преступление</vt:lpstr>
      <vt:lpstr>Слайд 15</vt:lpstr>
      <vt:lpstr>Назначение наказания при вердикте присяжных заседателей о снисхождении</vt:lpstr>
      <vt:lpstr>Слайд 17</vt:lpstr>
      <vt:lpstr> Назначение наказания за неоконченное преступление</vt:lpstr>
      <vt:lpstr>Назначение наказания при рецидиве преступлений </vt:lpstr>
      <vt:lpstr>Назначение наказания по совокупности преступлений </vt:lpstr>
      <vt:lpstr>Принцип поглощения</vt:lpstr>
      <vt:lpstr>Принцип сложения</vt:lpstr>
      <vt:lpstr>Слайд 23</vt:lpstr>
      <vt:lpstr>Порядок определения сроков наказаний при сложении наказаний</vt:lpstr>
      <vt:lpstr>Наказания которые исполняются самостоятельно</vt:lpstr>
      <vt:lpstr>Слайд 26</vt:lpstr>
      <vt:lpstr>Особенности назначения наказания по ч.5 ст.69 УК РФ.</vt:lpstr>
      <vt:lpstr>Назначение наказания по совокупности приговоров</vt:lpstr>
      <vt:lpstr>Слайд 29</vt:lpstr>
      <vt:lpstr>Условное осуждение</vt:lpstr>
      <vt:lpstr>Основания и условия условного осуждения</vt:lpstr>
      <vt:lpstr>Условное осуждение не назначается</vt:lpstr>
      <vt:lpstr>Испытательный срок.</vt:lpstr>
      <vt:lpstr>Исчисление испытательного срока</vt:lpstr>
      <vt:lpstr>Обязанности</vt:lpstr>
      <vt:lpstr>Позитивное  поведение</vt:lpstr>
      <vt:lpstr>Негативное поведение</vt:lpstr>
      <vt:lpstr>Слайд 38</vt:lpstr>
      <vt:lpstr>Совершение нового преступления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Назначение наказания</dc:title>
  <dc:creator>Надежда</dc:creator>
  <cp:lastModifiedBy>Ivanova_GG</cp:lastModifiedBy>
  <cp:revision>40</cp:revision>
  <dcterms:created xsi:type="dcterms:W3CDTF">2012-11-08T12:52:51Z</dcterms:created>
  <dcterms:modified xsi:type="dcterms:W3CDTF">2024-05-15T02:15:42Z</dcterms:modified>
</cp:coreProperties>
</file>