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5" r:id="rId3"/>
    <p:sldId id="258" r:id="rId4"/>
    <p:sldId id="283" r:id="rId5"/>
    <p:sldId id="272" r:id="rId6"/>
    <p:sldId id="286" r:id="rId7"/>
    <p:sldId id="301" r:id="rId8"/>
    <p:sldId id="259" r:id="rId9"/>
    <p:sldId id="287" r:id="rId10"/>
    <p:sldId id="315" r:id="rId11"/>
    <p:sldId id="261" r:id="rId12"/>
    <p:sldId id="262" r:id="rId13"/>
    <p:sldId id="293" r:id="rId14"/>
    <p:sldId id="263" r:id="rId15"/>
    <p:sldId id="264" r:id="rId16"/>
    <p:sldId id="265" r:id="rId17"/>
    <p:sldId id="277" r:id="rId18"/>
    <p:sldId id="294" r:id="rId19"/>
    <p:sldId id="280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4" r:id="rId31"/>
    <p:sldId id="313" r:id="rId32"/>
    <p:sldId id="298" r:id="rId33"/>
    <p:sldId id="300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72BD3E-35D7-4044-843B-A004D632FF9D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815E7E0-3794-4653-B809-8271345CD1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72BD3E-35D7-4044-843B-A004D632FF9D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5E7E0-3794-4653-B809-8271345CD1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72BD3E-35D7-4044-843B-A004D632FF9D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5E7E0-3794-4653-B809-8271345CD1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72BD3E-35D7-4044-843B-A004D632FF9D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5E7E0-3794-4653-B809-8271345CD1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72BD3E-35D7-4044-843B-A004D632FF9D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5E7E0-3794-4653-B809-8271345CD1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72BD3E-35D7-4044-843B-A004D632FF9D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5E7E0-3794-4653-B809-8271345CD1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72BD3E-35D7-4044-843B-A004D632FF9D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5E7E0-3794-4653-B809-8271345CD1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72BD3E-35D7-4044-843B-A004D632FF9D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5E7E0-3794-4653-B809-8271345CD1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72BD3E-35D7-4044-843B-A004D632FF9D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5E7E0-3794-4653-B809-8271345CD1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772BD3E-35D7-4044-843B-A004D632FF9D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5E7E0-3794-4653-B809-8271345CD1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72BD3E-35D7-4044-843B-A004D632FF9D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815E7E0-3794-4653-B809-8271345CD1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772BD3E-35D7-4044-843B-A004D632FF9D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815E7E0-3794-4653-B809-8271345CD1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404664"/>
            <a:ext cx="7286644" cy="4500594"/>
          </a:xfrm>
        </p:spPr>
        <p:txBody>
          <a:bodyPr>
            <a:normAutofit/>
          </a:bodyPr>
          <a:lstStyle/>
          <a:p>
            <a:pPr algn="l"/>
            <a:endParaRPr lang="ru-RU" dirty="0" smtClean="0"/>
          </a:p>
          <a:p>
            <a:pPr algn="l"/>
            <a:endParaRPr lang="ru-RU" smtClean="0"/>
          </a:p>
          <a:p>
            <a:pPr algn="ctr"/>
            <a:r>
              <a:rPr lang="ru-RU" smtClean="0"/>
              <a:t>ТЕМА</a:t>
            </a:r>
            <a:r>
              <a:rPr lang="ru-RU" dirty="0" smtClean="0"/>
              <a:t>: </a:t>
            </a:r>
            <a:r>
              <a:rPr lang="ru-RU" b="1" dirty="0" smtClean="0"/>
              <a:t>Преступления против собственности.</a:t>
            </a:r>
            <a:endParaRPr lang="ru-RU" dirty="0" smtClean="0"/>
          </a:p>
          <a:p>
            <a:endParaRPr lang="ru-RU" dirty="0" smtClean="0"/>
          </a:p>
          <a:p>
            <a:pPr>
              <a:spcBef>
                <a:spcPts val="0"/>
              </a:spcBef>
            </a:pPr>
            <a:r>
              <a:rPr lang="ru-RU" dirty="0" smtClean="0">
                <a:solidFill>
                  <a:schemeClr val="bg1"/>
                </a:solidFill>
              </a:rPr>
              <a:t>ТУСУР</a:t>
            </a:r>
            <a:endParaRPr lang="ru-RU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 descr="F:\Вебинары по УП\Тема 3 УП\2016-07-25-13-41-481007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4357694"/>
            <a:ext cx="4852079" cy="25003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1. Понятие и формы хищения.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500034" cy="3571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smtClean="0"/>
              <a:t>Причинение ущерба собственнику или иному владельцу имущества.</a:t>
            </a:r>
          </a:p>
          <a:p>
            <a:pPr marL="0" indent="0" algn="ctr">
              <a:buNone/>
            </a:pPr>
            <a:endParaRPr lang="ru-RU" sz="2400" dirty="0" smtClean="0"/>
          </a:p>
          <a:p>
            <a:pPr marL="0" indent="0" algn="ctr">
              <a:buNone/>
            </a:pPr>
            <a:r>
              <a:rPr lang="ru-RU" b="1" dirty="0" smtClean="0"/>
              <a:t>Ущерб как элемент хищения состоит в уменьшении имущества (имущественных фондов) потерпевшего. Поэтому размер ущерба определяется стоимостью похищенного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572528" cy="1357298"/>
          </a:xfrm>
        </p:spPr>
        <p:txBody>
          <a:bodyPr>
            <a:noAutofit/>
          </a:bodyPr>
          <a:lstStyle/>
          <a:p>
            <a:pPr marL="624078" indent="-514350" algn="ctr"/>
            <a:r>
              <a:rPr lang="ru-RU" sz="3200" dirty="0" smtClean="0"/>
              <a:t>1. Понятие и формы хищения.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642910" cy="3571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ru-RU" sz="2400" dirty="0" smtClean="0"/>
              <a:t>Отграничение преступления от административного правонарушения</a:t>
            </a:r>
          </a:p>
          <a:p>
            <a:pPr algn="ctr">
              <a:buNone/>
              <a:defRPr/>
            </a:pPr>
            <a:endParaRPr lang="ru-RU" sz="2400" dirty="0" smtClean="0"/>
          </a:p>
          <a:p>
            <a:pPr algn="ctr">
              <a:buNone/>
              <a:defRPr/>
            </a:pPr>
            <a:r>
              <a:rPr lang="ru-RU" sz="2400" dirty="0" smtClean="0"/>
              <a:t>Статья 7.27 </a:t>
            </a:r>
            <a:r>
              <a:rPr lang="ru-RU" sz="2400" dirty="0" err="1" smtClean="0"/>
              <a:t>КоАП</a:t>
            </a:r>
            <a:r>
              <a:rPr lang="ru-RU" sz="2400" dirty="0" smtClean="0"/>
              <a:t> – Мелкое хищение</a:t>
            </a:r>
          </a:p>
          <a:p>
            <a:pPr algn="ctr">
              <a:buNone/>
              <a:defRPr/>
            </a:pPr>
            <a:endParaRPr lang="ru-RU" sz="2400" dirty="0" smtClean="0"/>
          </a:p>
          <a:p>
            <a:pPr algn="ctr">
              <a:buNone/>
              <a:defRPr/>
            </a:pPr>
            <a:r>
              <a:rPr lang="ru-RU" sz="2400" dirty="0" smtClean="0"/>
              <a:t>Вопрос:</a:t>
            </a:r>
          </a:p>
          <a:p>
            <a:pPr algn="ctr">
              <a:buNone/>
              <a:defRPr/>
            </a:pPr>
            <a:r>
              <a:rPr lang="ru-RU" sz="2400" dirty="0" smtClean="0"/>
              <a:t>В чем разница преступления и административного правонарушения в данном случае?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715404" cy="1071546"/>
          </a:xfrm>
        </p:spPr>
        <p:txBody>
          <a:bodyPr>
            <a:normAutofit/>
          </a:bodyPr>
          <a:lstStyle/>
          <a:p>
            <a:pPr marL="0" lvl="0" indent="-514350" algn="ctr"/>
            <a:r>
              <a:rPr lang="ru-RU" sz="3200" dirty="0" smtClean="0"/>
              <a:t>1. Понятие и формы хищения.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642910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13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Отграничение преступления от административного правонарушения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Вопрос:</a:t>
            </a:r>
          </a:p>
          <a:p>
            <a:pPr algn="ctr">
              <a:buNone/>
            </a:pPr>
            <a:r>
              <a:rPr lang="ru-RU" dirty="0" smtClean="0"/>
              <a:t>Может ли кража 2000 рублей квалифицироваться не как административное правонарушение, а как преступление?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44" y="0"/>
            <a:ext cx="9001156" cy="928670"/>
          </a:xfrm>
        </p:spPr>
        <p:txBody>
          <a:bodyPr>
            <a:normAutofit/>
          </a:bodyPr>
          <a:lstStyle/>
          <a:p>
            <a:pPr marL="432000" indent="0" algn="ctr"/>
            <a:r>
              <a:rPr lang="ru-RU" sz="3200" dirty="0" smtClean="0"/>
              <a:t>1. Понятие и формы хищения.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642910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800" dirty="0" smtClean="0"/>
              <a:t>Отграничение преступления от административного правонарушения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Вопрос:</a:t>
            </a:r>
          </a:p>
          <a:p>
            <a:pPr algn="ctr">
              <a:buNone/>
            </a:pPr>
            <a:r>
              <a:rPr lang="ru-RU" dirty="0" smtClean="0"/>
              <a:t>Может ли кража 2000 рублей квалифицироваться не как административное правонарушение, а как преступление?</a:t>
            </a:r>
          </a:p>
          <a:p>
            <a:pPr algn="ctr">
              <a:buNone/>
            </a:pPr>
            <a:r>
              <a:rPr lang="ru-RU" dirty="0" smtClean="0"/>
              <a:t>Ответ:</a:t>
            </a:r>
          </a:p>
          <a:p>
            <a:pPr algn="ctr">
              <a:buNone/>
            </a:pPr>
            <a:r>
              <a:rPr lang="ru-RU" dirty="0" smtClean="0"/>
              <a:t>Может, если умысел виновного направлен на кражу суммы более 2500 рублей, но реально похитить удалось меньшую сумму.</a:t>
            </a:r>
          </a:p>
          <a:p>
            <a:pPr algn="ctr">
              <a:buNone/>
            </a:pPr>
            <a:r>
              <a:rPr lang="ru-RU" dirty="0" smtClean="0"/>
              <a:t>В этом случае деяние квалифицируется как покушение на кражу той суммы, которую хотел похитить виновный.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43050"/>
          </a:xfrm>
        </p:spPr>
        <p:txBody>
          <a:bodyPr>
            <a:normAutofit/>
          </a:bodyPr>
          <a:lstStyle/>
          <a:p>
            <a:pPr marL="624078" lvl="0" indent="-514350" algn="ctr"/>
            <a:r>
              <a:rPr lang="ru-RU" sz="4000" dirty="0" smtClean="0"/>
              <a:t>1. Понятие и формы хищения.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714348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Формы хищения:</a:t>
            </a:r>
          </a:p>
          <a:p>
            <a:pPr algn="ctr">
              <a:buNone/>
            </a:pPr>
            <a:endParaRPr lang="ru-RU" b="1" dirty="0" smtClean="0"/>
          </a:p>
          <a:p>
            <a:pPr marL="624078" indent="-514350" algn="ctr">
              <a:buFont typeface="+mj-lt"/>
              <a:buAutoNum type="arabicPeriod"/>
            </a:pPr>
            <a:r>
              <a:rPr lang="ru-RU" b="1" dirty="0" smtClean="0"/>
              <a:t>Кража</a:t>
            </a:r>
          </a:p>
          <a:p>
            <a:pPr marL="624078" indent="-514350" algn="ctr">
              <a:buFont typeface="+mj-lt"/>
              <a:buAutoNum type="arabicPeriod"/>
            </a:pPr>
            <a:endParaRPr lang="ru-RU" b="1" dirty="0" smtClean="0"/>
          </a:p>
          <a:p>
            <a:pPr marL="624078" indent="-514350" algn="ctr">
              <a:buFont typeface="+mj-lt"/>
              <a:buAutoNum type="arabicPeriod"/>
            </a:pPr>
            <a:r>
              <a:rPr lang="ru-RU" b="1" dirty="0" smtClean="0"/>
              <a:t>Грабеж</a:t>
            </a:r>
          </a:p>
          <a:p>
            <a:pPr marL="624078" indent="-514350" algn="ctr">
              <a:buFont typeface="+mj-lt"/>
              <a:buAutoNum type="arabicPeriod"/>
            </a:pPr>
            <a:endParaRPr lang="ru-RU" b="1" dirty="0" smtClean="0"/>
          </a:p>
          <a:p>
            <a:pPr marL="624078" indent="-514350" algn="ctr">
              <a:buFont typeface="+mj-lt"/>
              <a:buAutoNum type="arabicPeriod"/>
            </a:pPr>
            <a:r>
              <a:rPr lang="ru-RU" b="1" dirty="0" smtClean="0"/>
              <a:t>Разбой </a:t>
            </a:r>
          </a:p>
          <a:p>
            <a:pPr marL="624078" indent="-514350" algn="ctr">
              <a:buFont typeface="+mj-lt"/>
              <a:buAutoNum type="arabicPeriod"/>
            </a:pPr>
            <a:endParaRPr lang="ru-RU" b="1" dirty="0" smtClean="0"/>
          </a:p>
          <a:p>
            <a:pPr marL="624078" indent="-514350" algn="ctr">
              <a:buFont typeface="+mj-lt"/>
              <a:buAutoNum type="arabicPeriod"/>
            </a:pPr>
            <a:r>
              <a:rPr lang="ru-RU" b="1" dirty="0" smtClean="0"/>
              <a:t>Мошенничество</a:t>
            </a:r>
          </a:p>
          <a:p>
            <a:pPr marL="624078" indent="-514350" algn="ctr">
              <a:buFont typeface="+mj-lt"/>
              <a:buAutoNum type="arabicPeriod"/>
            </a:pPr>
            <a:endParaRPr lang="ru-RU" b="1" dirty="0" smtClean="0"/>
          </a:p>
          <a:p>
            <a:pPr marL="624078" indent="-514350" algn="ctr">
              <a:buFont typeface="+mj-lt"/>
              <a:buAutoNum type="arabicPeriod"/>
            </a:pPr>
            <a:r>
              <a:rPr lang="ru-RU" b="1" dirty="0" smtClean="0"/>
              <a:t>Присвоение и (или) растрата</a:t>
            </a:r>
          </a:p>
          <a:p>
            <a:pPr algn="ctr">
              <a:buNone/>
            </a:pP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>
            <a:normAutofit/>
          </a:bodyPr>
          <a:lstStyle/>
          <a:p>
            <a:pPr marL="624078" indent="-514350" algn="ctr">
              <a:buNone/>
            </a:pPr>
            <a:r>
              <a:rPr lang="ru-RU" dirty="0" smtClean="0"/>
              <a:t>Момент окончания хищения.</a:t>
            </a:r>
          </a:p>
          <a:p>
            <a:pPr marL="624078" indent="-514350" algn="ctr">
              <a:buNone/>
            </a:pPr>
            <a:endParaRPr lang="ru-RU" dirty="0" smtClean="0"/>
          </a:p>
          <a:p>
            <a:pPr marL="624078" indent="-514350" algn="ctr">
              <a:buNone/>
            </a:pPr>
            <a:r>
              <a:rPr lang="ru-RU" dirty="0" smtClean="0"/>
              <a:t>Вопрос:</a:t>
            </a:r>
          </a:p>
          <a:p>
            <a:pPr marL="624078" indent="-514350" algn="ctr">
              <a:buNone/>
            </a:pPr>
            <a:r>
              <a:rPr lang="ru-RU" dirty="0" smtClean="0"/>
              <a:t>К какому виду составов относятся хищения (формальный, материальный, усечённый)?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1357298"/>
          </a:xfrm>
        </p:spPr>
        <p:txBody>
          <a:bodyPr>
            <a:normAutofit/>
          </a:bodyPr>
          <a:lstStyle/>
          <a:p>
            <a:pPr marL="624078" lvl="0" indent="-514350" algn="ctr"/>
            <a:r>
              <a:rPr lang="ru-RU" sz="3200" dirty="0" smtClean="0"/>
              <a:t>1. Понятие и формы хищения.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714348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858280" cy="1357298"/>
          </a:xfrm>
        </p:spPr>
        <p:txBody>
          <a:bodyPr>
            <a:normAutofit/>
          </a:bodyPr>
          <a:lstStyle/>
          <a:p>
            <a:pPr marL="624078" lvl="0" indent="-514350" algn="ctr"/>
            <a:r>
              <a:rPr lang="ru-RU" sz="3200" dirty="0" smtClean="0"/>
              <a:t>1. Понятие и формы хищения.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714348" cy="500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17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/>
          <a:lstStyle/>
          <a:p>
            <a:pPr marL="624078" indent="-514350" algn="ctr">
              <a:buNone/>
            </a:pPr>
            <a:r>
              <a:rPr lang="ru-RU" dirty="0" smtClean="0"/>
              <a:t>Момент окончания хищения.</a:t>
            </a:r>
          </a:p>
          <a:p>
            <a:pPr marL="624078" indent="-514350" algn="ctr">
              <a:buNone/>
            </a:pPr>
            <a:endParaRPr lang="ru-RU" dirty="0" smtClean="0"/>
          </a:p>
          <a:p>
            <a:pPr marL="624078" indent="-514350" algn="ctr">
              <a:buNone/>
            </a:pPr>
            <a:r>
              <a:rPr lang="ru-RU" b="1" dirty="0" smtClean="0"/>
              <a:t>Вопрос:</a:t>
            </a:r>
          </a:p>
          <a:p>
            <a:pPr marL="624078" indent="-514350" algn="ctr">
              <a:buNone/>
            </a:pPr>
            <a:r>
              <a:rPr lang="ru-RU" dirty="0" smtClean="0"/>
              <a:t>К какому виду составов относятся хищения (формальный, материальный, усечённый)?</a:t>
            </a:r>
          </a:p>
          <a:p>
            <a:pPr marL="624078" indent="-514350" algn="ctr">
              <a:buNone/>
            </a:pPr>
            <a:endParaRPr lang="ru-RU" dirty="0" smtClean="0"/>
          </a:p>
          <a:p>
            <a:pPr marL="624078" indent="-514350" algn="ctr">
              <a:buNone/>
            </a:pPr>
            <a:r>
              <a:rPr lang="ru-RU" b="1" dirty="0" smtClean="0"/>
              <a:t>Ответ:</a:t>
            </a:r>
          </a:p>
          <a:p>
            <a:pPr marL="624078" indent="-514350" algn="ctr">
              <a:buNone/>
            </a:pPr>
            <a:r>
              <a:rPr lang="ru-RU" dirty="0" smtClean="0"/>
              <a:t>Все формы хищения относятся к материальным составам, кроме разбоя. Разбой – усечённый состав.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858280" cy="1285860"/>
          </a:xfrm>
        </p:spPr>
        <p:txBody>
          <a:bodyPr>
            <a:normAutofit/>
          </a:bodyPr>
          <a:lstStyle/>
          <a:p>
            <a:pPr marL="624078" lvl="0" indent="-514350" algn="ctr"/>
            <a:r>
              <a:rPr lang="ru-RU" sz="3200" dirty="0" smtClean="0"/>
              <a:t>1. Понятие и формы хищения.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642910" cy="3571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18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/>
          </a:bodyPr>
          <a:lstStyle/>
          <a:p>
            <a:pPr marL="624078" indent="-514350" algn="ctr">
              <a:buNone/>
            </a:pPr>
            <a:r>
              <a:rPr lang="ru-RU" sz="2400" dirty="0" smtClean="0"/>
              <a:t>Момент окончания хищения.</a:t>
            </a:r>
          </a:p>
          <a:p>
            <a:pPr marL="624078" indent="-514350" algn="ctr"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2400" b="1" dirty="0" smtClean="0"/>
              <a:t>Кража, грабеж, мошенничество:</a:t>
            </a:r>
          </a:p>
          <a:p>
            <a:pPr algn="ctr">
              <a:buNone/>
            </a:pPr>
            <a:r>
              <a:rPr lang="ru-RU" sz="2400" dirty="0" smtClean="0"/>
              <a:t>С момента, когда имущество изъято и виновный имеет реальную возможность им пользоваться или распоряжаться по своему усмотрению</a:t>
            </a:r>
          </a:p>
          <a:p>
            <a:pPr algn="ctr">
              <a:buNone/>
            </a:pPr>
            <a:endParaRPr lang="ru-RU" sz="2400" b="1" dirty="0" smtClean="0"/>
          </a:p>
          <a:p>
            <a:pPr algn="ctr">
              <a:buNone/>
            </a:pPr>
            <a:r>
              <a:rPr lang="ru-RU" sz="2400" b="1" dirty="0" smtClean="0"/>
              <a:t>Разбой:</a:t>
            </a:r>
          </a:p>
          <a:p>
            <a:pPr algn="ctr">
              <a:buNone/>
            </a:pPr>
            <a:r>
              <a:rPr lang="ru-RU" sz="2400" dirty="0" smtClean="0"/>
              <a:t>С момента нападения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0"/>
            <a:ext cx="8858280" cy="1428736"/>
          </a:xfrm>
        </p:spPr>
        <p:txBody>
          <a:bodyPr>
            <a:normAutofit/>
          </a:bodyPr>
          <a:lstStyle/>
          <a:p>
            <a:pPr lvl="0" algn="ctr"/>
            <a:r>
              <a:rPr lang="ru-RU" sz="3200" dirty="0" smtClean="0"/>
              <a:t>1. Понятие и формы хищения.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642910" cy="3571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19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 fontScale="92500" lnSpcReduction="10000"/>
          </a:bodyPr>
          <a:lstStyle/>
          <a:p>
            <a:pPr marL="624078" indent="-514350" algn="ctr">
              <a:buNone/>
            </a:pPr>
            <a:r>
              <a:rPr lang="ru-RU" sz="2800" dirty="0" smtClean="0"/>
              <a:t>Момент окончания хищения.</a:t>
            </a:r>
          </a:p>
          <a:p>
            <a:pPr marL="624078" indent="-514350"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2800" b="1" dirty="0" smtClean="0"/>
              <a:t>Присвоение:</a:t>
            </a:r>
          </a:p>
          <a:p>
            <a:pPr algn="ctr">
              <a:buNone/>
            </a:pPr>
            <a:r>
              <a:rPr lang="ru-RU" sz="2800" dirty="0" smtClean="0"/>
              <a:t> С того момента, когда: а) законное владение вверенным лицу имуществом стало противоправным и б) это лицо начало совершать действия, направленные на обращение указанного имущества в свою пользу</a:t>
            </a:r>
          </a:p>
          <a:p>
            <a:pPr algn="ctr">
              <a:buNone/>
            </a:pPr>
            <a:endParaRPr lang="ru-RU" sz="2800" b="1" dirty="0" smtClean="0"/>
          </a:p>
          <a:p>
            <a:pPr algn="ctr">
              <a:buNone/>
            </a:pPr>
            <a:r>
              <a:rPr lang="ru-RU" sz="2800" b="1" dirty="0" smtClean="0"/>
              <a:t>Растрата:</a:t>
            </a:r>
          </a:p>
          <a:p>
            <a:pPr algn="ctr">
              <a:buNone/>
            </a:pPr>
            <a:r>
              <a:rPr lang="ru-RU" sz="2800" dirty="0" smtClean="0"/>
              <a:t> с момента противоправного </a:t>
            </a:r>
            <a:r>
              <a:rPr lang="ru-RU" sz="2800" dirty="0" err="1" smtClean="0"/>
              <a:t>издержания</a:t>
            </a:r>
            <a:r>
              <a:rPr lang="ru-RU" sz="2800" dirty="0" smtClean="0"/>
              <a:t> вверенного имущества (его потребления, израсходования или отчуждения)</a:t>
            </a:r>
          </a:p>
          <a:p>
            <a:pPr algn="ctr">
              <a:buNone/>
            </a:pPr>
            <a:endParaRPr lang="ru-RU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3766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Кража</a:t>
            </a:r>
            <a:r>
              <a:rPr lang="ru-RU" dirty="0" smtClean="0"/>
              <a:t> - </a:t>
            </a:r>
            <a:r>
              <a:rPr lang="ru-RU" u="sng" dirty="0" smtClean="0"/>
              <a:t>тайное</a:t>
            </a:r>
            <a:r>
              <a:rPr lang="ru-RU" dirty="0" smtClean="0"/>
              <a:t> хищение чужого имущества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1. В отсутствие собственника или иного владельца этого имущества, или посторонних лиц.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2. В их присутствии, но незаметно для них.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3. В тех случаях, когда указанные лица видели, что совершается хищение, однако виновный, исходя из окружающей обстановки, полагал, что действует тайно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8429652" cy="928670"/>
          </a:xfrm>
        </p:spPr>
        <p:txBody>
          <a:bodyPr>
            <a:normAutofit/>
          </a:bodyPr>
          <a:lstStyle/>
          <a:p>
            <a:pPr marL="624078" lvl="0" indent="-514350" algn="ctr"/>
            <a:r>
              <a:rPr lang="ru-RU" sz="3200" dirty="0" smtClean="0"/>
              <a:t>2. Кража, грабеж и разбой.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714348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/>
          </a:bodyPr>
          <a:lstStyle/>
          <a:p>
            <a:pPr marL="624078" lvl="0" indent="-514350">
              <a:buAutoNum type="arabicPeriod"/>
            </a:pPr>
            <a:endParaRPr lang="ru-RU" dirty="0" smtClean="0"/>
          </a:p>
          <a:p>
            <a:pPr marL="624078" lvl="0" indent="-514350">
              <a:buAutoNum type="arabicPeriod"/>
            </a:pPr>
            <a:endParaRPr lang="ru-RU" dirty="0" smtClean="0"/>
          </a:p>
          <a:p>
            <a:pPr marL="624078" lvl="0" indent="-514350">
              <a:buAutoNum type="arabicPeriod"/>
            </a:pPr>
            <a:r>
              <a:rPr lang="ru-RU" dirty="0" smtClean="0"/>
              <a:t>Уголовный кодекс РФ.</a:t>
            </a:r>
          </a:p>
          <a:p>
            <a:pPr marL="624078" lvl="0" indent="-514350">
              <a:buAutoNum type="arabicPeriod"/>
            </a:pPr>
            <a:endParaRPr lang="ru-RU" dirty="0" smtClean="0"/>
          </a:p>
          <a:p>
            <a:pPr marL="624078" lvl="0" indent="-514350">
              <a:buAutoNum type="arabicPeriod"/>
            </a:pPr>
            <a:r>
              <a:rPr lang="ru-RU" dirty="0" smtClean="0"/>
              <a:t>Постановление Пленума Верховного Суда РФ от 27.12.2002 № 29 «О судебной практике по делам о краже, грабеже и разбое»</a:t>
            </a:r>
          </a:p>
          <a:p>
            <a:pPr marL="624078" lvl="0" indent="-514350">
              <a:buAutoNum type="arabicPeriod"/>
            </a:pPr>
            <a:endParaRPr lang="ru-RU" dirty="0" smtClean="0"/>
          </a:p>
          <a:p>
            <a:pPr marL="624078" lvl="0" indent="-514350">
              <a:buAutoNum type="arabicPeriod"/>
            </a:pPr>
            <a:r>
              <a:rPr lang="ru-RU" dirty="0" smtClean="0"/>
              <a:t>Постановление Пленума Верховного Суда РФ от 30.11.2017 № 48 «О судебной практике по делам о мошенничестве, присвоении и растрате»</a:t>
            </a:r>
          </a:p>
          <a:p>
            <a:pPr marL="624078" lvl="0" indent="-514350">
              <a:buAutoNum type="arabicPeriod"/>
            </a:pPr>
            <a:endParaRPr lang="ru-RU" dirty="0" smtClean="0"/>
          </a:p>
          <a:p>
            <a:pPr marL="624078" lvl="0" indent="-514350">
              <a:buAutoNum type="arabicPeriod"/>
            </a:pPr>
            <a:endParaRPr lang="ru-RU" dirty="0" smtClean="0"/>
          </a:p>
          <a:p>
            <a:pPr marL="624078" indent="-514350">
              <a:buNone/>
            </a:pPr>
            <a:endParaRPr lang="ru-RU" b="1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pPr lvl="0" algn="ctr"/>
            <a:r>
              <a:rPr lang="ru-RU" dirty="0" smtClean="0"/>
              <a:t>Нормативные акты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714348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Грабеж</a:t>
            </a:r>
            <a:r>
              <a:rPr lang="ru-RU" dirty="0" smtClean="0"/>
              <a:t> – </a:t>
            </a:r>
            <a:r>
              <a:rPr lang="ru-RU" u="sng" dirty="0" smtClean="0"/>
              <a:t>открытое</a:t>
            </a:r>
            <a:r>
              <a:rPr lang="ru-RU" dirty="0" smtClean="0"/>
              <a:t> хищение чужого имущества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 присутствии собственника или иного владельца имущества либо на виду у посторонних, когда лицо, совершающее это преступление, сознает, что присутствующие при этом лица понимают противоправный характер его действий независимо от того, принимали ли они меры к пресечению этих действий или нет.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2. Кража, грабеж и разбой.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714348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Разбой - </a:t>
            </a:r>
            <a:r>
              <a:rPr lang="ru-RU" dirty="0" smtClean="0"/>
              <a:t>нападение в целях хищения чужого имущества, совершенное с применением насилия, опасного для жизни или здоровья, либо с угрозой применения такого насилия.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ru-RU" dirty="0" smtClean="0"/>
              <a:t>Преступление окончено с момента нападения.</a:t>
            </a:r>
          </a:p>
          <a:p>
            <a:pPr algn="ctr">
              <a:buNone/>
            </a:pPr>
            <a:r>
              <a:rPr lang="ru-RU" dirty="0" smtClean="0"/>
              <a:t>Состав усечённый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74638"/>
            <a:ext cx="8501090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2. Кража, грабеж и разбой.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714348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Разбой (ст. 162 УК РФ) – применение насилия, опасного для жизни или здоровья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Грабеж (п. «г» ч. 2 ст. 161) – применение насилия, не опасного для жизни или здоровья</a:t>
            </a:r>
          </a:p>
          <a:p>
            <a:pPr algn="ctr">
              <a:buNone/>
            </a:pPr>
            <a:endParaRPr lang="ru-RU" dirty="0" smtClean="0"/>
          </a:p>
          <a:p>
            <a:pPr lvl="0" algn="ctr">
              <a:buNone/>
            </a:pPr>
            <a:r>
              <a:rPr lang="ru-RU" dirty="0" smtClean="0"/>
              <a:t>Пункт 21 Постановления Пленума Верховного Суда РФ от 27.12.2002 № 29 «О судебной практике по делам о краже, грабеже и разбое»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2. Кража, грабеж и разбой.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714348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Статья 159 УК РФ Мошенничество</a:t>
            </a:r>
          </a:p>
          <a:p>
            <a:pPr algn="ctr">
              <a:buNone/>
            </a:pPr>
            <a:r>
              <a:rPr lang="ru-RU" dirty="0" smtClean="0"/>
              <a:t>Мошенничество – хищение чужого имущества или приобретение права на чужое имущество путем обмана или злоупотребления доверием.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Обман:</a:t>
            </a:r>
          </a:p>
          <a:p>
            <a:pPr algn="ctr">
              <a:buNone/>
            </a:pPr>
            <a:r>
              <a:rPr lang="ru-RU" sz="2400" dirty="0" smtClean="0"/>
              <a:t>1) Сознательное сообщение заведомо ложных сведений;</a:t>
            </a:r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2400" dirty="0" smtClean="0"/>
              <a:t>2) Умолчание об истинных фактах;</a:t>
            </a:r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2400" dirty="0" smtClean="0"/>
              <a:t>3) Умышленные действия, направленные на введение владельца имущества или иного лица в заблуждение.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624078" lvl="0" indent="-514350" algn="ctr"/>
            <a:r>
              <a:rPr lang="ru-RU" sz="2800" dirty="0" smtClean="0"/>
              <a:t>3. Мошенничество и присвоение и растрата.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714348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Злоупотребление доверием: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dirty="0" smtClean="0"/>
              <a:t>1) Использование доверительных отношений с владельцем имущества (в связи со служебным положением лица либо его личными отношениями с потерпевшим);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2) Злоупотребление доверием также имеет место в случаях принятия на себя лицом обязательств при заведомом отсутствии у него намерения их выполнить.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3. Мошенничество и присвоение и растрата.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714348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481138"/>
          <a:ext cx="9144000" cy="5376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298"/>
                <a:gridCol w="6643702"/>
              </a:tblGrid>
              <a:tr h="799411">
                <a:tc>
                  <a:txBody>
                    <a:bodyPr/>
                    <a:lstStyle/>
                    <a:p>
                      <a:r>
                        <a:rPr lang="ru-RU" dirty="0" smtClean="0"/>
                        <a:t>Статья</a:t>
                      </a:r>
                      <a:r>
                        <a:rPr lang="ru-RU" baseline="0" dirty="0" smtClean="0"/>
                        <a:t> 159 УК РФ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Мошенничество</a:t>
                      </a:r>
                      <a:endParaRPr lang="ru-RU" dirty="0"/>
                    </a:p>
                  </a:txBody>
                  <a:tcPr/>
                </a:tc>
              </a:tr>
              <a:tr h="7994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Статья 159.1.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Мошенничество в сфере кредитования</a:t>
                      </a:r>
                      <a:endParaRPr lang="ru-RU" dirty="0"/>
                    </a:p>
                  </a:txBody>
                  <a:tcPr/>
                </a:tc>
              </a:tr>
              <a:tr h="7994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Статья 159.2.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Мошенничество при получении выплат</a:t>
                      </a:r>
                      <a:endParaRPr lang="ru-RU" dirty="0"/>
                    </a:p>
                  </a:txBody>
                  <a:tcPr/>
                </a:tc>
              </a:tr>
              <a:tr h="13798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Статья 159.3.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Мошенничество с использованием электронных средств платежа</a:t>
                      </a:r>
                    </a:p>
                  </a:txBody>
                  <a:tcPr/>
                </a:tc>
              </a:tr>
              <a:tr h="7994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Статья 159.5.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Мошенничество в сфере страхования</a:t>
                      </a:r>
                      <a:endParaRPr lang="ru-RU" dirty="0"/>
                    </a:p>
                  </a:txBody>
                  <a:tcPr/>
                </a:tc>
              </a:tr>
              <a:tr h="7994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Статья 159.6.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Мошенничество в сфере компьютерной информации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3. Мошенничество и присвоение и растрата.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714348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/>
              <a:t>Статья 160 УК РФ Присвоение или растрата</a:t>
            </a:r>
          </a:p>
          <a:p>
            <a:pPr algn="ctr">
              <a:buNone/>
            </a:pPr>
            <a:r>
              <a:rPr lang="ru-RU" dirty="0" smtClean="0"/>
              <a:t>Хищение чужого имущества, вверенного виновному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Вверенное имущество </a:t>
            </a:r>
            <a:r>
              <a:rPr lang="ru-RU" dirty="0" smtClean="0"/>
              <a:t>-  </a:t>
            </a:r>
            <a:r>
              <a:rPr lang="ru-RU" dirty="0" err="1" smtClean="0"/>
              <a:t>имущество</a:t>
            </a:r>
            <a:r>
              <a:rPr lang="ru-RU" dirty="0" smtClean="0"/>
              <a:t>, в отношении которого виновное лицо в силу должностных обязанностей, договорных отношений или специального поручения государственной или общественной организации осуществляет определенные полномочия по распоряжению, управлению, хранению и т.д.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Присвоение</a:t>
            </a:r>
            <a:r>
              <a:rPr lang="ru-RU" dirty="0" smtClean="0"/>
              <a:t> –  безвозмездное, совершенное с корыстной целью, противоправное обращении лицом вверенного ему имущества в свою пользу против воли собственника.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Растрата </a:t>
            </a:r>
            <a:r>
              <a:rPr lang="ru-RU" dirty="0" smtClean="0"/>
              <a:t>– противоправные действия лица, которое в корыстных целях истратило вверенное ему имущество против воли собственника путем потребления этого имущества, его расходования или передачи другим лицам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0"/>
            <a:ext cx="8572528" cy="1417638"/>
          </a:xfrm>
        </p:spPr>
        <p:txBody>
          <a:bodyPr>
            <a:normAutofit/>
          </a:bodyPr>
          <a:lstStyle/>
          <a:p>
            <a:pPr lvl="0" algn="ctr"/>
            <a:r>
              <a:rPr lang="ru-RU" sz="2800" dirty="0" smtClean="0"/>
              <a:t>3. Мошенничество и присвоение и растрата.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714348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27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3. Мошенничество и присвоение и растрата.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714348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28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2428868"/>
          <a:ext cx="9144000" cy="1643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821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Мошенничество путем злоупотребления доверием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Присвоение или растрата</a:t>
                      </a:r>
                      <a:endParaRPr lang="ru-RU" dirty="0"/>
                    </a:p>
                  </a:txBody>
                  <a:tcPr/>
                </a:tc>
              </a:tr>
              <a:tr h="821537">
                <a:tc>
                  <a:txBody>
                    <a:bodyPr/>
                    <a:lstStyle/>
                    <a:p>
                      <a:r>
                        <a:rPr lang="ru-RU" dirty="0" smtClean="0"/>
                        <a:t>Умысел на хищение возникает до получения имущества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Умысел на хищения возникает после вверения имущества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624078" lvl="0" indent="-514350" algn="ctr"/>
            <a:r>
              <a:rPr lang="ru-RU" sz="2800" dirty="0" smtClean="0"/>
              <a:t>4. Иные преступления против собственности.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714348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29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/>
              <a:t>Вымогательство (ст. 163 УК РФ)</a:t>
            </a:r>
          </a:p>
          <a:p>
            <a:pPr algn="ctr"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2000" dirty="0" smtClean="0"/>
              <a:t>Хищение предметов, имеющих особую ценность (ст. 164 УК РФ)</a:t>
            </a:r>
          </a:p>
          <a:p>
            <a:pPr algn="ctr"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2000" dirty="0" smtClean="0"/>
              <a:t>Причинение имущественного ущерба путем обмана или злоупотребления доверием (ст. 165 УК РФ)</a:t>
            </a:r>
          </a:p>
          <a:p>
            <a:pPr algn="ctr"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2000" dirty="0" smtClean="0"/>
              <a:t>Неправомерное завладение автомобилем или иным транспортным средством без цели хищения (ст. 166 УК РФ)</a:t>
            </a:r>
          </a:p>
          <a:p>
            <a:pPr algn="ctr"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2000" dirty="0" smtClean="0"/>
              <a:t>Уничтожение или повреждение чужого имущества (ст. 167, ст. 168 УК РФ)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/>
              <a:t>Вымогательство (ст. 163 УК РФ)</a:t>
            </a:r>
          </a:p>
          <a:p>
            <a:pPr algn="ctr">
              <a:buNone/>
            </a:pPr>
            <a:r>
              <a:rPr lang="ru-RU" dirty="0" smtClean="0"/>
              <a:t>требование передачи чужого имущества или права на имущество или совершения других действий имущественного характера под угрозой применения насилия либо уничтожения или повреждения чужого имущества, а равно под угрозой распространения сведений, позорящих потерпевшего или его близких, либо иных сведений, которые могут причинить существенный вред правам или законным интересам потерпевшего или его близких,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643966" cy="1143000"/>
          </a:xfrm>
        </p:spPr>
        <p:txBody>
          <a:bodyPr>
            <a:noAutofit/>
          </a:bodyPr>
          <a:lstStyle/>
          <a:p>
            <a:pPr marL="624078" lvl="0" indent="-514350" algn="ctr"/>
            <a:r>
              <a:rPr lang="ru-RU" sz="2800" dirty="0" smtClean="0"/>
              <a:t>4. Иные преступления против собственности.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714348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715404" cy="857232"/>
          </a:xfrm>
        </p:spPr>
        <p:txBody>
          <a:bodyPr>
            <a:normAutofit/>
          </a:bodyPr>
          <a:lstStyle/>
          <a:p>
            <a:pPr marL="624078" lvl="0" indent="-514350" algn="ctr"/>
            <a:r>
              <a:rPr lang="ru-RU" dirty="0" smtClean="0"/>
              <a:t>1. Понятие и формы хищения.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714348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Хищение - совершенные с корыстной целью противоправные безвозмездное изъятие и (или) обращение чужого имущества в пользу виновного или других лиц, причинившие ущерб собственнику или иному владельцу этого имущества.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0" y="1643051"/>
          <a:ext cx="9144000" cy="4214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76571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Отличие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Статьи</a:t>
                      </a:r>
                      <a:r>
                        <a:rPr lang="ru-RU" baseline="0" dirty="0" smtClean="0"/>
                        <a:t> 162 УК РФ - разбой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Статья 163 УК РФ - вымогательство</a:t>
                      </a:r>
                      <a:endParaRPr lang="ru-RU" dirty="0"/>
                    </a:p>
                  </a:txBody>
                  <a:tcPr/>
                </a:tc>
              </a:tr>
              <a:tr h="137077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Момент</a:t>
                      </a:r>
                      <a:r>
                        <a:rPr lang="ru-RU" baseline="0" dirty="0" smtClean="0"/>
                        <a:t> завладения имуществом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 момент нападения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Требование о передаче имущества направлено в будущее</a:t>
                      </a:r>
                    </a:p>
                  </a:txBody>
                  <a:tcPr/>
                </a:tc>
              </a:tr>
              <a:tr h="207835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Цель применения насилия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Для завладения</a:t>
                      </a:r>
                      <a:r>
                        <a:rPr lang="ru-RU" baseline="0" dirty="0" smtClean="0"/>
                        <a:t> имуществом. Насилие – способ завладения имуществом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Насилие используется для подкрепления требования. При помощи насилия имуществом</a:t>
                      </a:r>
                      <a:r>
                        <a:rPr lang="ru-RU" baseline="0" dirty="0" smtClean="0"/>
                        <a:t> не завладевают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4348" y="274638"/>
            <a:ext cx="8429652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4. Иные преступления против собственности.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714348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643050"/>
          <a:ext cx="9144000" cy="4905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32"/>
                <a:gridCol w="3357586"/>
                <a:gridCol w="3786182"/>
              </a:tblGrid>
              <a:tr h="1285884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Статья</a:t>
                      </a:r>
                      <a:r>
                        <a:rPr lang="ru-RU" baseline="0" dirty="0" smtClean="0"/>
                        <a:t> 167 УК РФ -</a:t>
                      </a:r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Умышленные уничтожение или повреждение имущества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Статья 168 УК РФ </a:t>
                      </a:r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Уничтожение или повреждение имущества по неосторожности</a:t>
                      </a:r>
                    </a:p>
                  </a:txBody>
                  <a:tcPr/>
                </a:tc>
              </a:tr>
              <a:tr h="695384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Форма вины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Умысел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Неосторожность </a:t>
                      </a:r>
                      <a:endParaRPr lang="ru-RU" dirty="0"/>
                    </a:p>
                  </a:txBody>
                  <a:tcPr/>
                </a:tc>
              </a:tr>
              <a:tr h="695384">
                <a:tc>
                  <a:txBody>
                    <a:bodyPr/>
                    <a:lstStyle/>
                    <a:p>
                      <a:r>
                        <a:rPr lang="ru-RU" dirty="0" smtClean="0"/>
                        <a:t>Размер ущерба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Значительный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Крупный</a:t>
                      </a:r>
                      <a:endParaRPr lang="ru-RU" dirty="0"/>
                    </a:p>
                  </a:txBody>
                  <a:tcPr/>
                </a:tc>
              </a:tr>
              <a:tr h="2229041"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Любой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путем неосторожного обращения с огнем или иными источниками повышенной опасности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5786" y="274638"/>
            <a:ext cx="8358214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4. Иные преступления против собственности.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714348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500726"/>
          </a:xfrm>
        </p:spPr>
        <p:txBody>
          <a:bodyPr>
            <a:normAutofit/>
          </a:bodyPr>
          <a:lstStyle/>
          <a:p>
            <a:pPr marL="624078" indent="-514350">
              <a:buAutoNum type="arabicPeriod"/>
            </a:pPr>
            <a:r>
              <a:rPr lang="ru-RU" dirty="0" smtClean="0"/>
              <a:t>Преступления против собственности являются наиболее распространенными преступлениями в структуре преступности в РФ.</a:t>
            </a:r>
          </a:p>
          <a:p>
            <a:pPr marL="624078" indent="-514350">
              <a:buAutoNum type="arabicPeriod"/>
            </a:pPr>
            <a:endParaRPr lang="ru-RU" dirty="0" smtClean="0"/>
          </a:p>
          <a:p>
            <a:pPr marL="624078" indent="-514350">
              <a:buAutoNum type="arabicPeriod"/>
            </a:pPr>
            <a:r>
              <a:rPr lang="ru-RU" dirty="0" smtClean="0"/>
              <a:t>В УК РФ закреплено 5 форм хищения (кража, грабеж, разбой, мошенничество, присвоение и (или) растрата).</a:t>
            </a:r>
          </a:p>
          <a:p>
            <a:pPr marL="624078" indent="-514350">
              <a:buAutoNum type="arabicPeriod"/>
            </a:pPr>
            <a:endParaRPr lang="ru-RU" dirty="0" smtClean="0"/>
          </a:p>
          <a:p>
            <a:pPr marL="624078" indent="-514350">
              <a:buAutoNum type="arabicPeriod"/>
            </a:pPr>
            <a:r>
              <a:rPr lang="ru-RU" dirty="0" smtClean="0"/>
              <a:t>Для наиболее точной и правильной квалификации рассмотренной группы преступлений следует обратиться к Постановлениям Пленума Верховного Суда РФ.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714348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357430"/>
            <a:ext cx="7239000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642910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92867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1. Понятие и формы хищения.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714348" cy="428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0" y="2143116"/>
            <a:ext cx="9144000" cy="4714884"/>
          </a:xfrm>
        </p:spPr>
        <p:txBody>
          <a:bodyPr>
            <a:normAutofit/>
          </a:bodyPr>
          <a:lstStyle/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</p:txBody>
      </p:sp>
      <p:sp>
        <p:nvSpPr>
          <p:cNvPr id="7" name="Содержимое 6"/>
          <p:cNvSpPr txBox="1">
            <a:spLocks/>
          </p:cNvSpPr>
          <p:nvPr/>
        </p:nvSpPr>
        <p:spPr>
          <a:xfrm>
            <a:off x="0" y="857232"/>
            <a:ext cx="9144000" cy="60007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142984"/>
            <a:ext cx="90011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dirty="0" smtClean="0"/>
              <a:t>Хищение - совершенные </a:t>
            </a:r>
            <a:r>
              <a:rPr lang="ru-RU" sz="2800" dirty="0" smtClean="0">
                <a:solidFill>
                  <a:schemeClr val="accent3"/>
                </a:solidFill>
              </a:rPr>
              <a:t>с корыстной целью </a:t>
            </a:r>
            <a:r>
              <a:rPr lang="ru-RU" sz="2800" dirty="0" smtClean="0">
                <a:solidFill>
                  <a:srgbClr val="0070C0"/>
                </a:solidFill>
              </a:rPr>
              <a:t>противоправные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7030A0"/>
                </a:solidFill>
              </a:rPr>
              <a:t>безвозмездное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изъятие и (или) обращение чужого </a:t>
            </a:r>
            <a:r>
              <a:rPr lang="ru-RU" sz="2800" dirty="0" smtClean="0">
                <a:solidFill>
                  <a:schemeClr val="bg2">
                    <a:lumMod val="75000"/>
                  </a:schemeClr>
                </a:solidFill>
              </a:rPr>
              <a:t>имущества</a:t>
            </a:r>
            <a:r>
              <a:rPr lang="ru-RU" sz="2800" dirty="0" smtClean="0">
                <a:solidFill>
                  <a:srgbClr val="C00000"/>
                </a:solidFill>
              </a:rPr>
              <a:t> в пользу виновного или других лиц</a:t>
            </a:r>
            <a:r>
              <a:rPr lang="ru-RU" sz="2800" dirty="0" smtClean="0"/>
              <a:t>, </a:t>
            </a:r>
            <a:r>
              <a:rPr lang="ru-RU" sz="2800" dirty="0" smtClean="0">
                <a:solidFill>
                  <a:srgbClr val="00B050"/>
                </a:solidFill>
              </a:rPr>
              <a:t>причинившие ущерб собственнику или иному владельцу этого имущества</a:t>
            </a:r>
            <a:r>
              <a:rPr lang="ru-RU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marL="432000" lvl="0" indent="0" algn="ctr"/>
            <a:r>
              <a:rPr lang="ru-RU" sz="2800" dirty="0" smtClean="0"/>
              <a:t>1. Понятие и формы хищения.</a:t>
            </a:r>
            <a:endParaRPr lang="ru-RU" sz="32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571472" cy="3571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7" name="Содержимое 6"/>
          <p:cNvSpPr txBox="1">
            <a:spLocks noGrp="1"/>
          </p:cNvSpPr>
          <p:nvPr>
            <p:ph idx="1"/>
          </p:nvPr>
        </p:nvSpPr>
        <p:spPr>
          <a:xfrm>
            <a:off x="0" y="1481138"/>
            <a:ext cx="9144000" cy="537686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algn="ctr">
              <a:buNone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Предмет хищения –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имущество</a:t>
            </a:r>
          </a:p>
          <a:p>
            <a:pPr lvl="0" algn="ctr">
              <a:buNone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Вещи;</a:t>
            </a:r>
          </a:p>
          <a:p>
            <a:pPr lvl="0" algn="ctr">
              <a:buNone/>
              <a:defRPr/>
            </a:pPr>
            <a:r>
              <a:rPr lang="ru-RU" sz="2400" b="1" dirty="0" smtClean="0"/>
              <a:t>- Право на имущество.</a:t>
            </a:r>
          </a:p>
          <a:p>
            <a:pPr lvl="0" algn="ctr">
              <a:buFontTx/>
              <a:buChar char="-"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buFontTx/>
              <a:buChar char="-"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buNone/>
              <a:defRPr/>
            </a:pPr>
            <a:r>
              <a:rPr lang="ru-RU" sz="2400" dirty="0" smtClean="0"/>
              <a:t>Должен быть вложен труд человека.</a:t>
            </a:r>
          </a:p>
          <a:p>
            <a:pPr lvl="0" algn="ctr">
              <a:buNone/>
              <a:defRPr/>
            </a:pPr>
            <a:endParaRPr lang="ru-RU" sz="2400" dirty="0" smtClean="0"/>
          </a:p>
          <a:p>
            <a:pPr lvl="0" algn="ctr">
              <a:buNone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Должны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находиться во владении потерпевшего законно.</a:t>
            </a:r>
          </a:p>
          <a:p>
            <a:pPr lvl="0" algn="ctr">
              <a:buNone/>
              <a:defRPr/>
            </a:pPr>
            <a:endParaRPr kumimoji="0" lang="ru-RU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buNone/>
              <a:defRPr/>
            </a:pPr>
            <a:r>
              <a:rPr lang="ru-RU" sz="2400" baseline="0" dirty="0" smtClean="0"/>
              <a:t>Утерянные вещи не являются предметом хищения.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/>
          </a:bodyPr>
          <a:lstStyle/>
          <a:p>
            <a:pPr lvl="0" algn="ctr">
              <a:buNone/>
              <a:defRPr/>
            </a:pPr>
            <a:r>
              <a:rPr lang="ru-RU" sz="2800" b="1" dirty="0" smtClean="0"/>
              <a:t>Корыстная цель</a:t>
            </a:r>
          </a:p>
          <a:p>
            <a:pPr lvl="0" algn="ctr">
              <a:buNone/>
              <a:defRPr/>
            </a:pPr>
            <a:endParaRPr lang="ru-RU" sz="2800" dirty="0" smtClean="0"/>
          </a:p>
          <a:p>
            <a:pPr algn="ctr">
              <a:buNone/>
              <a:defRPr/>
            </a:pPr>
            <a:r>
              <a:rPr lang="ru-RU" sz="2800" dirty="0" smtClean="0"/>
              <a:t> Стремления изъять и (или) обратить чужое имущество в свою пользу либо </a:t>
            </a:r>
            <a:r>
              <a:rPr lang="ru-RU" sz="2800" u="sng" dirty="0" smtClean="0">
                <a:solidFill>
                  <a:srgbClr val="FF0000"/>
                </a:solidFill>
              </a:rPr>
              <a:t>распорядиться указанным имуществом как своим собственным</a:t>
            </a:r>
            <a:r>
              <a:rPr lang="ru-RU" sz="2800" dirty="0" smtClean="0"/>
              <a:t>, в том числе путем передачи его в обладание других лиц, круг которых не ограничен.</a:t>
            </a:r>
          </a:p>
          <a:p>
            <a:pPr algn="ctr">
              <a:buNone/>
            </a:pPr>
            <a:endParaRPr lang="ru-RU" sz="2800" b="1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00010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1. Понятие и формы хищения.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571472" cy="3571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Противоправность</a:t>
            </a:r>
          </a:p>
          <a:p>
            <a:pPr algn="ctr">
              <a:buNone/>
            </a:pPr>
            <a:endParaRPr lang="ru-RU" sz="2400" b="1" dirty="0" smtClean="0"/>
          </a:p>
          <a:p>
            <a:pPr algn="ctr">
              <a:buNone/>
            </a:pPr>
            <a:endParaRPr lang="ru-RU" sz="2400" b="1" dirty="0" smtClean="0"/>
          </a:p>
          <a:p>
            <a:pPr algn="ctr">
              <a:buNone/>
            </a:pPr>
            <a:r>
              <a:rPr lang="ru-RU" dirty="0" smtClean="0"/>
              <a:t>Изъятие чужого имущества противоречит законодательству.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Какая отрасль права регламентирует осуществление имущественных прав?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1. Понятие и формы хищения.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500034" cy="3571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/>
          </a:bodyPr>
          <a:lstStyle/>
          <a:p>
            <a:pPr marL="0" algn="ctr">
              <a:buNone/>
            </a:pPr>
            <a:r>
              <a:rPr lang="ru-RU" sz="2400" b="1" dirty="0" smtClean="0"/>
              <a:t>Безвозмездность</a:t>
            </a:r>
          </a:p>
          <a:p>
            <a:pPr marL="0" algn="ctr">
              <a:buNone/>
            </a:pPr>
            <a:endParaRPr lang="ru-RU" sz="2400" b="1" dirty="0" smtClean="0"/>
          </a:p>
          <a:p>
            <a:pPr marL="0" algn="ctr">
              <a:buNone/>
            </a:pPr>
            <a:r>
              <a:rPr lang="ru-RU" sz="2400" dirty="0" smtClean="0"/>
              <a:t>Изъятие имущества не сопровождается одновременным предоставлением собственнику </a:t>
            </a:r>
            <a:r>
              <a:rPr lang="ru-RU" sz="2400" b="1" u="sng" dirty="0" smtClean="0"/>
              <a:t>равноценного</a:t>
            </a:r>
            <a:r>
              <a:rPr lang="ru-RU" sz="2400" dirty="0" smtClean="0"/>
              <a:t> возмещения</a:t>
            </a:r>
          </a:p>
          <a:p>
            <a:pPr marL="0" algn="ctr">
              <a:buNone/>
            </a:pPr>
            <a:endParaRPr lang="ru-RU" sz="2400" b="1" dirty="0" smtClean="0"/>
          </a:p>
          <a:p>
            <a:pPr marL="0" algn="ctr">
              <a:buNone/>
            </a:pPr>
            <a:r>
              <a:rPr lang="ru-RU" sz="2400" dirty="0" smtClean="0"/>
              <a:t>Вопрос:</a:t>
            </a:r>
          </a:p>
          <a:p>
            <a:pPr marL="0" algn="ctr">
              <a:buNone/>
            </a:pPr>
            <a:r>
              <a:rPr lang="ru-RU" sz="2400" dirty="0" smtClean="0"/>
              <a:t>Как определить размер хищения в случае, когда преступник предоставляет потерпевшему взамен похищенного заведомо более дешевую вещь?</a:t>
            </a:r>
          </a:p>
          <a:p>
            <a:pPr marL="0" algn="ctr">
              <a:buNone/>
            </a:pPr>
            <a:endParaRPr lang="ru-RU" sz="2400" dirty="0" smtClean="0"/>
          </a:p>
          <a:p>
            <a:pPr marL="0" algn="ctr">
              <a:buNone/>
            </a:pPr>
            <a:r>
              <a:rPr lang="ru-RU" sz="2400" dirty="0" smtClean="0"/>
              <a:t>Например, похитил велосипед за 10 тысяч, а оставил свой старый за 5 тысяч.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>
            <a:normAutofit/>
          </a:bodyPr>
          <a:lstStyle/>
          <a:p>
            <a:pPr marL="0" algn="ctr"/>
            <a:r>
              <a:rPr lang="ru-RU" sz="3200" dirty="0" smtClean="0"/>
              <a:t>1. Понятие и формы хищения.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500034" cy="3571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643966" cy="85723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1. Понятие и формы хищения.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500034" cy="3571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Изъятие и (или) обращение чужого имущества в пользу виновного или других лиц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Хищение путем изъятия имущества совершается в форме кражи, грабежа и мошенничества. При совершении этих преступлений виновный завладевает чужим имуществом, находившимся до этого во владении потерпевшего. </a:t>
            </a:r>
          </a:p>
          <a:p>
            <a:pPr algn="ctr">
              <a:buNone/>
            </a:pPr>
            <a:r>
              <a:rPr lang="ru-RU" dirty="0" smtClean="0"/>
              <a:t>Если же имущество было вверено виновному, он путем обращения его в свою пользу либо в пользу других, совершает хищение в форме присвоения либо растраты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4733</TotalTime>
  <Words>1619</Words>
  <Application>Microsoft Office PowerPoint</Application>
  <PresentationFormat>Экран (4:3)</PresentationFormat>
  <Paragraphs>264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Открытая</vt:lpstr>
      <vt:lpstr>Слайд 1</vt:lpstr>
      <vt:lpstr>Нормативные акты</vt:lpstr>
      <vt:lpstr>1. Понятие и формы хищения.</vt:lpstr>
      <vt:lpstr>1. Понятие и формы хищения.</vt:lpstr>
      <vt:lpstr>1. Понятие и формы хищения.</vt:lpstr>
      <vt:lpstr>1. Понятие и формы хищения.</vt:lpstr>
      <vt:lpstr>1. Понятие и формы хищения.</vt:lpstr>
      <vt:lpstr>1. Понятие и формы хищения.</vt:lpstr>
      <vt:lpstr>1. Понятие и формы хищения.</vt:lpstr>
      <vt:lpstr>1. Понятие и формы хищения.</vt:lpstr>
      <vt:lpstr>1. Понятие и формы хищения.</vt:lpstr>
      <vt:lpstr>1. Понятие и формы хищения.</vt:lpstr>
      <vt:lpstr>1. Понятие и формы хищения.</vt:lpstr>
      <vt:lpstr>1. Понятие и формы хищения.</vt:lpstr>
      <vt:lpstr>1. Понятие и формы хищения.</vt:lpstr>
      <vt:lpstr>1. Понятие и формы хищения.</vt:lpstr>
      <vt:lpstr>1. Понятие и формы хищения.</vt:lpstr>
      <vt:lpstr>1. Понятие и формы хищения.</vt:lpstr>
      <vt:lpstr>2. Кража, грабеж и разбой.</vt:lpstr>
      <vt:lpstr>2. Кража, грабеж и разбой.</vt:lpstr>
      <vt:lpstr>2. Кража, грабеж и разбой.</vt:lpstr>
      <vt:lpstr>2. Кража, грабеж и разбой.</vt:lpstr>
      <vt:lpstr>3. Мошенничество и присвоение и растрата.</vt:lpstr>
      <vt:lpstr>3. Мошенничество и присвоение и растрата.</vt:lpstr>
      <vt:lpstr>3. Мошенничество и присвоение и растрата.</vt:lpstr>
      <vt:lpstr>3. Мошенничество и присвоение и растрата.</vt:lpstr>
      <vt:lpstr>3. Мошенничество и присвоение и растрата.</vt:lpstr>
      <vt:lpstr>4. Иные преступления против собственности.</vt:lpstr>
      <vt:lpstr>4. Иные преступления против собственности.</vt:lpstr>
      <vt:lpstr>4. Иные преступления против собственности.</vt:lpstr>
      <vt:lpstr>4. Иные преступления против собственности.</vt:lpstr>
      <vt:lpstr>Выводы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Уголовно-исполнительное право России</dc:title>
  <dc:creator>АнтоновТГ</dc:creator>
  <cp:lastModifiedBy>Ivanova_GG</cp:lastModifiedBy>
  <cp:revision>432</cp:revision>
  <dcterms:created xsi:type="dcterms:W3CDTF">2018-02-15T03:43:54Z</dcterms:created>
  <dcterms:modified xsi:type="dcterms:W3CDTF">2024-05-15T02:26:29Z</dcterms:modified>
</cp:coreProperties>
</file>