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4" r:id="rId1"/>
  </p:sldMasterIdLst>
  <p:notesMasterIdLst>
    <p:notesMasterId r:id="rId16"/>
  </p:notesMasterIdLst>
  <p:sldIdLst>
    <p:sldId id="256" r:id="rId2"/>
    <p:sldId id="257" r:id="rId3"/>
    <p:sldId id="258" r:id="rId4"/>
    <p:sldId id="272" r:id="rId5"/>
    <p:sldId id="277" r:id="rId6"/>
    <p:sldId id="274" r:id="rId7"/>
    <p:sldId id="275" r:id="rId8"/>
    <p:sldId id="273" r:id="rId9"/>
    <p:sldId id="259" r:id="rId10"/>
    <p:sldId id="276" r:id="rId11"/>
    <p:sldId id="278" r:id="rId12"/>
    <p:sldId id="280" r:id="rId13"/>
    <p:sldId id="281" r:id="rId14"/>
    <p:sldId id="271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722" autoAdjust="0"/>
  </p:normalViewPr>
  <p:slideViewPr>
    <p:cSldViewPr>
      <p:cViewPr varScale="1">
        <p:scale>
          <a:sx n="65" d="100"/>
          <a:sy n="65" d="100"/>
        </p:scale>
        <p:origin x="1306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0CFF467-609D-445B-B736-DC843A17E6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3254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A69456-26BC-4FB2-A0FE-075F19021601}" type="slidenum">
              <a:rPr lang="ru-RU" smtClean="0">
                <a:cs typeface="Arial" charset="0"/>
              </a:rPr>
              <a:pPr/>
              <a:t>1</a:t>
            </a:fld>
            <a:endParaRPr lang="ru-RU" smtClean="0">
              <a:cs typeface="Arial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7972011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38FE18-8DF2-447B-B887-E1B67D8414BF}" type="slidenum">
              <a:rPr lang="ru-RU" smtClean="0">
                <a:cs typeface="Arial" charset="0"/>
              </a:rPr>
              <a:pPr/>
              <a:t>14</a:t>
            </a:fld>
            <a:endParaRPr lang="ru-RU" smtClean="0">
              <a:cs typeface="Arial" charset="0"/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81545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69FC45-7624-4F46-B0DA-78DD7043E98D}" type="slidenum">
              <a:rPr lang="ru-RU" smtClean="0">
                <a:cs typeface="Arial" charset="0"/>
              </a:rPr>
              <a:pPr/>
              <a:t>2</a:t>
            </a:fld>
            <a:endParaRPr lang="ru-RU" smtClean="0">
              <a:cs typeface="Arial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10103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20B47A-A00B-4687-A245-4D93D44E57F1}" type="slidenum">
              <a:rPr lang="ru-RU" smtClean="0">
                <a:cs typeface="Arial" charset="0"/>
              </a:rPr>
              <a:pPr/>
              <a:t>3</a:t>
            </a:fld>
            <a:endParaRPr lang="ru-RU" smtClean="0"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593148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772474-BF44-469B-A16E-3AFAFF832F30}" type="slidenum">
              <a:rPr lang="ru-RU" smtClean="0">
                <a:cs typeface="Arial" charset="0"/>
              </a:rPr>
              <a:pPr/>
              <a:t>4</a:t>
            </a:fld>
            <a:endParaRPr lang="ru-RU" smtClean="0">
              <a:cs typeface="Arial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82509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D5D028-3782-4295-B85D-AA9FB883D189}" type="slidenum">
              <a:rPr lang="ru-RU" smtClean="0">
                <a:cs typeface="Arial" charset="0"/>
              </a:rPr>
              <a:pPr/>
              <a:t>6</a:t>
            </a:fld>
            <a:endParaRPr lang="ru-RU" smtClean="0">
              <a:cs typeface="Arial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960919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602934-97A9-4AC0-B9BD-886DC77E0DC7}" type="slidenum">
              <a:rPr lang="ru-RU" smtClean="0">
                <a:cs typeface="Arial" charset="0"/>
              </a:rPr>
              <a:pPr/>
              <a:t>7</a:t>
            </a:fld>
            <a:endParaRPr lang="ru-RU" smtClean="0">
              <a:cs typeface="Arial" charset="0"/>
            </a:endParaRPr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61021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C88D5A-9C20-4B31-9001-AF0F1A247A8C}" type="slidenum">
              <a:rPr lang="ru-RU" smtClean="0">
                <a:cs typeface="Arial" charset="0"/>
              </a:rPr>
              <a:pPr/>
              <a:t>8</a:t>
            </a:fld>
            <a:endParaRPr lang="ru-RU" smtClean="0">
              <a:cs typeface="Arial" charset="0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40544557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E3A9BC-705D-4F2A-A298-918C9EC17193}" type="slidenum">
              <a:rPr lang="ru-RU" smtClean="0">
                <a:cs typeface="Arial" charset="0"/>
              </a:rPr>
              <a:pPr/>
              <a:t>9</a:t>
            </a:fld>
            <a:endParaRPr lang="ru-RU" smtClean="0">
              <a:cs typeface="Arial" charset="0"/>
            </a:endParaRPr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2577037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31B215-6D78-4757-989F-087C1B172404}" type="slidenum">
              <a:rPr lang="ru-RU" smtClean="0">
                <a:cs typeface="Arial" charset="0"/>
              </a:rPr>
              <a:pPr/>
              <a:t>10</a:t>
            </a:fld>
            <a:endParaRPr lang="ru-RU" smtClean="0">
              <a:cs typeface="Arial" charset="0"/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44584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  <a:cs typeface="+mn-cs"/>
              </a:endParaRPr>
            </a:p>
          </p:txBody>
        </p:sp>
      </p:grpSp>
      <p:sp>
        <p:nvSpPr>
          <p:cNvPr id="14131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4131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5BDCB-A936-4DEF-B23E-EE0DC42DF5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84CE13-0F69-41DE-A0EE-D9C666B93C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BE0DCE-31D9-408D-9C69-48C7B0FDBD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079F5-B74A-4F5D-931C-5944649009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E6D750-A2F2-4C86-AB7E-EF7A09D7DD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C0591-AA7B-4EDF-A666-03BA486CAA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7F7BC0-AC89-4486-B1DB-6A86201AA4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64960-FB7D-4954-81D2-1DE4AD269C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FA14F-A9E2-415B-9CF2-D6A5B1B8B8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EBB49-A73F-43A0-92A7-765BDE5000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232AA2-D16E-428E-9193-728108248F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40291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140292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  <a:cs typeface="+mn-cs"/>
              </a:endParaRPr>
            </a:p>
          </p:txBody>
        </p:sp>
        <p:sp>
          <p:nvSpPr>
            <p:cNvPr id="140293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4029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029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029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AF6E4787-6667-46EC-8000-AAA519EA4D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5" r:id="rId2"/>
    <p:sldLayoutId id="2147483774" r:id="rId3"/>
    <p:sldLayoutId id="2147483773" r:id="rId4"/>
    <p:sldLayoutId id="2147483772" r:id="rId5"/>
    <p:sldLayoutId id="2147483771" r:id="rId6"/>
    <p:sldLayoutId id="2147483770" r:id="rId7"/>
    <p:sldLayoutId id="2147483769" r:id="rId8"/>
    <p:sldLayoutId id="2147483768" r:id="rId9"/>
    <p:sldLayoutId id="2147483767" r:id="rId10"/>
    <p:sldLayoutId id="21474837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BAE39E211EF5F5FA0E74B1A7EDC634517F8221709F6642151E959BFA896990754FDEF014DDBF2062S7wBM" TargetMode="External"/><Relationship Id="rId2" Type="http://schemas.openxmlformats.org/officeDocument/2006/relationships/hyperlink" Target="consultantplus://offline/ref=BAE39E211EF5F5FA0E74B1A7EDC634517F8221709F6642151E959BFA896990754FDEF014DDBF2062S7wD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620713"/>
            <a:ext cx="7561263" cy="1736725"/>
          </a:xfrm>
        </p:spPr>
        <p:txBody>
          <a:bodyPr/>
          <a:lstStyle/>
          <a:p>
            <a:pPr algn="ctr" eaLnBrk="1" hangingPunct="1"/>
            <a:r>
              <a:rPr lang="ru-RU" sz="4400" b="1" smtClean="0"/>
              <a:t>Тема лекции:</a:t>
            </a:r>
            <a:r>
              <a:rPr lang="ru-RU" sz="4400" smtClean="0"/>
              <a:t/>
            </a:r>
            <a:br>
              <a:rPr lang="ru-RU" sz="4400" smtClean="0"/>
            </a:br>
            <a:endParaRPr lang="ru-RU" sz="4400" b="1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00097" y="3286124"/>
            <a:ext cx="8143903" cy="2879725"/>
          </a:xfrm>
          <a:solidFill>
            <a:schemeClr val="bg1"/>
          </a:solidFill>
        </p:spPr>
        <p:txBody>
          <a:bodyPr/>
          <a:lstStyle/>
          <a:p>
            <a:pPr algn="ctr">
              <a:defRPr/>
            </a:pPr>
            <a:r>
              <a:rPr lang="ru-RU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«</a:t>
            </a:r>
            <a:r>
              <a:rPr lang="ru-RU" sz="4000" b="1" dirty="0" smtClean="0">
                <a:solidFill>
                  <a:schemeClr val="tx2"/>
                </a:solidFill>
                <a:latin typeface="+mj-lt"/>
              </a:rPr>
              <a:t>ПРЕСТУПЛЕНИЯ ПРОТИВ ПОЛОВОЙ НЕПРИКОСНОВЕННОСТИ И ПОЛОВОЙ СВОБОДЫ ЛИЧНОСТИ</a:t>
            </a:r>
            <a:r>
              <a:rPr lang="ru-RU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46"/>
          <p:cNvSpPr txBox="1">
            <a:spLocks noChangeArrowheads="1"/>
          </p:cNvSpPr>
          <p:nvPr/>
        </p:nvSpPr>
        <p:spPr bwMode="auto">
          <a:xfrm>
            <a:off x="-41275" y="1131888"/>
            <a:ext cx="10128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1187450" y="1357298"/>
            <a:ext cx="76327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000100" y="214290"/>
            <a:ext cx="7786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+mj-lt"/>
              </a:rPr>
              <a:t>ПОНУЖДЕНИЕ К ДЕЙСТВИЯМ СЕКСУАЛЬНОГО ХАРАКТЕРА (СТ. 133 УК РФ)</a:t>
            </a:r>
            <a:endParaRPr lang="ru-RU" sz="2400" dirty="0">
              <a:latin typeface="+mj-lt"/>
            </a:endParaRPr>
          </a:p>
        </p:txBody>
      </p:sp>
      <p:sp>
        <p:nvSpPr>
          <p:cNvPr id="8" name="Text Box 22"/>
          <p:cNvSpPr txBox="1">
            <a:spLocks noChangeArrowheads="1"/>
          </p:cNvSpPr>
          <p:nvPr/>
        </p:nvSpPr>
        <p:spPr bwMode="auto">
          <a:xfrm>
            <a:off x="1187450" y="2468914"/>
            <a:ext cx="7705725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786050" y="1198891"/>
            <a:ext cx="3537828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+mj-lt"/>
              </a:rPr>
              <a:t>ОБЪЕКТИВНАЯ СТОРОНА</a:t>
            </a:r>
            <a:endParaRPr lang="ru-RU" sz="2000" b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00100" y="1984709"/>
            <a:ext cx="7858181" cy="10156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+mj-lt"/>
              </a:rPr>
              <a:t>ДЕЯНИЕ</a:t>
            </a:r>
            <a:r>
              <a:rPr lang="ru-RU" dirty="0" smtClean="0">
                <a:latin typeface="+mj-lt"/>
              </a:rPr>
              <a:t> - </a:t>
            </a:r>
            <a:r>
              <a:rPr lang="ru-RU" sz="2000" dirty="0" smtClean="0">
                <a:latin typeface="+mj-lt"/>
              </a:rPr>
              <a:t>понуждение лица к половому сношению, мужеложству, лесбиянству или совершению иных действий сексуального характера</a:t>
            </a:r>
            <a:endParaRPr lang="ru-RU" dirty="0">
              <a:latin typeface="+mj-lt"/>
            </a:endParaRPr>
          </a:p>
        </p:txBody>
      </p:sp>
      <p:cxnSp>
        <p:nvCxnSpPr>
          <p:cNvPr id="11" name="Прямая со стрелкой 10"/>
          <p:cNvCxnSpPr>
            <a:stCxn id="9" idx="2"/>
          </p:cNvCxnSpPr>
          <p:nvPr/>
        </p:nvCxnSpPr>
        <p:spPr>
          <a:xfrm rot="5400000">
            <a:off x="4377764" y="1771973"/>
            <a:ext cx="350173" cy="422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553680" y="3535450"/>
            <a:ext cx="4161460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+mj-lt"/>
              </a:rPr>
              <a:t>АЛЬТЕРНАТИВНЫЕ СПОСОБЫ</a:t>
            </a:r>
            <a:endParaRPr lang="ru-RU" sz="2000" b="1" dirty="0">
              <a:latin typeface="+mj-lt"/>
            </a:endParaRPr>
          </a:p>
        </p:txBody>
      </p:sp>
      <p:sp>
        <p:nvSpPr>
          <p:cNvPr id="13" name="Крест 12"/>
          <p:cNvSpPr/>
          <p:nvPr/>
        </p:nvSpPr>
        <p:spPr>
          <a:xfrm>
            <a:off x="4429124" y="3143248"/>
            <a:ext cx="285752" cy="285752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85721" y="4398071"/>
            <a:ext cx="1643073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+mj-lt"/>
              </a:rPr>
              <a:t>шантаж</a:t>
            </a:r>
            <a:endParaRPr lang="ru-RU" sz="2000" b="1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14546" y="4420095"/>
            <a:ext cx="2857520" cy="10156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+mj-lt"/>
              </a:rPr>
              <a:t>угроза уничтожением, повреждением или изъятием имущества</a:t>
            </a:r>
            <a:endParaRPr lang="ru-RU" sz="2000" b="1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86380" y="4398071"/>
            <a:ext cx="3643338" cy="132343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+mj-lt"/>
              </a:rPr>
              <a:t>использование материальной или иной зависимости потерпевшего</a:t>
            </a:r>
          </a:p>
          <a:p>
            <a:pPr algn="ctr"/>
            <a:r>
              <a:rPr lang="ru-RU" sz="2000" dirty="0" smtClean="0">
                <a:latin typeface="+mj-lt"/>
              </a:rPr>
              <a:t>(потерпевшей)</a:t>
            </a:r>
            <a:endParaRPr lang="ru-RU" sz="2000" b="1" dirty="0" smtClean="0">
              <a:latin typeface="+mj-lt"/>
            </a:endParaRPr>
          </a:p>
        </p:txBody>
      </p:sp>
      <p:cxnSp>
        <p:nvCxnSpPr>
          <p:cNvPr id="18" name="Прямая со стрелкой 17"/>
          <p:cNvCxnSpPr>
            <a:stCxn id="12" idx="2"/>
            <a:endCxn id="14" idx="0"/>
          </p:cNvCxnSpPr>
          <p:nvPr/>
        </p:nvCxnSpPr>
        <p:spPr>
          <a:xfrm rot="5400000">
            <a:off x="2639579" y="2403239"/>
            <a:ext cx="462511" cy="352715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12" idx="2"/>
          </p:cNvCxnSpPr>
          <p:nvPr/>
        </p:nvCxnSpPr>
        <p:spPr>
          <a:xfrm rot="16200000" flipH="1">
            <a:off x="4412814" y="4157155"/>
            <a:ext cx="444577" cy="138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12" idx="2"/>
          </p:cNvCxnSpPr>
          <p:nvPr/>
        </p:nvCxnSpPr>
        <p:spPr>
          <a:xfrm rot="16200000" flipH="1">
            <a:off x="6007698" y="2562271"/>
            <a:ext cx="412679" cy="315925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42845" y="5857892"/>
            <a:ext cx="8858312" cy="923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b="1" i="1" dirty="0" smtClean="0">
                <a:latin typeface="+mj-lt"/>
              </a:rPr>
              <a:t>окончено</a:t>
            </a:r>
            <a:r>
              <a:rPr lang="ru-RU" i="1" dirty="0" smtClean="0">
                <a:latin typeface="+mj-lt"/>
              </a:rPr>
              <a:t> </a:t>
            </a:r>
            <a:r>
              <a:rPr lang="ru-RU" dirty="0" smtClean="0">
                <a:latin typeface="+mj-lt"/>
              </a:rPr>
              <a:t>после предъявления виновным требования вступить с ним в половую связь (т.е. в конкретные действия сексуального характера), сопровождаемого шантажом или соответствующей угрозой. </a:t>
            </a:r>
            <a:endParaRPr lang="ru-RU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46"/>
          <p:cNvSpPr txBox="1">
            <a:spLocks noChangeArrowheads="1"/>
          </p:cNvSpPr>
          <p:nvPr/>
        </p:nvSpPr>
        <p:spPr bwMode="auto">
          <a:xfrm>
            <a:off x="-41275" y="1131888"/>
            <a:ext cx="10128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2910" y="285728"/>
            <a:ext cx="850109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2"/>
                </a:solidFill>
                <a:latin typeface="+mj-lt"/>
              </a:rPr>
              <a:t>Вопрос 3. Преступления против половой неприкосновенности личности</a:t>
            </a:r>
            <a:endParaRPr lang="ru-RU" sz="3200" dirty="0" smtClean="0">
              <a:solidFill>
                <a:schemeClr val="tx2"/>
              </a:solidFill>
              <a:latin typeface="+mj-lt"/>
            </a:endParaRP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142976" y="2571744"/>
            <a:ext cx="76438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/>
              <a:t>Половое сношение и иные действия сексуального характера с лицом, не достигшим 16-летнего возраста (ст. 134 УК РФ)</a:t>
            </a:r>
            <a:endParaRPr lang="ru-RU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1000100" y="1714488"/>
            <a:ext cx="7858180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+mj-lt"/>
              </a:rPr>
              <a:t>ОБЪЕКТ</a:t>
            </a:r>
            <a:r>
              <a:rPr lang="ru-RU" sz="2400" b="1" i="1" dirty="0" smtClean="0">
                <a:latin typeface="+mj-lt"/>
              </a:rPr>
              <a:t>  - </a:t>
            </a:r>
            <a:r>
              <a:rPr lang="ru-RU" sz="2400" dirty="0" smtClean="0">
                <a:latin typeface="+mj-lt"/>
              </a:rPr>
              <a:t>половая неприкосновенность личности</a:t>
            </a:r>
            <a:endParaRPr lang="ru-RU" sz="24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5720" y="3820073"/>
            <a:ext cx="8643998" cy="132343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latin typeface="+mj-lt"/>
              </a:rPr>
              <a:t>ОБЪЕКТИВНАЯ СТОРОНА </a:t>
            </a:r>
            <a:r>
              <a:rPr lang="ru-RU" sz="2000" dirty="0" smtClean="0">
                <a:latin typeface="+mj-lt"/>
              </a:rPr>
              <a:t>- добровольное половое сношение, мужеложство, лесбиянство или иные действия сексуального характера лица, достигшего 18-летнего возраста, с лицом, заведомо не достигшим 16-летнего возраста</a:t>
            </a:r>
            <a:endParaRPr lang="ru-RU" sz="2000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5720" y="5292882"/>
            <a:ext cx="8643998" cy="70788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latin typeface="+mj-lt"/>
              </a:rPr>
              <a:t>СУБЪЕКТИВНАЯ СТОРОНА </a:t>
            </a:r>
            <a:r>
              <a:rPr lang="ru-RU" sz="2000" dirty="0" smtClean="0">
                <a:latin typeface="+mj-lt"/>
              </a:rPr>
              <a:t>преступления характеризуется </a:t>
            </a:r>
            <a:r>
              <a:rPr lang="ru-RU" sz="2000" i="1" dirty="0" smtClean="0">
                <a:latin typeface="+mj-lt"/>
              </a:rPr>
              <a:t>прямым умыслом</a:t>
            </a:r>
            <a:r>
              <a:rPr lang="ru-RU" sz="2000" dirty="0" smtClean="0">
                <a:latin typeface="+mj-lt"/>
              </a:rPr>
              <a:t>. </a:t>
            </a:r>
            <a:endParaRPr lang="ru-RU" sz="2000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5720" y="6172162"/>
            <a:ext cx="8643998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latin typeface="+mj-lt"/>
              </a:rPr>
              <a:t>СУБЪЕКТ</a:t>
            </a:r>
            <a:r>
              <a:rPr lang="ru-RU" sz="2000" b="1" i="1" dirty="0" smtClean="0">
                <a:latin typeface="+mj-lt"/>
              </a:rPr>
              <a:t> </a:t>
            </a:r>
            <a:r>
              <a:rPr lang="ru-RU" sz="2000" dirty="0" smtClean="0">
                <a:latin typeface="+mj-lt"/>
              </a:rPr>
              <a:t>- лицо любого пола, достигшее возраста 18 лет.</a:t>
            </a:r>
            <a:endParaRPr lang="ru-RU" sz="2000" dirty="0">
              <a:latin typeface="+mj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46"/>
          <p:cNvSpPr txBox="1">
            <a:spLocks noChangeArrowheads="1"/>
          </p:cNvSpPr>
          <p:nvPr/>
        </p:nvSpPr>
        <p:spPr bwMode="auto">
          <a:xfrm>
            <a:off x="-71470" y="1206489"/>
            <a:ext cx="10128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42976" y="1357298"/>
            <a:ext cx="77153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500298" y="214290"/>
            <a:ext cx="5148717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+mj-lt"/>
              </a:rPr>
              <a:t>КВАЛИФИЦИРОВАННЫЕ ВИДЫ:</a:t>
            </a:r>
            <a:endParaRPr lang="ru-RU" sz="2400" b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28728" y="1071546"/>
            <a:ext cx="7429552" cy="70788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+mj-lt"/>
              </a:rPr>
              <a:t>Часть 2.</a:t>
            </a:r>
            <a:r>
              <a:rPr lang="ru-RU" sz="2000" dirty="0" smtClean="0">
                <a:latin typeface="+mj-lt"/>
              </a:rPr>
              <a:t> Те же деяния, совершенные с лицом, заведомо не достигшим </a:t>
            </a:r>
            <a:r>
              <a:rPr lang="ru-RU" sz="2000" b="1" dirty="0" smtClean="0">
                <a:latin typeface="+mj-lt"/>
              </a:rPr>
              <a:t>четырнадцатилетнего</a:t>
            </a:r>
            <a:r>
              <a:rPr lang="ru-RU" sz="2000" dirty="0" smtClean="0">
                <a:latin typeface="+mj-lt"/>
              </a:rPr>
              <a:t> возраста</a:t>
            </a:r>
            <a:endParaRPr lang="ru-RU" sz="2000" b="1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28728" y="1857364"/>
            <a:ext cx="7429552" cy="70788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+mj-lt"/>
              </a:rPr>
              <a:t>Часть 3.</a:t>
            </a:r>
            <a:r>
              <a:rPr lang="ru-RU" sz="2000" dirty="0" smtClean="0">
                <a:latin typeface="+mj-lt"/>
              </a:rPr>
              <a:t> Те же деяния, совершенные с лицом, заведомо не достигшим </a:t>
            </a:r>
            <a:r>
              <a:rPr lang="ru-RU" sz="2000" b="1" dirty="0" smtClean="0">
                <a:latin typeface="+mj-lt"/>
              </a:rPr>
              <a:t>двенадцатилетнего</a:t>
            </a:r>
            <a:r>
              <a:rPr lang="ru-RU" sz="2000" dirty="0" smtClean="0">
                <a:latin typeface="+mj-lt"/>
              </a:rPr>
              <a:t> возраста</a:t>
            </a:r>
            <a:endParaRPr lang="ru-RU" sz="2000" b="1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28728" y="2714620"/>
            <a:ext cx="7429552" cy="10156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+mj-lt"/>
              </a:rPr>
              <a:t>Часть 4.</a:t>
            </a:r>
            <a:r>
              <a:rPr lang="ru-RU" sz="2000" dirty="0" smtClean="0">
                <a:latin typeface="+mj-lt"/>
              </a:rPr>
              <a:t> Деяния, предусмотренные </a:t>
            </a:r>
            <a:r>
              <a:rPr lang="ru-RU" sz="2000" dirty="0" smtClean="0">
                <a:solidFill>
                  <a:schemeClr val="tx2"/>
                </a:solidFill>
                <a:latin typeface="+mj-lt"/>
                <a:hlinkClick r:id="rId2"/>
              </a:rPr>
              <a:t>частями второй</a:t>
            </a:r>
            <a:r>
              <a:rPr lang="ru-RU" sz="20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ru-RU" sz="2000" dirty="0" smtClean="0">
                <a:latin typeface="+mj-lt"/>
              </a:rPr>
              <a:t>или </a:t>
            </a:r>
            <a:r>
              <a:rPr lang="ru-RU" sz="2000" dirty="0" smtClean="0">
                <a:latin typeface="+mj-lt"/>
                <a:hlinkClick r:id="rId3"/>
              </a:rPr>
              <a:t>третьей</a:t>
            </a:r>
            <a:r>
              <a:rPr lang="ru-RU" sz="2000" dirty="0" smtClean="0">
                <a:latin typeface="+mj-lt"/>
              </a:rPr>
              <a:t>, совершенные группой лиц, группой лиц по предварительному сговору или организованной группой</a:t>
            </a:r>
            <a:endParaRPr lang="ru-RU" sz="2000" b="1" dirty="0">
              <a:latin typeface="+mj-lt"/>
            </a:endParaRPr>
          </a:p>
        </p:txBody>
      </p:sp>
      <p:cxnSp>
        <p:nvCxnSpPr>
          <p:cNvPr id="17" name="Прямая соединительная линия 16"/>
          <p:cNvCxnSpPr>
            <a:stCxn id="12" idx="1"/>
          </p:cNvCxnSpPr>
          <p:nvPr/>
        </p:nvCxnSpPr>
        <p:spPr>
          <a:xfrm rot="10800000" flipV="1">
            <a:off x="914400" y="445123"/>
            <a:ext cx="1585898" cy="14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-475000" y="1828638"/>
            <a:ext cx="2803696" cy="363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914400" y="3214686"/>
            <a:ext cx="489098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928662" y="2214554"/>
            <a:ext cx="489098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928662" y="1428736"/>
            <a:ext cx="489098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714480" y="3929066"/>
            <a:ext cx="6286544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УСЛОВИЯ ОСВОБОЖДЕНИЯ ОТ НАКАЗАНИЯ: </a:t>
            </a:r>
          </a:p>
          <a:p>
            <a:pPr algn="ctr"/>
            <a:r>
              <a:rPr lang="ru-RU" b="1" dirty="0" smtClean="0"/>
              <a:t>(ПРИМЕЧАНИЕ К СТ.134 УК РФ)</a:t>
            </a:r>
            <a:endParaRPr lang="ru-RU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285720" y="5214950"/>
            <a:ext cx="2571768" cy="120032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+mj-lt"/>
              </a:rPr>
              <a:t>Совершение впервые преступления, предусмотренного </a:t>
            </a:r>
            <a:br>
              <a:rPr lang="ru-RU" dirty="0" smtClean="0">
                <a:latin typeface="+mj-lt"/>
              </a:rPr>
            </a:br>
            <a:r>
              <a:rPr lang="ru-RU" dirty="0" smtClean="0">
                <a:latin typeface="+mj-lt"/>
              </a:rPr>
              <a:t>ч. 1 ст. 134 УК РФ</a:t>
            </a:r>
            <a:endParaRPr lang="ru-RU" dirty="0"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714744" y="5214950"/>
            <a:ext cx="2428892" cy="147732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+mj-lt"/>
              </a:rPr>
              <a:t>лицо и совершенное им преступление перестали быть общественно опасными</a:t>
            </a:r>
            <a:endParaRPr lang="ru-RU" dirty="0">
              <a:latin typeface="+mj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000892" y="5214950"/>
            <a:ext cx="1928826" cy="92333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+mj-lt"/>
              </a:rPr>
              <a:t>вступление в брак с потерпевшим</a:t>
            </a:r>
            <a:endParaRPr lang="ru-RU" dirty="0">
              <a:latin typeface="+mj-lt"/>
            </a:endParaRPr>
          </a:p>
        </p:txBody>
      </p:sp>
      <p:cxnSp>
        <p:nvCxnSpPr>
          <p:cNvPr id="32" name="Прямая со стрелкой 31"/>
          <p:cNvCxnSpPr>
            <a:stCxn id="27" idx="2"/>
            <a:endCxn id="28" idx="0"/>
          </p:cNvCxnSpPr>
          <p:nvPr/>
        </p:nvCxnSpPr>
        <p:spPr>
          <a:xfrm rot="5400000">
            <a:off x="2894902" y="3252099"/>
            <a:ext cx="639553" cy="32861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27" idx="2"/>
            <a:endCxn id="30" idx="0"/>
          </p:cNvCxnSpPr>
          <p:nvPr/>
        </p:nvCxnSpPr>
        <p:spPr>
          <a:xfrm rot="16200000" flipH="1">
            <a:off x="6091752" y="3341396"/>
            <a:ext cx="639553" cy="310755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rot="16200000" flipH="1">
            <a:off x="4587151" y="4863596"/>
            <a:ext cx="589383" cy="1827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Крест 37"/>
          <p:cNvSpPr/>
          <p:nvPr/>
        </p:nvSpPr>
        <p:spPr>
          <a:xfrm>
            <a:off x="3143240" y="5643578"/>
            <a:ext cx="285752" cy="285752"/>
          </a:xfrm>
          <a:prstGeom prst="pl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Крест 38"/>
          <p:cNvSpPr/>
          <p:nvPr/>
        </p:nvSpPr>
        <p:spPr>
          <a:xfrm>
            <a:off x="6429388" y="5572140"/>
            <a:ext cx="285752" cy="285752"/>
          </a:xfrm>
          <a:prstGeom prst="pl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46"/>
          <p:cNvSpPr txBox="1">
            <a:spLocks noChangeArrowheads="1"/>
          </p:cNvSpPr>
          <p:nvPr/>
        </p:nvSpPr>
        <p:spPr bwMode="auto">
          <a:xfrm>
            <a:off x="-41275" y="1131888"/>
            <a:ext cx="10128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chemeClr val="bg1"/>
                </a:solidFill>
              </a:rPr>
              <a:t>1</a:t>
            </a:r>
            <a:r>
              <a:rPr lang="ru-RU" sz="3200" b="1">
                <a:solidFill>
                  <a:schemeClr val="bg1"/>
                </a:solidFill>
                <a:latin typeface="Arial" charset="0"/>
              </a:rPr>
              <a:t>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14414" y="642918"/>
            <a:ext cx="75041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+mj-lt"/>
              </a:rPr>
              <a:t>РАЗВРАТНЫЕ ДЕЙСТВИЯ (СТ. 135 УК РФ)</a:t>
            </a:r>
            <a:endParaRPr lang="ru-RU" sz="28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42976" y="1714488"/>
            <a:ext cx="7786742" cy="132343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latin typeface="+mj-lt"/>
              </a:rPr>
              <a:t>ОБЪЕКТИВНАЯ СТОРОНА </a:t>
            </a:r>
            <a:r>
              <a:rPr lang="ru-RU" sz="2000" dirty="0" smtClean="0">
                <a:latin typeface="+mj-lt"/>
              </a:rPr>
              <a:t>- совершение развратных действий </a:t>
            </a:r>
            <a:r>
              <a:rPr lang="ru-RU" sz="2000" b="1" dirty="0" smtClean="0">
                <a:latin typeface="+mj-lt"/>
              </a:rPr>
              <a:t>без применения насилия </a:t>
            </a:r>
            <a:r>
              <a:rPr lang="ru-RU" sz="2000" dirty="0" smtClean="0">
                <a:latin typeface="+mj-lt"/>
              </a:rPr>
              <a:t>лицом, достигшим восемнадцатилетнего возраста, в отношении лица, заведомо не достигшего шестнадцатилетнего возраста</a:t>
            </a:r>
            <a:endParaRPr lang="ru-RU" sz="20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4282" y="3286124"/>
            <a:ext cx="8715436" cy="224676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latin typeface="+mj-lt"/>
              </a:rPr>
              <a:t>РАЗВРАТНЫЕ ДЕЙСТВИЯ </a:t>
            </a:r>
            <a:r>
              <a:rPr lang="ru-RU" sz="2000" dirty="0" smtClean="0">
                <a:latin typeface="+mj-lt"/>
              </a:rPr>
              <a:t>- сексуальные действия, состоящие в удовлетворении половой страсти виновного либо преследующие цель возбудить или удовлетворить половой инстинкт несовершеннолетнего при его добровольном согласии на их совершение (например: обнажение половых органов в присутствии ребенка, касание его половых органов, мастурбацию или совершение полового акта в присутствии ребенка)</a:t>
            </a:r>
            <a:endParaRPr lang="ru-RU" sz="20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4282" y="5786454"/>
            <a:ext cx="8715436" cy="70788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000" b="1" i="1" dirty="0" smtClean="0">
                <a:latin typeface="+mj-lt"/>
              </a:rPr>
              <a:t>Оконченным</a:t>
            </a:r>
            <a:r>
              <a:rPr lang="ru-RU" sz="2000" i="1" dirty="0" smtClean="0">
                <a:latin typeface="+mj-lt"/>
              </a:rPr>
              <a:t> </a:t>
            </a:r>
            <a:r>
              <a:rPr lang="ru-RU" sz="2000" dirty="0" smtClean="0">
                <a:latin typeface="+mj-lt"/>
              </a:rPr>
              <a:t>преступление признается с момента начала совершения развратных действий</a:t>
            </a:r>
            <a:endParaRPr lang="ru-RU" sz="2000" dirty="0">
              <a:latin typeface="+mj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2852738"/>
            <a:ext cx="7313612" cy="1817687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4800" smtClean="0">
                <a:solidFill>
                  <a:schemeClr val="hlink"/>
                </a:solidFill>
              </a:rPr>
              <a:t>БЛАГОДАРЮ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188913"/>
            <a:ext cx="7313612" cy="1143000"/>
          </a:xfrm>
        </p:spPr>
        <p:txBody>
          <a:bodyPr/>
          <a:lstStyle/>
          <a:p>
            <a:pPr algn="ctr" eaLnBrk="1" hangingPunct="1"/>
            <a:r>
              <a:rPr lang="ru-RU" sz="4000" b="1" i="1" smtClean="0">
                <a:solidFill>
                  <a:schemeClr val="tx1"/>
                </a:solidFill>
              </a:rPr>
              <a:t>УЧЕБНЫЕ ВОПРОСЫ: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700213"/>
            <a:ext cx="7921625" cy="4897437"/>
          </a:xfrm>
        </p:spPr>
        <p:txBody>
          <a:bodyPr/>
          <a:lstStyle/>
          <a:p>
            <a:pPr>
              <a:buNone/>
            </a:pPr>
            <a:r>
              <a:rPr lang="ru-RU" sz="3200" dirty="0" smtClean="0">
                <a:latin typeface="+mj-lt"/>
              </a:rPr>
              <a:t>1. Понятие и виды преступлений против половой неприкосновенности и половой свободы личности</a:t>
            </a:r>
          </a:p>
          <a:p>
            <a:pPr>
              <a:buNone/>
            </a:pPr>
            <a:r>
              <a:rPr lang="ru-RU" sz="3200" dirty="0" smtClean="0">
                <a:latin typeface="+mj-lt"/>
              </a:rPr>
              <a:t>2. Преступления против половой неприкосновенности и половой свободы личности, совершаемые насильственным способом</a:t>
            </a:r>
          </a:p>
          <a:p>
            <a:pPr>
              <a:buNone/>
            </a:pPr>
            <a:r>
              <a:rPr lang="ru-RU" sz="3200" dirty="0" smtClean="0">
                <a:latin typeface="+mj-lt"/>
              </a:rPr>
              <a:t>3. Преступления против половой неприкосновенности личности</a:t>
            </a:r>
            <a:endParaRPr lang="ru-RU" sz="3200" dirty="0">
              <a:latin typeface="+mj-lt"/>
            </a:endParaRPr>
          </a:p>
        </p:txBody>
      </p:sp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30163" y="1131888"/>
            <a:ext cx="5095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chemeClr val="bg1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414338"/>
            <a:ext cx="8607425" cy="1143000"/>
          </a:xfrm>
        </p:spPr>
        <p:txBody>
          <a:bodyPr/>
          <a:lstStyle/>
          <a:p>
            <a:pPr marL="685800" indent="-685800" algn="ctr" eaLnBrk="1" hangingPunct="1">
              <a:lnSpc>
                <a:spcPct val="90000"/>
              </a:lnSpc>
            </a:pPr>
            <a:r>
              <a:rPr lang="ru-RU" sz="3200" b="1" dirty="0" smtClean="0"/>
              <a:t>Вопрос 1. Понятие и виды преступлений против половой неприкосновенности и половой свободы личности</a:t>
            </a:r>
          </a:p>
        </p:txBody>
      </p:sp>
      <p:sp>
        <p:nvSpPr>
          <p:cNvPr id="18434" name="Text Box 6"/>
          <p:cNvSpPr txBox="1">
            <a:spLocks noChangeArrowheads="1"/>
          </p:cNvSpPr>
          <p:nvPr/>
        </p:nvSpPr>
        <p:spPr bwMode="auto">
          <a:xfrm>
            <a:off x="1258888" y="1628775"/>
            <a:ext cx="7481887" cy="485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dirty="0">
                <a:latin typeface="Arial" charset="0"/>
              </a:rPr>
              <a:t>Родовой объект – личность человека (разд. </a:t>
            </a:r>
            <a:r>
              <a:rPr lang="en-US" sz="2400" b="1" dirty="0">
                <a:latin typeface="Arial" charset="0"/>
              </a:rPr>
              <a:t>VII)</a:t>
            </a:r>
            <a:endParaRPr lang="ru-RU" sz="2400" b="1" dirty="0">
              <a:latin typeface="Arial" charset="0"/>
            </a:endParaRPr>
          </a:p>
        </p:txBody>
      </p:sp>
      <p:sp>
        <p:nvSpPr>
          <p:cNvPr id="18435" name="Text Box 13"/>
          <p:cNvSpPr txBox="1">
            <a:spLocks noChangeArrowheads="1"/>
          </p:cNvSpPr>
          <p:nvPr/>
        </p:nvSpPr>
        <p:spPr bwMode="auto">
          <a:xfrm>
            <a:off x="30163" y="1131888"/>
            <a:ext cx="5095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8436" name="Text Box 6"/>
          <p:cNvSpPr txBox="1">
            <a:spLocks noChangeArrowheads="1"/>
          </p:cNvSpPr>
          <p:nvPr/>
        </p:nvSpPr>
        <p:spPr bwMode="auto">
          <a:xfrm>
            <a:off x="1785938" y="2428875"/>
            <a:ext cx="5224462" cy="4619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Непосредственные объекты</a:t>
            </a:r>
          </a:p>
        </p:txBody>
      </p:sp>
      <p:sp>
        <p:nvSpPr>
          <p:cNvPr id="18437" name="Line 16"/>
          <p:cNvSpPr>
            <a:spLocks noChangeShapeType="1"/>
          </p:cNvSpPr>
          <p:nvPr/>
        </p:nvSpPr>
        <p:spPr bwMode="auto">
          <a:xfrm>
            <a:off x="4859338" y="2133600"/>
            <a:ext cx="0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1000101" y="3141663"/>
            <a:ext cx="7929588" cy="163121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+mj-lt"/>
              </a:rPr>
              <a:t>Половая свобода – в преступлениях, сопряженных с открытым сексуальным насилием:</a:t>
            </a:r>
          </a:p>
          <a:p>
            <a:r>
              <a:rPr lang="ru-RU" sz="2000" dirty="0" smtClean="0">
                <a:latin typeface="+mj-lt"/>
              </a:rPr>
              <a:t>ст</a:t>
            </a:r>
            <a:r>
              <a:rPr lang="ru-RU" sz="2000" dirty="0">
                <a:latin typeface="+mj-lt"/>
              </a:rPr>
              <a:t>. </a:t>
            </a:r>
            <a:r>
              <a:rPr lang="ru-RU" sz="2000" dirty="0" smtClean="0">
                <a:latin typeface="+mj-lt"/>
              </a:rPr>
              <a:t>131 (изнасилование), 132 (насильственные действия сексуального характера), 133 (Понуждение к действиям сексуального характера) УК РФ</a:t>
            </a:r>
            <a:endParaRPr lang="ru-RU" sz="2000" b="1" dirty="0">
              <a:latin typeface="+mj-lt"/>
            </a:endParaRPr>
          </a:p>
        </p:txBody>
      </p:sp>
      <p:sp>
        <p:nvSpPr>
          <p:cNvPr id="18439" name="Text Box 6"/>
          <p:cNvSpPr txBox="1">
            <a:spLocks noChangeArrowheads="1"/>
          </p:cNvSpPr>
          <p:nvPr/>
        </p:nvSpPr>
        <p:spPr bwMode="auto">
          <a:xfrm>
            <a:off x="1000100" y="4857760"/>
            <a:ext cx="7953378" cy="193899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+mj-lt"/>
              </a:rPr>
              <a:t>Половая неприкосновенность – в преступлениях, состоящих в грубом нарушении норм половой морали совершеннолетними лицами по отношению к лицам молодого возраста</a:t>
            </a:r>
            <a:r>
              <a:rPr lang="ru-RU" sz="2000" dirty="0" smtClean="0">
                <a:latin typeface="+mj-lt"/>
              </a:rPr>
              <a:t>:  </a:t>
            </a:r>
            <a:r>
              <a:rPr lang="ru-RU" sz="2000" dirty="0">
                <a:latin typeface="+mj-lt"/>
              </a:rPr>
              <a:t>ст. </a:t>
            </a:r>
            <a:r>
              <a:rPr lang="ru-RU" sz="2000" dirty="0" smtClean="0">
                <a:latin typeface="+mj-lt"/>
              </a:rPr>
              <a:t>134 (Половое сношение и иные действия сексуального характера с лицом, не достигшим шестнадцатилетнего возраста) </a:t>
            </a:r>
            <a:r>
              <a:rPr lang="ru-RU" sz="2000" dirty="0">
                <a:latin typeface="+mj-lt"/>
              </a:rPr>
              <a:t>и </a:t>
            </a:r>
            <a:r>
              <a:rPr lang="ru-RU" sz="2000" dirty="0" smtClean="0">
                <a:latin typeface="+mj-lt"/>
              </a:rPr>
              <a:t>135 </a:t>
            </a:r>
            <a:r>
              <a:rPr lang="ru-RU" sz="2000" dirty="0" smtClean="0">
                <a:latin typeface="+mj-lt"/>
              </a:rPr>
              <a:t>(Развратные действия)</a:t>
            </a:r>
            <a:endParaRPr lang="ru-RU" sz="2000" b="1" dirty="0">
              <a:latin typeface="+mj-lt"/>
            </a:endParaRPr>
          </a:p>
        </p:txBody>
      </p:sp>
      <p:sp>
        <p:nvSpPr>
          <p:cNvPr id="18441" name="Line 23"/>
          <p:cNvSpPr>
            <a:spLocks noChangeShapeType="1"/>
          </p:cNvSpPr>
          <p:nvPr/>
        </p:nvSpPr>
        <p:spPr bwMode="auto">
          <a:xfrm flipH="1">
            <a:off x="357158" y="2643182"/>
            <a:ext cx="46038" cy="3506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2" name="Line 27"/>
          <p:cNvSpPr>
            <a:spLocks noChangeShapeType="1"/>
          </p:cNvSpPr>
          <p:nvPr/>
        </p:nvSpPr>
        <p:spPr bwMode="auto">
          <a:xfrm>
            <a:off x="357158" y="6143644"/>
            <a:ext cx="647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43" name="Line 28"/>
          <p:cNvSpPr>
            <a:spLocks noChangeShapeType="1"/>
          </p:cNvSpPr>
          <p:nvPr/>
        </p:nvSpPr>
        <p:spPr bwMode="auto">
          <a:xfrm>
            <a:off x="357158" y="4000504"/>
            <a:ext cx="647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cxnSp>
        <p:nvCxnSpPr>
          <p:cNvPr id="14" name="Прямая соединительная линия 13"/>
          <p:cNvCxnSpPr>
            <a:endCxn id="18436" idx="1"/>
          </p:cNvCxnSpPr>
          <p:nvPr/>
        </p:nvCxnSpPr>
        <p:spPr>
          <a:xfrm>
            <a:off x="428596" y="2643182"/>
            <a:ext cx="1357342" cy="166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23"/>
          <p:cNvSpPr txBox="1">
            <a:spLocks noChangeArrowheads="1"/>
          </p:cNvSpPr>
          <p:nvPr/>
        </p:nvSpPr>
        <p:spPr bwMode="auto">
          <a:xfrm>
            <a:off x="30163" y="1131888"/>
            <a:ext cx="5095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7171" name="Text Box 21"/>
          <p:cNvSpPr txBox="1">
            <a:spLocks noChangeArrowheads="1"/>
          </p:cNvSpPr>
          <p:nvPr/>
        </p:nvSpPr>
        <p:spPr bwMode="auto">
          <a:xfrm>
            <a:off x="714348" y="108064"/>
            <a:ext cx="8158162" cy="1963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2800" b="1" dirty="0">
                <a:solidFill>
                  <a:schemeClr val="tx2"/>
                </a:solidFill>
                <a:latin typeface="+mj-lt"/>
                <a:cs typeface="+mn-cs"/>
              </a:rPr>
              <a:t>Вопрос 2. </a:t>
            </a:r>
            <a:r>
              <a:rPr lang="ru-RU" sz="2800" b="1" dirty="0" smtClean="0">
                <a:solidFill>
                  <a:schemeClr val="tx2"/>
                </a:solidFill>
                <a:latin typeface="+mj-lt"/>
              </a:rPr>
              <a:t>Преступления против половой неприкосновенности и половой свободы личности, совершаемые насильственным способом</a:t>
            </a:r>
            <a:endParaRPr lang="ru-RU" sz="2800" dirty="0">
              <a:solidFill>
                <a:schemeClr val="tx2"/>
              </a:solidFill>
              <a:latin typeface="+mj-lt"/>
              <a:cs typeface="+mn-cs"/>
            </a:endParaRPr>
          </a:p>
          <a:p>
            <a:pPr algn="ctr">
              <a:defRPr/>
            </a:pPr>
            <a:endParaRPr lang="ru-RU" sz="3200" b="1" i="1" dirty="0">
              <a:solidFill>
                <a:schemeClr val="tx2"/>
              </a:solidFill>
              <a:latin typeface="Arial" charset="0"/>
              <a:cs typeface="+mn-cs"/>
            </a:endParaRPr>
          </a:p>
        </p:txBody>
      </p:sp>
      <p:sp>
        <p:nvSpPr>
          <p:cNvPr id="7172" name="Text Box 22"/>
          <p:cNvSpPr txBox="1">
            <a:spLocks noChangeArrowheads="1"/>
          </p:cNvSpPr>
          <p:nvPr/>
        </p:nvSpPr>
        <p:spPr bwMode="auto">
          <a:xfrm>
            <a:off x="2000232" y="2600262"/>
            <a:ext cx="5715040" cy="46166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>
                <a:latin typeface="Arial" charset="0"/>
                <a:cs typeface="+mn-cs"/>
              </a:rPr>
              <a:t>НЕПОСРЕДСТВЕННЫЙ </a:t>
            </a:r>
            <a:r>
              <a:rPr lang="ru-RU" sz="2400" b="1" dirty="0" smtClean="0">
                <a:latin typeface="Arial" charset="0"/>
                <a:cs typeface="+mn-cs"/>
              </a:rPr>
              <a:t>ОБЪЕКТ</a:t>
            </a:r>
            <a:endParaRPr lang="ru-RU" sz="2400" dirty="0">
              <a:latin typeface="Arial" charset="0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28728" y="1714488"/>
            <a:ext cx="69974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+mj-lt"/>
              </a:rPr>
              <a:t>ИЗНАСИЛОВАНИЕ (ст. 131 УК РФ)</a:t>
            </a:r>
            <a:endParaRPr lang="ru-RU" sz="3200" b="1" dirty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8596" y="3386080"/>
            <a:ext cx="3854956" cy="203132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latin typeface="+mj-lt"/>
              </a:rPr>
              <a:t>ПОЛОВАЯ СВОБОДА – </a:t>
            </a:r>
          </a:p>
          <a:p>
            <a:pPr algn="ctr"/>
            <a:r>
              <a:rPr lang="ru-RU" dirty="0" smtClean="0">
                <a:latin typeface="+mj-lt"/>
              </a:rPr>
              <a:t>право взрослого человека самому решать, с кем и в какой форме удовлетворять свои сексуальные потребности</a:t>
            </a:r>
          </a:p>
          <a:p>
            <a:pPr algn="ctr"/>
            <a:r>
              <a:rPr lang="ru-RU" dirty="0" smtClean="0">
                <a:latin typeface="+mj-lt"/>
              </a:rPr>
              <a:t>(когда потерпевшая – совершеннолетняя)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69304" y="3386080"/>
            <a:ext cx="4143404" cy="203132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latin typeface="+mj-lt"/>
              </a:rPr>
              <a:t>ПОЛОВАЯ НЕПРИКОСНОВЕННОСТЬ –</a:t>
            </a:r>
          </a:p>
          <a:p>
            <a:pPr algn="ctr"/>
            <a:r>
              <a:rPr lang="ru-RU" dirty="0" smtClean="0">
                <a:latin typeface="+mj-lt"/>
              </a:rPr>
              <a:t>право лица не быть объектом сексуальных  действий</a:t>
            </a:r>
          </a:p>
          <a:p>
            <a:pPr algn="ctr"/>
            <a:r>
              <a:rPr lang="ru-RU" dirty="0" smtClean="0">
                <a:latin typeface="+mj-lt"/>
              </a:rPr>
              <a:t>(когда потерпевшая – несовершеннолетняя или беспомощная)</a:t>
            </a:r>
            <a:endParaRPr lang="ru-RU" dirty="0">
              <a:latin typeface="+mj-lt"/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 rot="10800000" flipV="1">
            <a:off x="2071670" y="3100328"/>
            <a:ext cx="2783386" cy="28575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4855056" y="3100329"/>
            <a:ext cx="2717340" cy="28575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428596" y="5600658"/>
            <a:ext cx="8286808" cy="40011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 dirty="0" smtClean="0">
                <a:latin typeface="+mj-lt"/>
                <a:cs typeface="+mn-cs"/>
              </a:rPr>
              <a:t>ДОПОЛНИТЕЛЬНЫЙ ОБЪЕКТ - </a:t>
            </a:r>
            <a:r>
              <a:rPr lang="ru-RU" sz="2000" dirty="0" smtClean="0">
                <a:latin typeface="+mj-lt"/>
              </a:rPr>
              <a:t>здоровье или жизнь потерпевшей</a:t>
            </a:r>
            <a:endParaRPr lang="ru-RU" sz="2000" dirty="0">
              <a:latin typeface="+mj-lt"/>
              <a:cs typeface="+mn-cs"/>
            </a:endParaRPr>
          </a:p>
        </p:txBody>
      </p:sp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428596" y="6243600"/>
            <a:ext cx="8286808" cy="40011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 dirty="0" smtClean="0">
                <a:latin typeface="+mj-lt"/>
                <a:cs typeface="+mn-cs"/>
              </a:rPr>
              <a:t>ПОТЕРПЕВШАЯ – </a:t>
            </a:r>
            <a:r>
              <a:rPr lang="ru-RU" sz="2000" dirty="0" smtClean="0">
                <a:latin typeface="+mj-lt"/>
              </a:rPr>
              <a:t>только женщина</a:t>
            </a:r>
            <a:endParaRPr lang="ru-RU" sz="2000" dirty="0">
              <a:latin typeface="+mj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8"/>
          <p:cNvSpPr txBox="1">
            <a:spLocks noChangeArrowheads="1"/>
          </p:cNvSpPr>
          <p:nvPr/>
        </p:nvSpPr>
        <p:spPr bwMode="auto">
          <a:xfrm>
            <a:off x="30163" y="1131888"/>
            <a:ext cx="5095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22550" name="Text Box 22"/>
          <p:cNvSpPr txBox="1">
            <a:spLocks noChangeArrowheads="1"/>
          </p:cNvSpPr>
          <p:nvPr/>
        </p:nvSpPr>
        <p:spPr bwMode="auto">
          <a:xfrm>
            <a:off x="1187450" y="1412875"/>
            <a:ext cx="7705725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786050" y="142852"/>
            <a:ext cx="3537828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+mj-lt"/>
              </a:rPr>
              <a:t>ОБЪЕКТИВНАЯ СТОРОНА</a:t>
            </a:r>
            <a:endParaRPr lang="ru-RU" sz="2000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00100" y="928670"/>
            <a:ext cx="7858181" cy="120032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+mj-lt"/>
              </a:rPr>
              <a:t>ДЕЯНИЕ</a:t>
            </a:r>
            <a:r>
              <a:rPr lang="ru-RU" dirty="0" smtClean="0">
                <a:latin typeface="+mj-lt"/>
              </a:rPr>
              <a:t> - половое сношение, т. е. естественное совокупление мужчины и женщины. Сексуальные действия, имитирующие половой акт, а также совершаемые путем </a:t>
            </a:r>
            <a:r>
              <a:rPr lang="ru-RU" i="1" dirty="0" err="1" smtClean="0">
                <a:latin typeface="+mj-lt"/>
              </a:rPr>
              <a:t>per</a:t>
            </a:r>
            <a:r>
              <a:rPr lang="ru-RU" i="1" dirty="0" smtClean="0">
                <a:latin typeface="+mj-lt"/>
              </a:rPr>
              <a:t> </a:t>
            </a:r>
            <a:r>
              <a:rPr lang="ru-RU" i="1" dirty="0" err="1" smtClean="0">
                <a:latin typeface="+mj-lt"/>
              </a:rPr>
              <a:t>os</a:t>
            </a:r>
            <a:r>
              <a:rPr lang="ru-RU" i="1" dirty="0" smtClean="0">
                <a:latin typeface="+mj-lt"/>
              </a:rPr>
              <a:t> </a:t>
            </a:r>
            <a:r>
              <a:rPr lang="ru-RU" dirty="0" smtClean="0">
                <a:latin typeface="+mj-lt"/>
              </a:rPr>
              <a:t>или </a:t>
            </a:r>
            <a:r>
              <a:rPr lang="ru-RU" i="1" dirty="0" err="1" smtClean="0">
                <a:latin typeface="+mj-lt"/>
              </a:rPr>
              <a:t>per</a:t>
            </a:r>
            <a:r>
              <a:rPr lang="ru-RU" i="1" dirty="0" smtClean="0">
                <a:latin typeface="+mj-lt"/>
              </a:rPr>
              <a:t> </a:t>
            </a:r>
            <a:r>
              <a:rPr lang="ru-RU" i="1" dirty="0" err="1" smtClean="0">
                <a:latin typeface="+mj-lt"/>
              </a:rPr>
              <a:t>anum</a:t>
            </a:r>
            <a:r>
              <a:rPr lang="ru-RU" dirty="0" smtClean="0">
                <a:latin typeface="+mj-lt"/>
              </a:rPr>
              <a:t>, половым сношением не являются</a:t>
            </a:r>
            <a:endParaRPr lang="ru-RU" dirty="0">
              <a:latin typeface="+mj-lt"/>
            </a:endParaRPr>
          </a:p>
        </p:txBody>
      </p:sp>
      <p:cxnSp>
        <p:nvCxnSpPr>
          <p:cNvPr id="11" name="Прямая со стрелкой 10"/>
          <p:cNvCxnSpPr>
            <a:stCxn id="8" idx="2"/>
          </p:cNvCxnSpPr>
          <p:nvPr/>
        </p:nvCxnSpPr>
        <p:spPr>
          <a:xfrm rot="5400000">
            <a:off x="4377764" y="715934"/>
            <a:ext cx="350173" cy="422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553680" y="2600262"/>
            <a:ext cx="4161460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+mj-lt"/>
              </a:rPr>
              <a:t>АЛЬТЕРНАТИВНЫЕ СПОСОБЫ</a:t>
            </a:r>
            <a:endParaRPr lang="ru-RU" sz="2000" b="1" dirty="0">
              <a:latin typeface="+mj-lt"/>
            </a:endParaRPr>
          </a:p>
        </p:txBody>
      </p:sp>
      <p:sp>
        <p:nvSpPr>
          <p:cNvPr id="13" name="Крест 12"/>
          <p:cNvSpPr/>
          <p:nvPr/>
        </p:nvSpPr>
        <p:spPr>
          <a:xfrm>
            <a:off x="4429124" y="2214554"/>
            <a:ext cx="285752" cy="285752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85721" y="3462883"/>
            <a:ext cx="2286016" cy="110799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latin typeface="+mj-lt"/>
              </a:rPr>
              <a:t>применение </a:t>
            </a:r>
          </a:p>
          <a:p>
            <a:pPr algn="ctr"/>
            <a:r>
              <a:rPr lang="ru-RU" sz="2200" b="1" dirty="0" smtClean="0">
                <a:latin typeface="+mj-lt"/>
              </a:rPr>
              <a:t>физического</a:t>
            </a:r>
          </a:p>
          <a:p>
            <a:pPr algn="ctr"/>
            <a:r>
              <a:rPr lang="ru-RU" sz="2200" b="1" dirty="0" smtClean="0">
                <a:latin typeface="+mj-lt"/>
              </a:rPr>
              <a:t>насилия</a:t>
            </a:r>
            <a:endParaRPr lang="ru-RU" sz="2200" b="1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86050" y="3484907"/>
            <a:ext cx="2786082" cy="144655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latin typeface="+mj-lt"/>
              </a:rPr>
              <a:t>угроза применения физического насилия</a:t>
            </a:r>
            <a:endParaRPr lang="ru-RU" sz="2200" b="1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29322" y="3462883"/>
            <a:ext cx="3000396" cy="144655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latin typeface="+mj-lt"/>
              </a:rPr>
              <a:t>использование беспомощного состояния потерпевшей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71538" y="5214950"/>
            <a:ext cx="3500462" cy="70788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+mj-lt"/>
              </a:rPr>
              <a:t>к потерпевшей или </a:t>
            </a:r>
          </a:p>
          <a:p>
            <a:pPr algn="ctr"/>
            <a:r>
              <a:rPr lang="ru-RU" sz="2000" b="1" dirty="0" smtClean="0">
                <a:latin typeface="+mj-lt"/>
              </a:rPr>
              <a:t>к другим лицам</a:t>
            </a:r>
            <a:endParaRPr lang="ru-RU" sz="2000" b="1" dirty="0">
              <a:latin typeface="+mj-lt"/>
            </a:endParaRPr>
          </a:p>
        </p:txBody>
      </p:sp>
      <p:cxnSp>
        <p:nvCxnSpPr>
          <p:cNvPr id="19" name="Прямая со стрелкой 18"/>
          <p:cNvCxnSpPr>
            <a:stCxn id="12" idx="2"/>
            <a:endCxn id="14" idx="0"/>
          </p:cNvCxnSpPr>
          <p:nvPr/>
        </p:nvCxnSpPr>
        <p:spPr>
          <a:xfrm rot="5400000">
            <a:off x="2800315" y="1628787"/>
            <a:ext cx="462511" cy="320568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12" idx="2"/>
          </p:cNvCxnSpPr>
          <p:nvPr/>
        </p:nvCxnSpPr>
        <p:spPr>
          <a:xfrm rot="16200000" flipH="1">
            <a:off x="4412814" y="3221967"/>
            <a:ext cx="444577" cy="138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12" idx="2"/>
          </p:cNvCxnSpPr>
          <p:nvPr/>
        </p:nvCxnSpPr>
        <p:spPr>
          <a:xfrm rot="16200000" flipH="1">
            <a:off x="6007698" y="1627083"/>
            <a:ext cx="412679" cy="315925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5400000">
            <a:off x="1112574" y="4888162"/>
            <a:ext cx="642942" cy="1063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5400000">
            <a:off x="4077570" y="5066440"/>
            <a:ext cx="285752" cy="1127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42844" y="6078700"/>
            <a:ext cx="8858312" cy="70788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/>
              <a:t>оконченным</a:t>
            </a:r>
            <a:r>
              <a:rPr lang="ru-RU" sz="2000" i="1" dirty="0" smtClean="0"/>
              <a:t> </a:t>
            </a:r>
            <a:r>
              <a:rPr lang="ru-RU" sz="2000" dirty="0" smtClean="0"/>
              <a:t>преступление признается с момента начала полового сношения</a:t>
            </a:r>
            <a:endParaRPr lang="ru-RU" sz="20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4"/>
          <p:cNvSpPr txBox="1">
            <a:spLocks noChangeArrowheads="1"/>
          </p:cNvSpPr>
          <p:nvPr/>
        </p:nvSpPr>
        <p:spPr bwMode="auto">
          <a:xfrm>
            <a:off x="30163" y="1216014"/>
            <a:ext cx="5095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23570" name="Text Box 18"/>
          <p:cNvSpPr txBox="1">
            <a:spLocks noChangeArrowheads="1"/>
          </p:cNvSpPr>
          <p:nvPr/>
        </p:nvSpPr>
        <p:spPr bwMode="auto">
          <a:xfrm>
            <a:off x="1187450" y="1341438"/>
            <a:ext cx="7705725" cy="3667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23571" name="Text Box 19"/>
          <p:cNvSpPr txBox="1">
            <a:spLocks noChangeArrowheads="1"/>
          </p:cNvSpPr>
          <p:nvPr/>
        </p:nvSpPr>
        <p:spPr bwMode="auto">
          <a:xfrm>
            <a:off x="971550" y="260350"/>
            <a:ext cx="7921625" cy="40011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 b="1" dirty="0" smtClean="0">
                <a:latin typeface="Arial" charset="0"/>
              </a:rPr>
              <a:t>СУБЪЕТИВНАЯ СТОРОНА – прямой умысел</a:t>
            </a:r>
            <a:endParaRPr lang="ru-RU" sz="2000" dirty="0">
              <a:latin typeface="Arial" charset="0"/>
            </a:endParaRPr>
          </a:p>
        </p:txBody>
      </p:sp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1000100" y="928670"/>
            <a:ext cx="7921625" cy="1323439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 b="1" dirty="0" smtClean="0">
                <a:latin typeface="Arial" charset="0"/>
              </a:rPr>
              <a:t>СУБЪЕКТ – </a:t>
            </a:r>
            <a:r>
              <a:rPr lang="ru-RU" sz="2000" dirty="0" smtClean="0"/>
              <a:t>лицо мужского пола, достигшее возраста 14 лет (непосредственный исполнитель).</a:t>
            </a:r>
          </a:p>
          <a:p>
            <a:r>
              <a:rPr lang="ru-RU" sz="2000" dirty="0" smtClean="0">
                <a:latin typeface="Arial" charset="0"/>
              </a:rPr>
              <a:t>За соучастие (в т.ч. </a:t>
            </a:r>
            <a:r>
              <a:rPr lang="ru-RU" sz="2000" dirty="0" err="1" smtClean="0">
                <a:latin typeface="Arial" charset="0"/>
              </a:rPr>
              <a:t>соисполнительство</a:t>
            </a:r>
            <a:r>
              <a:rPr lang="ru-RU" sz="2000" dirty="0" smtClean="0">
                <a:latin typeface="Arial" charset="0"/>
              </a:rPr>
              <a:t>) могут быть субъектами женщины</a:t>
            </a:r>
            <a:endParaRPr lang="ru-RU" sz="2000" dirty="0"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57224" y="2571744"/>
            <a:ext cx="7977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+mj-lt"/>
              </a:rPr>
              <a:t>КВАЛИФИЦИРОВАННЫЕ ВИДЫ ИЗНАСИЛОВАНИЯ</a:t>
            </a:r>
            <a:endParaRPr lang="ru-RU" sz="2400" b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5720" y="3214686"/>
            <a:ext cx="864399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latin typeface="+mj-lt"/>
              </a:rPr>
              <a:t>Часть 2 ст. 131 УК РФ:</a:t>
            </a:r>
          </a:p>
          <a:p>
            <a:r>
              <a:rPr lang="ru-RU" sz="2400" dirty="0" smtClean="0">
                <a:latin typeface="+mj-lt"/>
              </a:rPr>
              <a:t>а) совершенное группой лиц, группой лиц по предварительному сговору или организованной группой;</a:t>
            </a:r>
          </a:p>
          <a:p>
            <a:r>
              <a:rPr lang="ru-RU" sz="2400" dirty="0" smtClean="0">
                <a:latin typeface="+mj-lt"/>
              </a:rPr>
              <a:t>б) соединенное с угрозой убийством или причинением тяжкого вреда здоровью, а также совершенное с особой жестокостью по отношению к потерпевшей или к другим лицам;</a:t>
            </a:r>
          </a:p>
          <a:p>
            <a:r>
              <a:rPr lang="ru-RU" sz="2400" dirty="0" smtClean="0">
                <a:latin typeface="+mj-lt"/>
              </a:rPr>
              <a:t>в) повлекшее заражение потерпевшей венерическим заболеванием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4"/>
          <p:cNvSpPr txBox="1">
            <a:spLocks noChangeArrowheads="1"/>
          </p:cNvSpPr>
          <p:nvPr/>
        </p:nvSpPr>
        <p:spPr bwMode="auto">
          <a:xfrm>
            <a:off x="30163" y="1131888"/>
            <a:ext cx="5095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14414" y="1357298"/>
            <a:ext cx="77153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000100" y="285728"/>
            <a:ext cx="785818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dirty="0" smtClean="0">
                <a:latin typeface="+mj-lt"/>
              </a:rPr>
              <a:t>Часть 3 ст. 131 УК РФ:</a:t>
            </a:r>
          </a:p>
          <a:p>
            <a:endParaRPr lang="ru-RU" sz="2800" dirty="0" smtClean="0">
              <a:latin typeface="+mj-lt"/>
            </a:endParaRPr>
          </a:p>
          <a:p>
            <a:r>
              <a:rPr lang="ru-RU" sz="2800" dirty="0" smtClean="0">
                <a:latin typeface="+mj-lt"/>
              </a:rPr>
              <a:t>а) несовершеннолетней</a:t>
            </a:r>
          </a:p>
          <a:p>
            <a:r>
              <a:rPr lang="ru-RU" sz="2800" dirty="0" smtClean="0">
                <a:latin typeface="+mj-lt"/>
              </a:rPr>
              <a:t>б) повлекшее по неосторожности причинение тяжкого вреда здоровью потерпевшей, заражение ее ВИЧ-инфекцией или иные тяжкие последствия</a:t>
            </a:r>
          </a:p>
          <a:p>
            <a:endParaRPr lang="ru-RU" sz="2800" dirty="0" smtClean="0">
              <a:latin typeface="+mj-lt"/>
            </a:endParaRPr>
          </a:p>
          <a:p>
            <a:r>
              <a:rPr lang="ru-RU" sz="2800" b="1" u="sng" dirty="0" smtClean="0">
                <a:latin typeface="+mj-lt"/>
              </a:rPr>
              <a:t>Часть 4 ст. 131 УК РФ:</a:t>
            </a:r>
          </a:p>
          <a:p>
            <a:endParaRPr lang="ru-RU" sz="2800" b="1" u="sng" dirty="0" smtClean="0">
              <a:latin typeface="+mj-lt"/>
            </a:endParaRPr>
          </a:p>
          <a:p>
            <a:r>
              <a:rPr lang="ru-RU" sz="2800" dirty="0" smtClean="0">
                <a:latin typeface="+mj-lt"/>
              </a:rPr>
              <a:t>а)  повлекшее по неосторожности смерть потерпевшей;</a:t>
            </a:r>
          </a:p>
          <a:p>
            <a:r>
              <a:rPr lang="ru-RU" sz="2800" dirty="0" smtClean="0">
                <a:latin typeface="+mj-lt"/>
              </a:rPr>
              <a:t>б) потерпевшей, не достигшей 14-летнего </a:t>
            </a:r>
            <a:endParaRPr lang="ru-RU" sz="2800" dirty="0" smtClean="0">
              <a:latin typeface="+mj-lt"/>
            </a:endParaRPr>
          </a:p>
          <a:p>
            <a:r>
              <a:rPr lang="ru-RU" sz="2800" dirty="0" smtClean="0">
                <a:latin typeface="+mj-lt"/>
              </a:rPr>
              <a:t>возраста.</a:t>
            </a:r>
          </a:p>
          <a:p>
            <a:r>
              <a:rPr lang="ru-RU" sz="2800" b="1" u="sng" dirty="0" smtClean="0">
                <a:latin typeface="+mj-lt"/>
              </a:rPr>
              <a:t>Ч. 5 ст. 131</a:t>
            </a:r>
            <a:endParaRPr lang="ru-RU" sz="2800" b="1" u="sng" dirty="0" smtClean="0">
              <a:latin typeface="+mj-lt"/>
            </a:endParaRPr>
          </a:p>
          <a:p>
            <a:endParaRPr lang="ru-RU" sz="24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38"/>
          <p:cNvSpPr txBox="1">
            <a:spLocks noChangeArrowheads="1"/>
          </p:cNvSpPr>
          <p:nvPr/>
        </p:nvSpPr>
        <p:spPr bwMode="auto">
          <a:xfrm>
            <a:off x="30163" y="1131888"/>
            <a:ext cx="5095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27650" name="Text Box 59"/>
          <p:cNvSpPr txBox="1">
            <a:spLocks noChangeArrowheads="1"/>
          </p:cNvSpPr>
          <p:nvPr/>
        </p:nvSpPr>
        <p:spPr bwMode="auto">
          <a:xfrm>
            <a:off x="1258888" y="1412875"/>
            <a:ext cx="7634287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+mj-lt"/>
            </a:endParaRPr>
          </a:p>
        </p:txBody>
      </p:sp>
      <p:sp>
        <p:nvSpPr>
          <p:cNvPr id="27653" name="Text Box 12"/>
          <p:cNvSpPr txBox="1">
            <a:spLocks noChangeArrowheads="1"/>
          </p:cNvSpPr>
          <p:nvPr/>
        </p:nvSpPr>
        <p:spPr bwMode="auto">
          <a:xfrm>
            <a:off x="684213" y="333375"/>
            <a:ext cx="8299450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i="1" dirty="0" smtClean="0"/>
              <a:t>НАСИЛЬСТВЕННЫЕ ДЕЙСТВИЯ СЕКСУАЛЬНОГО ХАРАКТЕРА (ст. 132 УК РФ)</a:t>
            </a:r>
            <a:r>
              <a:rPr lang="ru-RU" sz="2400" dirty="0" smtClean="0">
                <a:latin typeface="Arial" charset="0"/>
              </a:rPr>
              <a:t> </a:t>
            </a:r>
            <a:endParaRPr lang="ru-RU" sz="2400" dirty="0">
              <a:latin typeface="Arial" charset="0"/>
            </a:endParaRP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1763712" y="1341438"/>
            <a:ext cx="6951691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b="1">
                <a:latin typeface="+mj-lt"/>
              </a:rPr>
              <a:t>ОБЪЕКТИВНАЯ СТОРОНА</a:t>
            </a:r>
            <a:r>
              <a:rPr lang="ru-RU">
                <a:latin typeface="+mj-lt"/>
              </a:rPr>
              <a:t> – альтернативные действия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1785918" y="1857364"/>
            <a:ext cx="6929486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dirty="0" smtClean="0">
                <a:latin typeface="+mj-lt"/>
              </a:rPr>
              <a:t>Мужеложство - сексуальные контакты между мужчинами</a:t>
            </a:r>
            <a:endParaRPr lang="ru-RU" dirty="0">
              <a:latin typeface="+mj-lt"/>
            </a:endParaRP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1785918" y="2357430"/>
            <a:ext cx="6929486" cy="36933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dirty="0" smtClean="0">
                <a:latin typeface="+mj-lt"/>
              </a:rPr>
              <a:t>Лесбиянство - сексуальные контакты между женщинами</a:t>
            </a:r>
            <a:endParaRPr lang="ru-RU" dirty="0">
              <a:latin typeface="+mj-lt"/>
            </a:endParaRP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1785918" y="2857496"/>
            <a:ext cx="6951691" cy="92333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dirty="0" smtClean="0">
                <a:latin typeface="+mj-lt"/>
              </a:rPr>
              <a:t>иные действия сексуального характера - все другие способы удовлетворения половой страсти между разнополыми и однополыми партнерами</a:t>
            </a:r>
            <a:endParaRPr lang="ru-RU" dirty="0">
              <a:latin typeface="+mj-lt"/>
            </a:endParaRPr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 flipH="1">
            <a:off x="1258888" y="1557338"/>
            <a:ext cx="5048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>
              <a:latin typeface="+mj-lt"/>
            </a:endParaRPr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>
            <a:off x="1258888" y="3357563"/>
            <a:ext cx="5048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>
              <a:latin typeface="+mj-lt"/>
            </a:endParaRPr>
          </a:p>
        </p:txBody>
      </p:sp>
      <p:sp>
        <p:nvSpPr>
          <p:cNvPr id="27667" name="Line 19"/>
          <p:cNvSpPr>
            <a:spLocks noChangeShapeType="1"/>
          </p:cNvSpPr>
          <p:nvPr/>
        </p:nvSpPr>
        <p:spPr bwMode="auto">
          <a:xfrm>
            <a:off x="1285852" y="2571744"/>
            <a:ext cx="5048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>
              <a:latin typeface="+mj-lt"/>
            </a:endParaRPr>
          </a:p>
        </p:txBody>
      </p:sp>
      <p:sp>
        <p:nvSpPr>
          <p:cNvPr id="27668" name="Line 20"/>
          <p:cNvSpPr>
            <a:spLocks noChangeShapeType="1"/>
          </p:cNvSpPr>
          <p:nvPr/>
        </p:nvSpPr>
        <p:spPr bwMode="auto">
          <a:xfrm>
            <a:off x="1285852" y="2071678"/>
            <a:ext cx="5048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>
              <a:latin typeface="+mj-lt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rot="5400000">
            <a:off x="340242" y="2445488"/>
            <a:ext cx="1839432" cy="106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553680" y="4445508"/>
            <a:ext cx="4161460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+mj-lt"/>
              </a:rPr>
              <a:t>АЛЬТЕРНАТИВНЫЕ СПОСОБЫ</a:t>
            </a:r>
            <a:endParaRPr lang="ru-RU" sz="2000" b="1" dirty="0">
              <a:latin typeface="+mj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85721" y="5308129"/>
            <a:ext cx="2286016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+mj-lt"/>
              </a:rPr>
              <a:t>применение </a:t>
            </a:r>
          </a:p>
          <a:p>
            <a:pPr algn="ctr"/>
            <a:r>
              <a:rPr lang="ru-RU" dirty="0" smtClean="0">
                <a:latin typeface="+mj-lt"/>
              </a:rPr>
              <a:t>насилия</a:t>
            </a:r>
            <a:endParaRPr lang="ru-RU" dirty="0"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786050" y="5330153"/>
            <a:ext cx="278608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+mj-lt"/>
              </a:rPr>
              <a:t>угроза применения физического насилия</a:t>
            </a:r>
            <a:endParaRPr lang="ru-RU" dirty="0">
              <a:latin typeface="+mj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929322" y="5308129"/>
            <a:ext cx="3000396" cy="923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+mj-lt"/>
              </a:rPr>
              <a:t>использование беспомощного состояния потерпевшей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85720" y="6274378"/>
            <a:ext cx="5286412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+mj-lt"/>
              </a:rPr>
              <a:t>к потерпевшей или к другим лицам</a:t>
            </a:r>
            <a:endParaRPr lang="ru-RU" dirty="0">
              <a:latin typeface="+mj-lt"/>
            </a:endParaRPr>
          </a:p>
        </p:txBody>
      </p:sp>
      <p:cxnSp>
        <p:nvCxnSpPr>
          <p:cNvPr id="44" name="Прямая со стрелкой 43"/>
          <p:cNvCxnSpPr>
            <a:stCxn id="38" idx="2"/>
            <a:endCxn id="40" idx="0"/>
          </p:cNvCxnSpPr>
          <p:nvPr/>
        </p:nvCxnSpPr>
        <p:spPr>
          <a:xfrm rot="5400000">
            <a:off x="2800315" y="3474033"/>
            <a:ext cx="462511" cy="320568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>
            <a:stCxn id="38" idx="2"/>
          </p:cNvCxnSpPr>
          <p:nvPr/>
        </p:nvCxnSpPr>
        <p:spPr>
          <a:xfrm rot="16200000" flipH="1">
            <a:off x="4412814" y="5067213"/>
            <a:ext cx="444577" cy="138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>
            <a:stCxn id="38" idx="2"/>
          </p:cNvCxnSpPr>
          <p:nvPr/>
        </p:nvCxnSpPr>
        <p:spPr>
          <a:xfrm rot="16200000" flipH="1">
            <a:off x="6007698" y="3472329"/>
            <a:ext cx="412679" cy="315925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 rot="5400000">
            <a:off x="1255450" y="6090466"/>
            <a:ext cx="357190" cy="1063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rot="5400000">
            <a:off x="4077570" y="6125866"/>
            <a:ext cx="285752" cy="1127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Крест 50"/>
          <p:cNvSpPr/>
          <p:nvPr/>
        </p:nvSpPr>
        <p:spPr>
          <a:xfrm>
            <a:off x="4500562" y="3929066"/>
            <a:ext cx="357190" cy="357190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8"/>
          <p:cNvSpPr txBox="1">
            <a:spLocks noChangeArrowheads="1"/>
          </p:cNvSpPr>
          <p:nvPr/>
        </p:nvSpPr>
        <p:spPr bwMode="auto">
          <a:xfrm>
            <a:off x="0" y="1268413"/>
            <a:ext cx="869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1114425" y="1341438"/>
            <a:ext cx="7705725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2400">
              <a:latin typeface="+mj-lt"/>
            </a:endParaRPr>
          </a:p>
        </p:txBody>
      </p:sp>
      <p:sp>
        <p:nvSpPr>
          <p:cNvPr id="12" name="Text Box 18"/>
          <p:cNvSpPr txBox="1">
            <a:spLocks noChangeArrowheads="1"/>
          </p:cNvSpPr>
          <p:nvPr/>
        </p:nvSpPr>
        <p:spPr bwMode="auto">
          <a:xfrm>
            <a:off x="1187450" y="1341438"/>
            <a:ext cx="7705725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2400">
              <a:latin typeface="+mj-lt"/>
            </a:endParaRPr>
          </a:p>
        </p:txBody>
      </p:sp>
      <p:sp>
        <p:nvSpPr>
          <p:cNvPr id="13" name="Text Box 19"/>
          <p:cNvSpPr txBox="1">
            <a:spLocks noChangeArrowheads="1"/>
          </p:cNvSpPr>
          <p:nvPr/>
        </p:nvSpPr>
        <p:spPr bwMode="auto">
          <a:xfrm>
            <a:off x="857224" y="1714488"/>
            <a:ext cx="7921625" cy="46166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 dirty="0" smtClean="0">
                <a:latin typeface="+mj-lt"/>
              </a:rPr>
              <a:t>СУБЪЕТИВНАЯ СТОРОНА – прямой умысел</a:t>
            </a:r>
            <a:endParaRPr lang="ru-RU" sz="2400" dirty="0">
              <a:latin typeface="+mj-lt"/>
            </a:endParaRP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857224" y="2357430"/>
            <a:ext cx="7921625" cy="46166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 dirty="0" smtClean="0">
                <a:latin typeface="+mj-lt"/>
              </a:rPr>
              <a:t>СУБЪЕКТ – </a:t>
            </a:r>
            <a:r>
              <a:rPr lang="ru-RU" sz="2400" dirty="0" smtClean="0">
                <a:latin typeface="+mj-lt"/>
              </a:rPr>
              <a:t>лицо, достигшее возраста 14 лет</a:t>
            </a:r>
            <a:endParaRPr lang="ru-RU" sz="2400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5720" y="3000372"/>
            <a:ext cx="8501122" cy="15696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+mj-lt"/>
              </a:rPr>
              <a:t>Квалифицирующие признаки рассматриваемого преступления, предусмотренные ч. 2, 3 и 4 ст. 132 УК РФ, идентичны соответствующим признакам, содержащимся в ч. 2, 3 и 4 ст. 131 УК РФ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857224" y="285728"/>
            <a:ext cx="7858180" cy="120032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latin typeface="+mj-lt"/>
              </a:rPr>
              <a:t>оконченным</a:t>
            </a:r>
            <a:r>
              <a:rPr lang="ru-RU" sz="2400" i="1" dirty="0" smtClean="0">
                <a:latin typeface="+mj-lt"/>
              </a:rPr>
              <a:t> </a:t>
            </a:r>
            <a:r>
              <a:rPr lang="ru-RU" sz="2400" dirty="0" smtClean="0">
                <a:latin typeface="+mj-lt"/>
              </a:rPr>
              <a:t>преступление признается с фактического начала того или иного сексуального акта (действия)</a:t>
            </a:r>
            <a:endParaRPr lang="ru-RU" sz="2400" b="1" dirty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5720" y="4786322"/>
            <a:ext cx="8501122" cy="193899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+mj-lt"/>
              </a:rPr>
              <a:t>Если наряду с изнасилованием потерпевшей виновный совершает в отношении нее иные насильственные действия сексуального характера (либо наоборот), то содеянное им образует совокупность преступлений, предусмотренных ст. 131 и 132 УК РФ</a:t>
            </a:r>
            <a:endParaRPr lang="ru-RU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Затмение">
  <a:themeElements>
    <a:clrScheme name="Затмение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Затмение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Затмение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1937</TotalTime>
  <Words>979</Words>
  <Application>Microsoft Office PowerPoint</Application>
  <PresentationFormat>Экран (4:3)</PresentationFormat>
  <Paragraphs>120</Paragraphs>
  <Slides>14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Times New Roman</vt:lpstr>
      <vt:lpstr>Verdana</vt:lpstr>
      <vt:lpstr>Wingdings</vt:lpstr>
      <vt:lpstr>Затмение</vt:lpstr>
      <vt:lpstr>Тема лекции: </vt:lpstr>
      <vt:lpstr>УЧЕБНЫЕ ВОПРОСЫ:</vt:lpstr>
      <vt:lpstr>Вопрос 1. Понятие и виды преступлений против половой неприкосновенности и половой свободы личности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At 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Gleb Nikolski</dc:creator>
  <cp:lastModifiedBy>Марина Алпеева</cp:lastModifiedBy>
  <cp:revision>220</cp:revision>
  <dcterms:created xsi:type="dcterms:W3CDTF">2009-03-19T19:15:01Z</dcterms:created>
  <dcterms:modified xsi:type="dcterms:W3CDTF">2016-10-19T10:59:17Z</dcterms:modified>
</cp:coreProperties>
</file>