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4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bg2"/>
                </a:solidFill>
              </a:rPr>
              <a:t>ПРЕСТУПЛЕНИЯ ПРОТИВ ЖИЗНИ И </a:t>
            </a:r>
            <a:r>
              <a:rPr lang="ru-RU" sz="4400" dirty="0" smtClean="0">
                <a:solidFill>
                  <a:schemeClr val="bg2"/>
                </a:solidFill>
              </a:rPr>
              <a:t>ЗДОРОВЬЯ</a:t>
            </a:r>
            <a:br>
              <a:rPr lang="ru-RU" sz="4400" dirty="0" smtClean="0">
                <a:solidFill>
                  <a:schemeClr val="bg2"/>
                </a:solidFill>
              </a:rPr>
            </a:br>
            <a:r>
              <a:rPr lang="ru-RU" sz="4400" dirty="0" smtClean="0">
                <a:solidFill>
                  <a:schemeClr val="bg2"/>
                </a:solidFill>
              </a:rPr>
              <a:t>глава 16 УК РФ</a:t>
            </a:r>
            <a:endParaRPr lang="ru-RU" sz="4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8</a:t>
            </a:r>
            <a:r>
              <a:rPr lang="ru-RU" sz="2300" dirty="0" smtClean="0"/>
              <a:t>) </a:t>
            </a:r>
            <a:r>
              <a:rPr lang="ru-RU" sz="2300" b="1" dirty="0" smtClean="0">
                <a:solidFill>
                  <a:schemeClr val="bg2"/>
                </a:solidFill>
              </a:rPr>
              <a:t>Убийство, совершенное группой лиц, группой лиц по предварительному сговору или организованной группой</a:t>
            </a:r>
            <a:r>
              <a:rPr lang="ru-RU" sz="2300" dirty="0" smtClean="0">
                <a:solidFill>
                  <a:schemeClr val="bg2"/>
                </a:solidFill>
              </a:rPr>
              <a:t>. Убийство признается совершенным </a:t>
            </a:r>
            <a:r>
              <a:rPr lang="ru-RU" sz="2300" b="1" dirty="0" smtClean="0">
                <a:solidFill>
                  <a:schemeClr val="bg2"/>
                </a:solidFill>
              </a:rPr>
              <a:t>группой лиц</a:t>
            </a:r>
            <a:r>
              <a:rPr lang="ru-RU" sz="2300" dirty="0" smtClean="0">
                <a:solidFill>
                  <a:schemeClr val="bg2"/>
                </a:solidFill>
              </a:rPr>
              <a:t>, когда два или более лица, действуя совместно с умыслом, направленным на совершение убийства, непосредственно участвовали в процессе лишения жизни потерпевшего, применяя к нему насилие, причем необязательно, чтобы повреждения, повлекшие смерть, были причинены каждым из них.</a:t>
            </a: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9) </a:t>
            </a:r>
            <a:r>
              <a:rPr lang="ru-RU" sz="2300" b="1" dirty="0" smtClean="0">
                <a:solidFill>
                  <a:schemeClr val="bg2"/>
                </a:solidFill>
              </a:rPr>
              <a:t>Убийство, совершенное из корыстных побуждений или по найму, а равно сопряженное с разбоем, вымогательством или бандитизмом</a:t>
            </a:r>
            <a:r>
              <a:rPr lang="ru-RU" sz="2300" dirty="0" smtClean="0">
                <a:solidFill>
                  <a:schemeClr val="bg2"/>
                </a:solidFill>
              </a:rPr>
              <a:t>. Как убийство, совершенное из корыстных побуждений, квалифицируется убийство в целях получения материальной выгоды для виновного или других лиц (денег, имущества или прав на его получение, прав на жилплощадь и т.п.) или избавления от материальных затрат (возврата имущества, долга, оплаты услуг, выполнения имущественных обязательств, уплаты алиментов и др.).</a:t>
            </a:r>
          </a:p>
          <a:p>
            <a:pPr>
              <a:buNone/>
            </a:pP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10)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 из хулиганских побуждений</a:t>
            </a:r>
            <a:r>
              <a:rPr lang="ru-RU" sz="1800" dirty="0" smtClean="0">
                <a:solidFill>
                  <a:schemeClr val="bg2"/>
                </a:solidFill>
              </a:rPr>
              <a:t>. Квалифицируется убийство, совершенное на почве явного неуважения к обществу и общепринятым нормам морали, когда поведение виновного является открытым вызовом общественному порядку и обусловлено желанием противопоставить себя окружающим, продемонстрировать пренебрежительное к ним отношение.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11)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с целью скрыть другое преступление или облегчить совершение другого преступления, а равно сопряженное с изнасилованием или насильственными действиями сексуального характера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Квалификация совершенного виновным убийства определенного лица с целью скрыть другое преступление или облегчить его совершение исключает возможность квалификации этого же убийства, помимо указанного пункта, по какому-либо другому пункту ч. 2 ст. 105, предусматривающему иную цель или мотив убийства.</a:t>
            </a:r>
          </a:p>
          <a:p>
            <a:pPr>
              <a:buNone/>
            </a:pPr>
            <a:endParaRPr lang="ru-RU" sz="1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12)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группы.</a:t>
            </a:r>
            <a:r>
              <a:rPr lang="ru-RU" sz="1800" dirty="0" smtClean="0">
                <a:solidFill>
                  <a:schemeClr val="bg2"/>
                </a:solidFill>
              </a:rPr>
              <a:t> Потерпевшими являются люди иной, чем виновный, национальной, расовой или религиозной принадлежности либо относящиеся к иной социальной группе. Именно из-за этой принадлежности они и становятся потерпевшими.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13)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в целях использования органов или тканей потерпевшего</a:t>
            </a:r>
            <a:r>
              <a:rPr lang="ru-RU" sz="1800" dirty="0" smtClean="0">
                <a:solidFill>
                  <a:schemeClr val="bg2"/>
                </a:solidFill>
              </a:rPr>
              <a:t>. Для квалификации не имеет значения, в каких целях - медицинских или иных - собираются использовать органы или ткани потерпевшего.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/>
                </a:solidFill>
              </a:rPr>
              <a:t>Убийство матерью новорожденного ребенка (ст. 106 УК)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5256584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2. </a:t>
            </a:r>
            <a:r>
              <a:rPr lang="ru-RU" sz="1800" dirty="0" smtClean="0">
                <a:solidFill>
                  <a:schemeClr val="bg2"/>
                </a:solidFill>
              </a:rPr>
              <a:t>Закон предусматривает четыре вида детоубийства: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во время родов;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сразу же после родов;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3) в условиях психотравмирующей ситуации;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4) в состоянии психического расстройства, не исключающего вменяемости.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Вид состава -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умыслом. Вид умысла - прямой или косвенный.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(исполнитель) преступления - специальный. Исполнителем убийства является достигшая 16 лет мать новорожденного ребенка.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C:\Users\Ed\Desktop\2a76bfd1d8e1a278e855cab201815d6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789040"/>
            <a:ext cx="3013614" cy="25649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3. Убийство, совершенное в состоянии аффекта (ст. 107 УК).</a:t>
            </a:r>
            <a:r>
              <a:rPr lang="ru-RU" sz="1800" dirty="0" smtClean="0">
                <a:solidFill>
                  <a:schemeClr val="bg2"/>
                </a:solidFill>
              </a:rPr>
              <a:t> Под аффектом здесь понимается состояние внезапно возникшего сильного душевного волнения. Причинами такого состояния могут быть: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насилие, издевательство, тяжкое оскорбление, иные противоправные или аморальные действия (бездействие) потерпевшего, а равно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длительная психотравмирующая ситуация, возникшая в связи с систематическим противоправным или аморальным поведением потерпевшего.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 </a:t>
            </a:r>
            <a:r>
              <a:rPr lang="ru-RU" sz="1800" b="1" dirty="0" smtClean="0">
                <a:solidFill>
                  <a:schemeClr val="bg2"/>
                </a:solidFill>
              </a:rPr>
              <a:t>субъективной стороны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преступление характеризуется умышленной виной. Вид умысла - прямой или косвенный (ряд авторов допускают только косвенный умысел).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- вменяемое лицо, достигшее 16 лет.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Квалифицирующим признаком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 (ч. 2 ст. 107) является убийство в состоянии аффекта двух или более лиц.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4.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при превышении пределов необходимой обороны либо при превышении мер, необходимых для задержания лица, совершившего преступление (ст. 108 УК).</a:t>
            </a:r>
            <a:r>
              <a:rPr lang="ru-RU" sz="1800" dirty="0" smtClean="0">
                <a:solidFill>
                  <a:schemeClr val="bg2"/>
                </a:solidFill>
              </a:rPr>
              <a:t> Законодатель менее опасным, судя по санкции уголовно-правовой нормы, считает убийство, совершенное при превышении пределов необходимой обороны.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материальный.</a:t>
            </a:r>
            <a:endParaRPr lang="ru-RU" sz="18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умышленной виной. Вид умысла - прямой или косвенный.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3. Иные преступления против жизни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1. Причинение смерти по неосторожности (ст. 109 УК).</a:t>
            </a:r>
            <a:r>
              <a:rPr lang="ru-RU" sz="2300" dirty="0" smtClean="0">
                <a:solidFill>
                  <a:schemeClr val="bg2"/>
                </a:solidFill>
              </a:rPr>
              <a:t> Обязательным признаком </a:t>
            </a:r>
            <a:r>
              <a:rPr lang="ru-RU" sz="2300" b="1" dirty="0" smtClean="0">
                <a:solidFill>
                  <a:schemeClr val="bg2"/>
                </a:solidFill>
              </a:rPr>
              <a:t>объективной стороны</a:t>
            </a:r>
            <a:r>
              <a:rPr lang="ru-RU" sz="2300" dirty="0" smtClean="0">
                <a:solidFill>
                  <a:schemeClr val="bg2"/>
                </a:solidFill>
              </a:rPr>
              <a:t> является причинная связь между деянием виновного и наступившей смертью потерпевшего.</a:t>
            </a: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Вид состава - </a:t>
            </a:r>
            <a:r>
              <a:rPr lang="ru-RU" sz="2300" b="1" dirty="0" smtClean="0">
                <a:solidFill>
                  <a:schemeClr val="bg2"/>
                </a:solidFill>
              </a:rPr>
              <a:t>материальный.</a:t>
            </a:r>
            <a:endParaRPr lang="ru-RU" sz="23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Отличается от убийства формой вины по отношению к причинению смерти.</a:t>
            </a: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С </a:t>
            </a:r>
            <a:r>
              <a:rPr lang="ru-RU" sz="2300" b="1" dirty="0" smtClean="0">
                <a:solidFill>
                  <a:schemeClr val="bg2"/>
                </a:solidFill>
              </a:rPr>
              <a:t>субъективной стороны</a:t>
            </a:r>
            <a:r>
              <a:rPr lang="ru-RU" sz="2300" dirty="0" smtClean="0">
                <a:solidFill>
                  <a:schemeClr val="bg2"/>
                </a:solidFill>
              </a:rPr>
              <a:t> причинение смерти может быть по легкомыслию или по небрежности: лицо предвидело возможность наступления смерти от своего деяния, но без достаточных к тому оснований самонадеянно рассчитывало на ее предотвращение либо не предвидело возможности наступления смерти, хотя при необходимой внимательности и предусмотрительности должно было и могло ее предвидеть.</a:t>
            </a:r>
          </a:p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Субъект</a:t>
            </a:r>
            <a:r>
              <a:rPr lang="ru-RU" sz="2300" dirty="0" smtClean="0">
                <a:solidFill>
                  <a:schemeClr val="bg2"/>
                </a:solidFill>
              </a:rPr>
              <a:t> преступления - вменяемое лицо, достигшее 16 лет.</a:t>
            </a:r>
          </a:p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Квалифицирующий признак -</a:t>
            </a:r>
            <a:r>
              <a:rPr lang="ru-RU" sz="2300" dirty="0" smtClean="0">
                <a:solidFill>
                  <a:schemeClr val="bg2"/>
                </a:solidFill>
              </a:rPr>
              <a:t> причинение смерти по неосторожности вследствие ненадлежащего исполнения лицом своих профессиональных обязанностей.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Особо квалифицирующий признак -</a:t>
            </a:r>
            <a:r>
              <a:rPr lang="ru-RU" sz="1800" dirty="0" smtClean="0">
                <a:solidFill>
                  <a:schemeClr val="bg2"/>
                </a:solidFill>
              </a:rPr>
              <a:t> причинение смерти по неосторожности двум или более лицам.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2. Доведение до самоубийства (ст. 110 УК).</a:t>
            </a:r>
            <a:r>
              <a:rPr lang="ru-RU" sz="1800" dirty="0" smtClean="0">
                <a:solidFill>
                  <a:schemeClr val="bg2"/>
                </a:solidFill>
              </a:rPr>
              <a:t> С </a:t>
            </a:r>
            <a:r>
              <a:rPr lang="ru-RU" sz="1800" b="1" dirty="0" smtClean="0">
                <a:solidFill>
                  <a:schemeClr val="bg2"/>
                </a:solidFill>
              </a:rPr>
              <a:t>объективной стороны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преступление характеризуется: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доведением до самоубийства или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доведением до покушения на самоубийство.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Способами</a:t>
            </a:r>
            <a:r>
              <a:rPr lang="ru-RU" sz="1800" dirty="0" smtClean="0">
                <a:solidFill>
                  <a:schemeClr val="bg2"/>
                </a:solidFill>
              </a:rPr>
              <a:t> совершения преступления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угрозы;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жестокое обращение;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систематическое унижение человеческого достоинства потерпевшего.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Обязательным признаком является наличие причинной связи между поведением виновного и доведением до самоубийства или покушения на самоубийство.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может быть выражена в форме умышленной и неосторожной вины.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4. Преступления против здоровья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 литературе преступления против здоровья делят на две группы: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Преступления, реально причиняющие вред здоровью</a:t>
            </a:r>
            <a:r>
              <a:rPr lang="ru-RU" sz="1800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умышленное причинение тяжкого вреда здоровью (ст. 111);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умышленное причинение средней тяжести вреда здоровью (ст. 112);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причинение тяжкого или средней тяжести вреда здоровью в состоянии аффекта (ст. 113);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 (ст. 114);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умышленное причинение легкого вреда здоровью (ст. 115);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истязание (ст. 117);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причинение тяжкого вреда здоровью по неосторожности (ст. 118);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заражение венерической болезнью (ст. 121);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неоказание помощи больному (ст. 124).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/>
                </a:solidFill>
              </a:rPr>
              <a:t>Преступления, ставящие в опасность жизнь и здоровье</a:t>
            </a:r>
            <a:r>
              <a:rPr lang="ru-RU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- побои (ст. 116);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- угроза убийством или причинением тяжкого вреда здоровью (ст. 119);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- принуждение к изъятию органов или тканей человека для трансплантации (ст. 120);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- заражение ВИЧ-инфекцией (ст. 122);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- незаконное производство аборта (ст. 123);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- оставление в опасности (ст. 125).</a:t>
            </a:r>
          </a:p>
          <a:p>
            <a:pPr>
              <a:buNone/>
            </a:pPr>
            <a:r>
              <a:rPr lang="ru-RU" b="1" dirty="0" smtClean="0">
                <a:solidFill>
                  <a:schemeClr val="bg2"/>
                </a:solidFill>
              </a:rPr>
              <a:t>Непосредственным объектом</a:t>
            </a:r>
            <a:r>
              <a:rPr lang="ru-RU" dirty="0" smtClean="0">
                <a:solidFill>
                  <a:schemeClr val="bg2"/>
                </a:solidFill>
              </a:rPr>
              <a:t> всех этих преступлений выступает здоровье человека.</a:t>
            </a:r>
          </a:p>
          <a:p>
            <a:pPr>
              <a:buNone/>
            </a:pPr>
            <a:r>
              <a:rPr lang="ru-RU" b="1" dirty="0" smtClean="0">
                <a:solidFill>
                  <a:schemeClr val="bg2"/>
                </a:solidFill>
              </a:rPr>
              <a:t>Объективная сторона</a:t>
            </a:r>
            <a:r>
              <a:rPr lang="ru-RU" dirty="0" smtClean="0">
                <a:solidFill>
                  <a:schemeClr val="bg2"/>
                </a:solidFill>
              </a:rPr>
              <a:t> указанных преступлений заключается в причинении вреда здоровью.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Под </a:t>
            </a:r>
            <a:r>
              <a:rPr lang="ru-RU" b="1" dirty="0" smtClean="0">
                <a:solidFill>
                  <a:schemeClr val="bg2"/>
                </a:solidFill>
              </a:rPr>
              <a:t>вредом, причиненным здоровью человека</a:t>
            </a:r>
            <a:r>
              <a:rPr lang="ru-RU" dirty="0" smtClean="0">
                <a:solidFill>
                  <a:schemeClr val="bg2"/>
                </a:solidFill>
              </a:rPr>
              <a:t>, понимается нарушение анатомической целостности и физиологической функции органов и тканей человека в результате воздействия физических, химических, биологических и психических факторов внешней среды.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/>
                </a:solidFill>
              </a:rPr>
              <a:t> </a:t>
            </a:r>
            <a:r>
              <a:rPr lang="ru-RU" sz="2400" b="1" dirty="0" smtClean="0">
                <a:solidFill>
                  <a:schemeClr val="bg2"/>
                </a:solidFill>
              </a:rPr>
              <a:t>Понятие и виды преступлений против жизни и здоровья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Преступления против жизни и здоровья</a:t>
            </a:r>
            <a:r>
              <a:rPr lang="ru-RU" sz="1800" dirty="0" smtClean="0">
                <a:solidFill>
                  <a:schemeClr val="bg2"/>
                </a:solidFill>
              </a:rPr>
              <a:t> - это с умыслом или по неосторожности совершенные общественно опасные деяния, предусмотренные гл. 16 УК, направленные против жизни и здоровья человека.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Родовым объектом</a:t>
            </a:r>
            <a:r>
              <a:rPr lang="ru-RU" sz="1800" dirty="0" smtClean="0">
                <a:solidFill>
                  <a:schemeClr val="bg2"/>
                </a:solidFill>
              </a:rPr>
              <a:t> всех преступлений, предусмотренных в разделе VII УК, включая преступления против жизни и здоровья, является личность. </a:t>
            </a:r>
            <a:r>
              <a:rPr lang="ru-RU" sz="1800" b="1" dirty="0" smtClean="0">
                <a:solidFill>
                  <a:schemeClr val="bg2"/>
                </a:solidFill>
              </a:rPr>
              <a:t>Видовым объектом</a:t>
            </a:r>
            <a:r>
              <a:rPr lang="ru-RU" sz="1800" dirty="0" smtClean="0">
                <a:solidFill>
                  <a:schemeClr val="bg2"/>
                </a:solidFill>
              </a:rPr>
              <a:t> указанных преступлений выступают жизнь или здоровье. </a:t>
            </a:r>
            <a:r>
              <a:rPr lang="ru-RU" sz="1800" b="1" dirty="0" smtClean="0">
                <a:solidFill>
                  <a:schemeClr val="bg2"/>
                </a:solidFill>
              </a:rPr>
              <a:t>По непосредственному объекту</a:t>
            </a:r>
            <a:r>
              <a:rPr lang="ru-RU" sz="1800" dirty="0" smtClean="0">
                <a:solidFill>
                  <a:schemeClr val="bg2"/>
                </a:solidFill>
              </a:rPr>
              <a:t> эти посягательства подразделяются на преступления против жизни и преступления против здоровья.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Ed\Desktop\466x10000_out_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509120"/>
            <a:ext cx="3240360" cy="215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5. Преступления, реально причиняющие вред здоровью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1. Умышленное причинение тяжкого вреда здоровью (ст. 111 УК).</a:t>
            </a:r>
            <a:r>
              <a:rPr lang="ru-RU" sz="1800" dirty="0" smtClean="0">
                <a:solidFill>
                  <a:schemeClr val="bg2"/>
                </a:solidFill>
              </a:rPr>
              <a:t> Формами </a:t>
            </a:r>
            <a:r>
              <a:rPr lang="ru-RU" sz="1800" b="1" dirty="0" smtClean="0">
                <a:solidFill>
                  <a:schemeClr val="bg2"/>
                </a:solidFill>
              </a:rPr>
              <a:t>объективной стороны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умышленное причинение тяжкого вреда, опасного для жизни человека;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умышленное причинение тяжкого вреда здоровью, не опасного для жизни, но повлекшего за собой: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а) потерю зрения, речи, слуха либо какого-либо органа;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б) утрату органом его функций;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в) прерывание беременности;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г) психическое расстройство;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2"/>
                </a:solidFill>
              </a:rPr>
              <a:t>д</a:t>
            </a:r>
            <a:r>
              <a:rPr lang="ru-RU" sz="1800" dirty="0" smtClean="0">
                <a:solidFill>
                  <a:schemeClr val="bg2"/>
                </a:solidFill>
              </a:rPr>
              <a:t>) заболевание наркоманией либо токсикоманией;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3) умышленное причинение тяжкого вреда здоровью, выразившегося в неизгладимом </a:t>
            </a:r>
            <a:r>
              <a:rPr lang="ru-RU" sz="1800" dirty="0" err="1" smtClean="0">
                <a:solidFill>
                  <a:schemeClr val="bg2"/>
                </a:solidFill>
              </a:rPr>
              <a:t>обезображении</a:t>
            </a:r>
            <a:r>
              <a:rPr lang="ru-RU" sz="1800" dirty="0" smtClean="0">
                <a:solidFill>
                  <a:schemeClr val="bg2"/>
                </a:solidFill>
              </a:rPr>
              <a:t> лица;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4) умышленное причинение тяжкого вреда здоровью, вызвавшего: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а) значительную стойкую утрату общей трудоспособности не менее чем на 1/3 или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б) заведомо для виновного полную утрату профессиональной трудоспособности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Опасным для жизни вредом</a:t>
            </a:r>
            <a:r>
              <a:rPr lang="ru-RU" sz="1800" dirty="0" smtClean="0">
                <a:solidFill>
                  <a:schemeClr val="bg2"/>
                </a:solidFill>
              </a:rPr>
              <a:t>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вред здоровью, который по своему характеру непосредственно создает угрозу для жизни (рана головы, проникающая в область черепа; вывих одного или нескольких шейных позвонков; рана живота, проникающая в брюшную полость, и т.д.);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вред здоровью, вызвавший развитие угрожающего жизни состояния, то есть расстройство жизненно важных функций организма человека, которое не может быть компенсировано организмом самостоятельно и обычно заканчивается смертью (шок тяжелой (III - V) степени; кома II - III степени различной этиологии; острая, обильная или массивная кровопотеря и т.д.).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К тяжкому вреду здоровью</a:t>
            </a:r>
            <a:r>
              <a:rPr lang="ru-RU" sz="1800" dirty="0" smtClean="0">
                <a:solidFill>
                  <a:schemeClr val="bg2"/>
                </a:solidFill>
              </a:rPr>
              <a:t> относят повреждения, заболевания, патологические состояния, повлекшие за собой стойкую утрату общей трудоспособности </a:t>
            </a:r>
            <a:r>
              <a:rPr lang="ru-RU" sz="1800" b="1" dirty="0" smtClean="0">
                <a:solidFill>
                  <a:schemeClr val="bg2"/>
                </a:solidFill>
              </a:rPr>
              <a:t>не менее чем на 1/3</a:t>
            </a:r>
            <a:r>
              <a:rPr lang="ru-RU" sz="1800" dirty="0" smtClean="0">
                <a:solidFill>
                  <a:schemeClr val="bg2"/>
                </a:solidFill>
              </a:rPr>
              <a:t> (свыше 30%). К ним относят следующие повреждения: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открытый или закрытый перелом плечевой кости: внутрисуставной (головки плеча), или околосуставной (анатомической шейки, под- и </a:t>
            </a:r>
            <a:r>
              <a:rPr lang="ru-RU" sz="1800" dirty="0" err="1" smtClean="0">
                <a:solidFill>
                  <a:schemeClr val="bg2"/>
                </a:solidFill>
              </a:rPr>
              <a:t>чрезбугорковый</a:t>
            </a:r>
            <a:r>
              <a:rPr lang="ru-RU" sz="1800" dirty="0" smtClean="0">
                <a:solidFill>
                  <a:schemeClr val="bg2"/>
                </a:solidFill>
              </a:rPr>
              <a:t>), или хирургической шейки или диафиза плечевой кости;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открытый или закрытый перелом костей, составляющих локтевой сустав;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открытый вывих плеча или предплечья, или кисти, или бедра, или голени, или стопы с разрывом связочного аппарата и капсулы сустава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2. Умышленное причинение средней тяжести вреда здоровью (ст. 112 УК).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Преступление имеет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 состав. Оно окончено, если причинение вреда вызвало: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длительное расстройство здоровья или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значительную стойкую утрату общей трудоспособности менее чем на 1/3.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Медицинскими критериями квалифицирующих признаков в отношении средней тяжести вреда здоровью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длительное расстройство здоровья - временное нарушение функций органов и (или) систем (временная нетрудоспособность) продолжительностью свыше трех недель (более 21 дня);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значительная стойкая утрата общей трудоспособности менее чем на 1/3 - стойкая утрата общей трудоспособности от 10 до 30% включительно.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виной в форме умысла. Вид умысла - прямой или косвенный.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14 лет.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Квалифицирующими признаками</a:t>
            </a:r>
            <a:r>
              <a:rPr lang="ru-RU" sz="1800" dirty="0" smtClean="0">
                <a:solidFill>
                  <a:schemeClr val="bg2"/>
                </a:solidFill>
              </a:rPr>
              <a:t> (ч. 2 ст. 112) являются умышленное причинение средней тяжести вреда здоровью: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а) в отношении двух или более лиц;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б) в отношении лица или его близких в связи с осуществлением данным лицом служебной деятельности или выполнением общественного долга;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в) </a:t>
            </a:r>
            <a:r>
              <a:rPr lang="ru-RU" sz="1800" dirty="0" err="1" smtClean="0">
                <a:solidFill>
                  <a:schemeClr val="bg2"/>
                </a:solidFill>
              </a:rPr>
              <a:t>в</a:t>
            </a:r>
            <a:r>
              <a:rPr lang="ru-RU" sz="1800" dirty="0" smtClean="0">
                <a:solidFill>
                  <a:schemeClr val="bg2"/>
                </a:solidFill>
              </a:rPr>
              <a:t> отношении малолетнего или иного лица, заведомо для виновного находящегося в беспомощном состоянии, а равно с особой жестокостью, издевательством или мучениями для потерпевшего;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г) группой лиц, группой лиц по предварительному сговору или организованной группой;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2"/>
                </a:solidFill>
              </a:rPr>
              <a:t>д</a:t>
            </a:r>
            <a:r>
              <a:rPr lang="ru-RU" sz="1800" dirty="0" smtClean="0">
                <a:solidFill>
                  <a:schemeClr val="bg2"/>
                </a:solidFill>
              </a:rPr>
              <a:t>) из хулиганских побуждений;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е)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группы.</a:t>
            </a:r>
          </a:p>
          <a:p>
            <a:pPr>
              <a:buNone/>
            </a:pPr>
            <a:endParaRPr lang="ru-RU" sz="1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3. Причинение тяжкого или средней тяжести вреда здоровью в состоянии аффекта (ст. 113 УК).</a:t>
            </a:r>
            <a:r>
              <a:rPr lang="ru-RU" sz="1800" dirty="0" smtClean="0">
                <a:solidFill>
                  <a:schemeClr val="bg2"/>
                </a:solidFill>
              </a:rPr>
              <a:t> Аффект - это состояние внезапно возникшего сильного душевного волнения, вызванного: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насилием, издевательством или грубым оскорблением со стороны потерпевшего либо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иными противоправными или аморальными действиями (бездействием) потерпевшего, а равно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длительной психотравмирующей ситуацией, возникшей в связи с систематическим противоправным или аморальным поведением потерпевшего.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 </a:t>
            </a:r>
            <a:r>
              <a:rPr lang="ru-RU" sz="1800" b="1" dirty="0" smtClean="0">
                <a:solidFill>
                  <a:schemeClr val="bg2"/>
                </a:solidFill>
              </a:rPr>
              <a:t>объективной стороны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преступление имеет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 состав.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умыслом. Вид умысла - прямой или косвенный.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- вменяемое лицо, достигшее 16 лет.</a:t>
            </a:r>
          </a:p>
          <a:p>
            <a:pPr>
              <a:buNone/>
            </a:pPr>
            <a:endParaRPr lang="ru-RU" sz="1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4.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 (ст. 114 УК). 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преступления, предусмотренного </a:t>
            </a:r>
            <a:r>
              <a:rPr lang="ru-RU" sz="1800" b="1" dirty="0" smtClean="0">
                <a:solidFill>
                  <a:schemeClr val="bg2"/>
                </a:solidFill>
              </a:rPr>
              <a:t>ч. 1</a:t>
            </a:r>
            <a:r>
              <a:rPr lang="ru-RU" sz="1800" dirty="0" smtClean="0">
                <a:solidFill>
                  <a:schemeClr val="bg2"/>
                </a:solidFill>
              </a:rPr>
              <a:t> ст. 114, состоит в причинении тяжкого вреда здоровью, совершенного при превышении пределов необходимой обороны.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Вид состава -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умышленной виной. Вид умысла - прямой или косвенный.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- вменяемое лицо, достигшее 16 лет.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преступления, предусмотренного </a:t>
            </a:r>
            <a:r>
              <a:rPr lang="ru-RU" sz="1800" b="1" dirty="0" smtClean="0">
                <a:solidFill>
                  <a:schemeClr val="bg2"/>
                </a:solidFill>
              </a:rPr>
              <a:t>ч. 2</a:t>
            </a:r>
            <a:r>
              <a:rPr lang="ru-RU" sz="1800" dirty="0" smtClean="0">
                <a:solidFill>
                  <a:schemeClr val="bg2"/>
                </a:solidFill>
              </a:rPr>
              <a:t> ст. 114, заключается в причинении тяжкого или средней тяжести вреда здоровью при превышении мер, необходимых для задержания лица, совершившего преступление.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Вид состава -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материальный.</a:t>
            </a:r>
            <a:endParaRPr lang="ru-RU" sz="18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умышленной формой вины. Вид умысла - прямой или косвенный.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5. Умышленное причинение легкого вреда здоровью (ст. 115 УК).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Преступление имеет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 состав. Его последствиями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кратковременное расстройство здоровья;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незначительная стойкая утрата общей трудоспособности.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Медицинскими критериями квалифицирующих признаков в отношении легкого вреда здоровью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кратковременное расстройство здоровья - временное нарушение функций органов и (или) систем (временная нетрудоспособность) продолжительностью до 3 недель от момента причинения травмы (до 21 дня включительно);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незначительная стойкая утрата общей трудоспособности - стойкая утрата общей трудоспособности менее 10%.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может быть выражена в форме умышленной вины. Вид умысла - прямой или косвенный.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6. Истязание (ст. 117 УК). 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выражается в причинении физических или психических страданий.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Способами</a:t>
            </a:r>
            <a:r>
              <a:rPr lang="ru-RU" sz="1800" dirty="0" smtClean="0">
                <a:solidFill>
                  <a:schemeClr val="bg2"/>
                </a:solidFill>
              </a:rPr>
              <a:t> их причинения являются: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систематическое нанесение побоев;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иные насильственные действия.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формальный.</a:t>
            </a:r>
            <a:endParaRPr lang="ru-RU" sz="18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истязания характеризуется прямым умыслом.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2821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900" b="1" dirty="0" smtClean="0">
                <a:solidFill>
                  <a:schemeClr val="bg2"/>
                </a:solidFill>
              </a:rPr>
              <a:t>Квалифицирующими признаками</a:t>
            </a:r>
            <a:r>
              <a:rPr lang="ru-RU" sz="1900" dirty="0" smtClean="0">
                <a:solidFill>
                  <a:schemeClr val="bg2"/>
                </a:solidFill>
              </a:rPr>
              <a:t> (ч. 2 ст. 117) являются истязание: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а) в отношении двух или более лиц;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б) в отношении лица или его близких в связи с осуществлением данным лицом служебной деятельности или выполнением общественного долга;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в) </a:t>
            </a:r>
            <a:r>
              <a:rPr lang="ru-RU" sz="1900" dirty="0" err="1" smtClean="0">
                <a:solidFill>
                  <a:schemeClr val="bg2"/>
                </a:solidFill>
              </a:rPr>
              <a:t>в</a:t>
            </a:r>
            <a:r>
              <a:rPr lang="ru-RU" sz="1900" dirty="0" smtClean="0">
                <a:solidFill>
                  <a:schemeClr val="bg2"/>
                </a:solidFill>
              </a:rPr>
              <a:t> отношении женщины, заведомо для виновного находящейся в состоянии беременности;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г) в отношении заведомо несовершеннолетнего или лица, заведомо для виновного находящегося в беспомощном состоянии либо в материальной или иной зависимости от виновного, а равно лица, похищенного либо захваченного в качестве заложника;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2"/>
                </a:solidFill>
              </a:rPr>
              <a:t>д</a:t>
            </a:r>
            <a:r>
              <a:rPr lang="ru-RU" sz="1900" dirty="0" smtClean="0">
                <a:solidFill>
                  <a:schemeClr val="bg2"/>
                </a:solidFill>
              </a:rPr>
              <a:t>) с применением пытки;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е) группой лиц, группой лиц по предварительному сговору или организованной группой;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ж) по найму;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2"/>
                </a:solidFill>
              </a:rPr>
              <a:t>з</a:t>
            </a:r>
            <a:r>
              <a:rPr lang="ru-RU" sz="1900" dirty="0" smtClean="0">
                <a:solidFill>
                  <a:schemeClr val="bg2"/>
                </a:solidFill>
              </a:rPr>
              <a:t>)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группы.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Согласно примечанию к ст. 117 под </a:t>
            </a:r>
            <a:r>
              <a:rPr lang="ru-RU" sz="1900" b="1" dirty="0" smtClean="0">
                <a:solidFill>
                  <a:schemeClr val="bg2"/>
                </a:solidFill>
              </a:rPr>
              <a:t>пыткой</a:t>
            </a:r>
            <a:r>
              <a:rPr lang="ru-RU" sz="1900" dirty="0" smtClean="0">
                <a:solidFill>
                  <a:schemeClr val="bg2"/>
                </a:solidFill>
              </a:rPr>
              <a:t> понимается причинение физических или нравственных страданий: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- в целях понуждения к даче показаний или иным действиям, противоречащим воле человека;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- в целях наказания;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2"/>
                </a:solidFill>
              </a:rPr>
              <a:t>- в иных целях.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ru-RU" sz="18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К </a:t>
            </a:r>
            <a:r>
              <a:rPr lang="ru-RU" sz="2400" b="1" dirty="0" smtClean="0">
                <a:solidFill>
                  <a:schemeClr val="bg2"/>
                </a:solidFill>
              </a:rPr>
              <a:t>преступлениям </a:t>
            </a:r>
            <a:r>
              <a:rPr lang="ru-RU" sz="2400" b="1" u="sng" dirty="0" smtClean="0">
                <a:solidFill>
                  <a:schemeClr val="bg2"/>
                </a:solidFill>
              </a:rPr>
              <a:t>против жизни </a:t>
            </a:r>
            <a:r>
              <a:rPr lang="ru-RU" sz="2400" b="1" dirty="0" smtClean="0">
                <a:solidFill>
                  <a:schemeClr val="bg2"/>
                </a:solidFill>
              </a:rPr>
              <a:t>относятся: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убийство (ст. 105);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убийство матерью новорожденного ребенка (ст. 106);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убийство, совершенное в состоянии аффекта (ст. 107);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убийство, совершенное при превышении пределов необходимой обороны либо при превышении мер, необходимых для задержания лица, совершившего преступление (ст. 108);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причинение смерти по неосторожности (ст. 109);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доведение до самоубийства (ст. 110).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7467600" cy="56658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7</a:t>
            </a:r>
            <a:r>
              <a:rPr lang="ru-RU" sz="2000" b="1" dirty="0" smtClean="0">
                <a:solidFill>
                  <a:schemeClr val="bg2"/>
                </a:solidFill>
              </a:rPr>
              <a:t>. Причинение тяжкого вреда здоровью по неосторожности (ст. 118 УК).</a:t>
            </a:r>
            <a:r>
              <a:rPr lang="ru-RU" sz="2000" dirty="0" smtClean="0">
                <a:solidFill>
                  <a:schemeClr val="bg2"/>
                </a:solidFill>
              </a:rPr>
              <a:t> Вид состава - </a:t>
            </a:r>
            <a:r>
              <a:rPr lang="ru-RU" sz="2000" b="1" dirty="0" smtClean="0">
                <a:solidFill>
                  <a:schemeClr val="bg2"/>
                </a:solidFill>
              </a:rPr>
              <a:t>материальный.</a:t>
            </a:r>
            <a:endParaRPr lang="ru-RU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2000" dirty="0" smtClean="0">
                <a:solidFill>
                  <a:schemeClr val="bg2"/>
                </a:solidFill>
              </a:rPr>
              <a:t> преступления характеризуется неосторожностью. Лицо, причиняющее тяжкий вред, предвидело возможность наступления общественно опасных последствий своего деяния.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Субъект</a:t>
            </a:r>
            <a:r>
              <a:rPr lang="ru-RU" sz="2000" dirty="0" smtClean="0">
                <a:solidFill>
                  <a:schemeClr val="bg2"/>
                </a:solidFill>
              </a:rPr>
              <a:t> - общий (вменяемое лицо, достигшее 16 лет).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Квалифицирующий признак</a:t>
            </a:r>
            <a:r>
              <a:rPr lang="ru-RU" sz="2000" dirty="0" smtClean="0">
                <a:solidFill>
                  <a:schemeClr val="bg2"/>
                </a:solidFill>
              </a:rPr>
              <a:t> - причинение тяжкого вреда здоровью вследствие ненадлежащего исполнения виновным своих профессиональных обязанностей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8. Заражение венерической болезнью (ст. 121 УК). Объективная сторона</a:t>
            </a:r>
            <a:r>
              <a:rPr lang="ru-RU" sz="2000" dirty="0" smtClean="0">
                <a:solidFill>
                  <a:schemeClr val="bg2"/>
                </a:solidFill>
              </a:rPr>
              <a:t> преступления характеризуется заражением другого лица венерической болезнью.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Преступление имеет </a:t>
            </a:r>
            <a:r>
              <a:rPr lang="ru-RU" sz="20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2000" dirty="0" smtClean="0">
                <a:solidFill>
                  <a:schemeClr val="bg2"/>
                </a:solidFill>
              </a:rPr>
              <a:t> состав и считается оконченным с момента заражения.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2000" dirty="0" smtClean="0">
                <a:solidFill>
                  <a:schemeClr val="bg2"/>
                </a:solidFill>
              </a:rPr>
              <a:t> - вина в форме умысла (прямого или косвенного) либо неосторожности (легкомыслия).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Субъект</a:t>
            </a:r>
            <a:r>
              <a:rPr lang="ru-RU" sz="2000" dirty="0" smtClean="0">
                <a:solidFill>
                  <a:schemeClr val="bg2"/>
                </a:solidFill>
              </a:rPr>
              <a:t> преступления - специальный: достигшее 16 лет лицо, которое знает о наличии у него венерической болезни (поэтому в его поведении исключается неосторожность в виде небрежности).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Квалифицирующие признаки</a:t>
            </a:r>
            <a:r>
              <a:rPr lang="ru-RU" sz="1800" dirty="0" smtClean="0">
                <a:solidFill>
                  <a:schemeClr val="bg2"/>
                </a:solidFill>
              </a:rPr>
              <a:t> (ч. 2 ст. 121):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а) заражение венерической болезнью двух или более лиц;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б) заражение заведомо несовершеннолетнего.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9. Неоказание помощи больному (ст. 124 УК). 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выражается в неоказании помощи больному, если это повлекло по неосторожности причинение средней тяжести вреда здоровью больного.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В отношении наступившего последствия с </a:t>
            </a:r>
            <a:r>
              <a:rPr lang="ru-RU" sz="1800" b="1" dirty="0" smtClean="0">
                <a:solidFill>
                  <a:schemeClr val="bg2"/>
                </a:solidFill>
              </a:rPr>
              <a:t>субъективной стороны</a:t>
            </a:r>
            <a:r>
              <a:rPr lang="ru-RU" sz="1800" dirty="0" smtClean="0">
                <a:solidFill>
                  <a:schemeClr val="bg2"/>
                </a:solidFill>
              </a:rPr>
              <a:t> вина может быть только в форме неосторожности.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- специальный: достигшее 16 лет лицо, обязанное оказывать помощь больному в соответствии с законом или со специальным правилом.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Квалифицированный состав</a:t>
            </a:r>
            <a:r>
              <a:rPr lang="ru-RU" sz="1800" dirty="0" smtClean="0">
                <a:solidFill>
                  <a:schemeClr val="bg2"/>
                </a:solidFill>
              </a:rPr>
              <a:t> (ч. 2 ст. 124) образует неоказание помощи больному, если это повлекло по неосторожности: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а) смерть больного;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б) причинение тяжкого вреда его здоровью.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/>
                </a:solidFill>
              </a:rPr>
              <a:t>6. Преступления, ставящие в опасность жизнь и здоровье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1. Побои (ст. 116 УК). Объективная сторона</a:t>
            </a:r>
            <a:r>
              <a:rPr lang="ru-RU" sz="2300" dirty="0" smtClean="0">
                <a:solidFill>
                  <a:schemeClr val="bg2"/>
                </a:solidFill>
              </a:rPr>
              <a:t> преступления выражается:</a:t>
            </a: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1) в нанесении побоев;</a:t>
            </a: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2) в совершении иных насильственных действий, причинивших физическую боль.</a:t>
            </a:r>
          </a:p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Необходимое условие</a:t>
            </a:r>
            <a:r>
              <a:rPr lang="ru-RU" sz="2300" dirty="0" smtClean="0">
                <a:solidFill>
                  <a:schemeClr val="bg2"/>
                </a:solidFill>
              </a:rPr>
              <a:t> уголовной ответственности - отсутствие в деянии виновного признаков умышленного причинения легкого вреда здоровью. </a:t>
            </a:r>
          </a:p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2300" dirty="0" smtClean="0">
                <a:solidFill>
                  <a:schemeClr val="bg2"/>
                </a:solidFill>
              </a:rPr>
              <a:t> преступления - вина в форме умысла. Вид умысла - прямой.</a:t>
            </a:r>
          </a:p>
          <a:p>
            <a:pPr>
              <a:buNone/>
            </a:pPr>
            <a:r>
              <a:rPr lang="ru-RU" sz="2300" b="1" dirty="0" smtClean="0">
                <a:solidFill>
                  <a:schemeClr val="bg2"/>
                </a:solidFill>
              </a:rPr>
              <a:t>Субъект -</a:t>
            </a:r>
            <a:r>
              <a:rPr lang="ru-RU" sz="23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r>
              <a:rPr lang="ru-RU" sz="2300" dirty="0" smtClean="0">
                <a:solidFill>
                  <a:schemeClr val="bg2"/>
                </a:solidFill>
              </a:rPr>
              <a:t>Нанесение побоев или совершение иных насильственных действий, причинивших физическую боль, из хулиганских побуждений, а также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 образует </a:t>
            </a:r>
            <a:r>
              <a:rPr lang="ru-RU" sz="2300" b="1" dirty="0" smtClean="0">
                <a:solidFill>
                  <a:schemeClr val="bg2"/>
                </a:solidFill>
              </a:rPr>
              <a:t>квалифицированный состав</a:t>
            </a:r>
            <a:r>
              <a:rPr lang="ru-RU" sz="2300" dirty="0" smtClean="0">
                <a:solidFill>
                  <a:schemeClr val="bg2"/>
                </a:solidFill>
              </a:rPr>
              <a:t> (ч. 2 ст. 116).</a:t>
            </a:r>
          </a:p>
          <a:p>
            <a:pPr>
              <a:buNone/>
            </a:pP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2. Угроза убийством или причинением тяжкого вреда здоровью (ст. 119 УК). 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выражается: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в угрозе убийством;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в угрозе причинения тяжкого вреда здоровью.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Необходимое </a:t>
            </a:r>
            <a:r>
              <a:rPr lang="ru-RU" sz="1800" b="1" dirty="0" smtClean="0">
                <a:solidFill>
                  <a:schemeClr val="bg2"/>
                </a:solidFill>
              </a:rPr>
              <a:t>условие</a:t>
            </a:r>
            <a:r>
              <a:rPr lang="ru-RU" sz="1800" dirty="0" smtClean="0">
                <a:solidFill>
                  <a:schemeClr val="bg2"/>
                </a:solidFill>
              </a:rPr>
              <a:t> уголовной ответственности - наличие оснований опасаться осуществления угрозы.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формальный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характеризуется виной в форме умысла. Вид умысла - прямой.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 лицо, достигшее 16 лет.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3. Принуждение к изъятию органов или тканей человека для трансплантации (ст. 120 УК). 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 выражается в принуждении к изъятию органов или тканей человека для трансплантации. Уголовная ответственность наступает только за такое принуждение, которое совершено с применением: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насилия (исключая умышленное причинение тяжкого вреда здоровью);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угрозы применения насилия.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формальный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- вина в форме умысла (вид умысла - прямой).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- вменяемое лицо, достигшее 16 лет.</a:t>
            </a:r>
          </a:p>
          <a:p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d\Desktop\1396243024general_pages_31_March_2014_i9909_obshchestvennaya_palata_zayav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3035829" cy="22768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420888"/>
            <a:ext cx="8352927" cy="3721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4. Заражение ВИЧ-инфекцией (ст. 122 УК). Объективная сторона</a:t>
            </a:r>
            <a:r>
              <a:rPr lang="ru-RU" sz="1600" dirty="0" smtClean="0">
                <a:solidFill>
                  <a:schemeClr val="bg2"/>
                </a:solidFill>
              </a:rPr>
              <a:t> основного состава преступления заключается в проставлении другого лица в опасность заражения ВИЧ-инфекцией.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2"/>
                </a:solidFill>
              </a:rPr>
              <a:t>Вид состава - </a:t>
            </a:r>
            <a:r>
              <a:rPr lang="ru-RU" sz="1600" b="1" dirty="0" smtClean="0">
                <a:solidFill>
                  <a:schemeClr val="bg2"/>
                </a:solidFill>
              </a:rPr>
              <a:t>формальный</a:t>
            </a:r>
            <a:r>
              <a:rPr lang="ru-RU" sz="16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600" dirty="0" smtClean="0">
                <a:solidFill>
                  <a:schemeClr val="bg2"/>
                </a:solidFill>
              </a:rPr>
              <a:t> преступления характеризуется виной в форме умысла. Вид умысла - прямой. 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Субъект</a:t>
            </a:r>
            <a:r>
              <a:rPr lang="ru-RU" sz="1600" dirty="0" smtClean="0">
                <a:solidFill>
                  <a:schemeClr val="bg2"/>
                </a:solidFill>
              </a:rPr>
              <a:t> - вменяемое лицо, достигшее 16 лет.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Квалифицированный состав</a:t>
            </a:r>
            <a:r>
              <a:rPr lang="ru-RU" sz="1600" dirty="0" smtClean="0">
                <a:solidFill>
                  <a:schemeClr val="bg2"/>
                </a:solidFill>
              </a:rPr>
              <a:t> (ч. 2 ст. 122) предусматривает ответственность за заражение другого лица ВИЧ-инфекцией. Вид состава - </a:t>
            </a:r>
            <a:r>
              <a:rPr lang="ru-RU" sz="16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600" dirty="0" smtClean="0">
                <a:solidFill>
                  <a:schemeClr val="bg2"/>
                </a:solidFill>
              </a:rPr>
              <a:t>. </a:t>
            </a:r>
            <a:r>
              <a:rPr lang="ru-RU" sz="16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600" dirty="0" smtClean="0">
                <a:solidFill>
                  <a:schemeClr val="bg2"/>
                </a:solidFill>
              </a:rPr>
              <a:t> характеризуется умышленной или неосторожной формой вины.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2"/>
                </a:solidFill>
              </a:rPr>
              <a:t>Лицо, поставившее другое лицо в опасность заражения ВИЧ-инфекцией или заразившее его, </a:t>
            </a:r>
            <a:r>
              <a:rPr lang="ru-RU" sz="1600" b="1" dirty="0" smtClean="0">
                <a:solidFill>
                  <a:schemeClr val="bg2"/>
                </a:solidFill>
              </a:rPr>
              <a:t>освобождается</a:t>
            </a:r>
            <a:r>
              <a:rPr lang="ru-RU" sz="1600" dirty="0" smtClean="0">
                <a:solidFill>
                  <a:schemeClr val="bg2"/>
                </a:solidFill>
              </a:rPr>
              <a:t> от уголовной ответственности, если потерпевший: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2"/>
                </a:solidFill>
              </a:rPr>
              <a:t>- был своевременно предупрежден о наличии у виновного этой болезни и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2"/>
                </a:solidFill>
              </a:rPr>
              <a:t>- добровольно согласился совершить действия, создавшие опасность заражения.</a:t>
            </a:r>
          </a:p>
          <a:p>
            <a:pPr>
              <a:buNone/>
            </a:pPr>
            <a:endParaRPr lang="ru-RU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790848"/>
            <a:ext cx="8640960" cy="2806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5. Незаконное производство аборта (ст. 123 УК). Потерпевший</a:t>
            </a:r>
            <a:r>
              <a:rPr lang="ru-RU" sz="1800" dirty="0" smtClean="0">
                <a:solidFill>
                  <a:schemeClr val="bg2"/>
                </a:solidFill>
              </a:rPr>
              <a:t> - беременная женщина.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 заключается в производстве аборта. 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формальный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выражается в умышленной форме вины. Вид умысла - прямой.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 -</a:t>
            </a:r>
            <a:r>
              <a:rPr lang="ru-RU" sz="1800" dirty="0" smtClean="0">
                <a:solidFill>
                  <a:schemeClr val="bg2"/>
                </a:solidFill>
              </a:rPr>
              <a:t> вменяемое, достигшее 16 лет лицо, не имеющее высшего медицинского образования соответствующего профиля.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Квалифицирующий признак -</a:t>
            </a:r>
            <a:r>
              <a:rPr lang="ru-RU" sz="1800" dirty="0" smtClean="0">
                <a:solidFill>
                  <a:schemeClr val="bg2"/>
                </a:solidFill>
              </a:rPr>
              <a:t> производство аборта, повлекшее по неосторожности смерть потерпевшей либо причинение тяжкого вреда ее здоровью.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6146" name="Picture 2" descr="C:\Users\Ed\Desktop\20121123-104206-2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5488" y="260648"/>
            <a:ext cx="4608512" cy="30671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d\Desktop\385947_serdce_stetoskop_belyj-fon_1680x1050_www.GdeFon.ru_-1024x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789040"/>
            <a:ext cx="4464496" cy="27903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6. Оставление в опасности (ст. 125 УК). Потерпевший</a:t>
            </a:r>
            <a:r>
              <a:rPr lang="ru-RU" sz="1800" dirty="0" smtClean="0">
                <a:solidFill>
                  <a:schemeClr val="bg2"/>
                </a:solidFill>
              </a:rPr>
              <a:t> - лицо: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находящееся в опасном для жизни или здоровья состоянии 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- лишенное возможности принять меры к самосохранению по малолетству, старости, болезни или вследствие своей беспомощности.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преступления характеризуется бездействием - заведомым оставлением потерпевшего без помощи.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Состав преступления - </a:t>
            </a:r>
            <a:r>
              <a:rPr lang="ru-RU" sz="1800" b="1" dirty="0" smtClean="0">
                <a:solidFill>
                  <a:schemeClr val="bg2"/>
                </a:solidFill>
              </a:rPr>
              <a:t>формальный</a:t>
            </a:r>
            <a:r>
              <a:rPr lang="ru-RU" sz="1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92696"/>
            <a:ext cx="8686800" cy="53874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Для </a:t>
            </a:r>
            <a:r>
              <a:rPr lang="ru-RU" sz="2000" b="1" dirty="0" smtClean="0">
                <a:solidFill>
                  <a:schemeClr val="bg2"/>
                </a:solidFill>
              </a:rPr>
              <a:t>субъективной стороны</a:t>
            </a:r>
            <a:r>
              <a:rPr lang="ru-RU" sz="2000" dirty="0" smtClean="0">
                <a:solidFill>
                  <a:schemeClr val="bg2"/>
                </a:solidFill>
              </a:rPr>
              <a:t> характерен прямой умысел.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/>
                </a:solidFill>
              </a:rPr>
              <a:t>Субъект</a:t>
            </a:r>
            <a:r>
              <a:rPr lang="ru-RU" sz="2000" dirty="0" smtClean="0">
                <a:solidFill>
                  <a:schemeClr val="bg2"/>
                </a:solidFill>
              </a:rPr>
              <a:t> - вменяемое, достигшее 16 лет лицо: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- имевшее возможность оказать помощь потерпевшему и обязанное иметь о нем заботу;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- само поставившее потерпевшего в опасное для жизни или здоровья состояние.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 </a:t>
            </a:r>
            <a:endParaRPr lang="ru-RU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4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К </a:t>
            </a:r>
            <a:r>
              <a:rPr lang="ru-RU" sz="2600" b="1" dirty="0" smtClean="0">
                <a:solidFill>
                  <a:schemeClr val="bg2"/>
                </a:solidFill>
              </a:rPr>
              <a:t>преступлениям </a:t>
            </a:r>
            <a:r>
              <a:rPr lang="ru-RU" sz="2600" b="1" u="sng" dirty="0" smtClean="0">
                <a:solidFill>
                  <a:schemeClr val="bg2"/>
                </a:solidFill>
              </a:rPr>
              <a:t>против здоровья</a:t>
            </a:r>
            <a:r>
              <a:rPr lang="ru-RU" sz="2600" u="sng" dirty="0" smtClean="0">
                <a:solidFill>
                  <a:schemeClr val="bg2"/>
                </a:solidFill>
              </a:rPr>
              <a:t> </a:t>
            </a:r>
            <a:r>
              <a:rPr lang="ru-RU" sz="2600" dirty="0" smtClean="0">
                <a:solidFill>
                  <a:schemeClr val="bg2"/>
                </a:solidFill>
              </a:rPr>
              <a:t>относятся: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умышленное причинение тяжкого вреда здоровью (ст. 111);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умышленное причинение средней тяжести вреда здоровью (ст. 112);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причинение тяжкого или средней тяжести вреда здоровью в состоянии аффекта (ст. 113);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 (ст. 114);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умышленное причинение легкого вреда здоровью (ст. 115);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побои (ст. 116);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истязание (ст. 117);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причинение тяжкого вреда здоровью по неосторожности (ст. 118);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угроза убийством или причинением тяжкого вреда здоровью (ст. 119);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принуждение к изъятию органов или тканей человека для трансплантации (ст. 120);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заражение венерической болезнью (ст. 121);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заражение ВИЧ-инфекцией (ст. 122);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незаконное производство аборта (ст. 123);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неоказание помощи больному (ст. 124);</a:t>
            </a:r>
          </a:p>
          <a:p>
            <a:pPr>
              <a:buNone/>
            </a:pPr>
            <a:r>
              <a:rPr lang="ru-RU" sz="2600" dirty="0" smtClean="0">
                <a:solidFill>
                  <a:schemeClr val="bg2"/>
                </a:solidFill>
              </a:rPr>
              <a:t>- оставление в опасности (ст. 125).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/>
                </a:solidFill>
              </a:rPr>
              <a:t>Преступления </a:t>
            </a:r>
            <a:r>
              <a:rPr lang="ru-RU" sz="2400" b="1" dirty="0" smtClean="0">
                <a:solidFill>
                  <a:schemeClr val="bg2"/>
                </a:solidFill>
              </a:rPr>
              <a:t>против жизни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Убийство </a:t>
            </a:r>
            <a:r>
              <a:rPr lang="ru-RU" sz="1800" b="1" dirty="0" smtClean="0">
                <a:solidFill>
                  <a:schemeClr val="bg2"/>
                </a:solidFill>
              </a:rPr>
              <a:t>(ст. 105 УК)</a:t>
            </a:r>
            <a:r>
              <a:rPr lang="ru-RU" sz="1800" dirty="0" smtClean="0">
                <a:solidFill>
                  <a:schemeClr val="bg2"/>
                </a:solidFill>
              </a:rPr>
              <a:t> определяется как умышленное причинение смерти другому человеку.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Обязательный признак убийства - противоправность лишения жизни.</a:t>
            </a:r>
          </a:p>
          <a:p>
            <a:r>
              <a:rPr lang="ru-RU" sz="1800" b="1" dirty="0" smtClean="0">
                <a:solidFill>
                  <a:schemeClr val="bg2"/>
                </a:solidFill>
              </a:rPr>
              <a:t>Непосредственный объект</a:t>
            </a:r>
            <a:r>
              <a:rPr lang="ru-RU" sz="1800" dirty="0" smtClean="0">
                <a:solidFill>
                  <a:schemeClr val="bg2"/>
                </a:solidFill>
              </a:rPr>
              <a:t> убийства - жизнь человека. Начало жизни - момент физиологических родов, конец жизни - физиологическая (биологическая) смерть.</a:t>
            </a:r>
          </a:p>
          <a:p>
            <a:r>
              <a:rPr lang="ru-RU" sz="1800" b="1" dirty="0" smtClean="0">
                <a:solidFill>
                  <a:schemeClr val="bg2"/>
                </a:solidFill>
              </a:rPr>
              <a:t>Объективная сторона</a:t>
            </a:r>
            <a:r>
              <a:rPr lang="ru-RU" sz="1800" dirty="0" smtClean="0">
                <a:solidFill>
                  <a:schemeClr val="bg2"/>
                </a:solidFill>
              </a:rPr>
              <a:t> убийства выражается в лишении жизни человека.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Преступление имеет </a:t>
            </a:r>
            <a:r>
              <a:rPr lang="ru-RU" sz="1800" b="1" dirty="0" smtClean="0">
                <a:solidFill>
                  <a:schemeClr val="bg2"/>
                </a:solidFill>
              </a:rPr>
              <a:t>материальный</a:t>
            </a:r>
            <a:r>
              <a:rPr lang="ru-RU" sz="1800" dirty="0" smtClean="0">
                <a:solidFill>
                  <a:schemeClr val="bg2"/>
                </a:solidFill>
              </a:rPr>
              <a:t> состав и считается оконченным с момента наступления (причинения) смерти. Поэтому обязательным признаком убийства является причинная связь между деянием, направленным на лишение жизни, и наступившей смертью.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d\Desktop\fdb03fa5677866526a1622c065dcee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56992"/>
            <a:ext cx="4104456" cy="30733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4392488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Убийство с </a:t>
            </a:r>
            <a:r>
              <a:rPr lang="ru-RU" sz="2000" b="1" dirty="0" smtClean="0">
                <a:solidFill>
                  <a:schemeClr val="bg2"/>
                </a:solidFill>
              </a:rPr>
              <a:t>субъективной стороны</a:t>
            </a:r>
            <a:r>
              <a:rPr lang="ru-RU" sz="2000" dirty="0" smtClean="0">
                <a:solidFill>
                  <a:schemeClr val="bg2"/>
                </a:solidFill>
              </a:rPr>
              <a:t> характеризуется умышленной виной. Возможен как прямой, так и косвенный умысел. Лицо: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- осознавало, что совершает деяние, направленное на лишение жизни другого человека;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- предвидело возможность или неизбежность наступления смерти и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- желало или сознательно допускало ее наступление либо относилось к такому последствию безразлично.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Субъект</a:t>
            </a:r>
            <a:r>
              <a:rPr lang="ru-RU" sz="1800" dirty="0" smtClean="0">
                <a:solidFill>
                  <a:schemeClr val="bg2"/>
                </a:solidFill>
              </a:rPr>
              <a:t> убийства, предусмотренного ст. 105, - вменяемое физическое лицо, достигшее 14 лет.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2"/>
                </a:solidFill>
              </a:rPr>
              <a:t>Часть 1</a:t>
            </a:r>
            <a:r>
              <a:rPr lang="ru-RU" sz="1800" dirty="0" smtClean="0">
                <a:solidFill>
                  <a:schemeClr val="bg2"/>
                </a:solidFill>
              </a:rPr>
              <a:t> ст. 105 содержит основной состав убийства (так называемое простое убийство). По ней квалифицируется убийство, совершенное без указанных в законе отягчающих и смягчающих обстоятельств.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1)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 двух или более лиц</a:t>
            </a:r>
            <a:r>
              <a:rPr lang="ru-RU" sz="1800" dirty="0" smtClean="0">
                <a:solidFill>
                  <a:schemeClr val="bg2"/>
                </a:solidFill>
              </a:rPr>
              <a:t>. Имеет место, когда лишение жизни потерпевших охватывалось единым умыслом. Как правило, убийство двух или более лиц происходит одновременно.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2)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 лица или его близких в связи с осуществлением данным лицом служебной деятельности или выполнением общественного долга</a:t>
            </a:r>
            <a:r>
              <a:rPr lang="ru-RU" sz="1800" dirty="0" smtClean="0">
                <a:solidFill>
                  <a:schemeClr val="bg2"/>
                </a:solidFill>
              </a:rPr>
              <a:t>. Означает убийство с целью воспрепятствования правомерному осуществлению потерпевшим своей служебной деятельности или выполнению общественного долга либо по мотивам мести за такую деятельность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3)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 малолетнего или иного лица, заведомо для виновного находящегося в беспомощном состоянии</a:t>
            </a:r>
            <a:r>
              <a:rPr lang="ru-RU" sz="1800" dirty="0" smtClean="0">
                <a:solidFill>
                  <a:schemeClr val="bg2"/>
                </a:solidFill>
              </a:rPr>
              <a:t>. Означает умышленное причинение смерти потерпевшему, неспособному в силу физического или психического состояния защитить себя, оказать активное сопротивление виновному, когда последний, совершая убийство, сознает это обстоятельство. К рассматриваемому виду убийства приравнено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сопряженное с похищением человека.</a:t>
            </a:r>
            <a:r>
              <a:rPr lang="ru-RU" sz="1800" dirty="0" smtClean="0">
                <a:solidFill>
                  <a:schemeClr val="bg2"/>
                </a:solidFill>
              </a:rPr>
              <a:t> При этом не имеет значения, кому умышленно причиняется смерть - похищенному или другому лицу. Совершенное убийство должно квалифицироваться по совокупности с похищением человека (ст. 126 УК).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4)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 женщины, заведомо для виновного находящейся в состоянии беременности</a:t>
            </a:r>
            <a:r>
              <a:rPr lang="ru-RU" sz="1800" dirty="0" smtClean="0">
                <a:solidFill>
                  <a:schemeClr val="bg2"/>
                </a:solidFill>
              </a:rPr>
              <a:t>. Для квалификации не имеет значения срок беременности.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5)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с особой жестокостью.</a:t>
            </a:r>
            <a:r>
              <a:rPr lang="ru-RU" sz="1800" dirty="0" smtClean="0">
                <a:solidFill>
                  <a:schemeClr val="bg2"/>
                </a:solidFill>
              </a:rPr>
              <a:t> Понятие особой жестокости связывается как со способом убийства, так и с другими обстоятельствами, свидетельствующими о проявлении виновным особой жестокости. При этом для признания убийства совершенным с особой жестокостью необходимо установить, что умыслом виновного охватывалось данное обстоятельство.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6)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</a:t>
            </a:r>
            <a:r>
              <a:rPr lang="ru-RU" sz="1800" b="1" dirty="0" err="1" smtClean="0">
                <a:solidFill>
                  <a:schemeClr val="bg2"/>
                </a:solidFill>
              </a:rPr>
              <a:t>общеопасным</a:t>
            </a:r>
            <a:r>
              <a:rPr lang="ru-RU" sz="1800" b="1" dirty="0" smtClean="0">
                <a:solidFill>
                  <a:schemeClr val="bg2"/>
                </a:solidFill>
              </a:rPr>
              <a:t> способом</a:t>
            </a:r>
            <a:r>
              <a:rPr lang="ru-RU" sz="1800" dirty="0" smtClean="0">
                <a:solidFill>
                  <a:schemeClr val="bg2"/>
                </a:solidFill>
              </a:rPr>
              <a:t>. Под </a:t>
            </a:r>
            <a:r>
              <a:rPr lang="ru-RU" sz="1800" dirty="0" err="1" smtClean="0">
                <a:solidFill>
                  <a:schemeClr val="bg2"/>
                </a:solidFill>
              </a:rPr>
              <a:t>общеопасным</a:t>
            </a:r>
            <a:r>
              <a:rPr lang="ru-RU" sz="1800" dirty="0" smtClean="0">
                <a:solidFill>
                  <a:schemeClr val="bg2"/>
                </a:solidFill>
              </a:rPr>
              <a:t> способом убийства следует понимать такой способ умышленного причинения смерти, который заведомо для виновного представляет опасность для жизни не только потерпевшего, но хотя бы еще одного лица (например, путем взрыва, поджога, и т.д.).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2"/>
                </a:solidFill>
              </a:rPr>
              <a:t>7) </a:t>
            </a:r>
            <a:r>
              <a:rPr lang="ru-RU" sz="1800" b="1" dirty="0" smtClean="0">
                <a:solidFill>
                  <a:schemeClr val="bg2"/>
                </a:solidFill>
              </a:rPr>
              <a:t>Убийство, совершенное по мотиву кровной мести</a:t>
            </a:r>
            <a:r>
              <a:rPr lang="ru-RU" sz="1800" dirty="0" smtClean="0">
                <a:solidFill>
                  <a:schemeClr val="bg2"/>
                </a:solidFill>
              </a:rPr>
              <a:t>. Убийца и потерпевший могут оказаться представителями одной и той же национальной группы, признающей обычай кровной мести.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146</TotalTime>
  <Words>4068</Words>
  <Application>Microsoft Office PowerPoint</Application>
  <PresentationFormat>Экран (4:3)</PresentationFormat>
  <Paragraphs>258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Трек</vt:lpstr>
      <vt:lpstr>ПРЕСТУПЛЕНИЯ ПРОТИВ ЖИЗНИ И ЗДОРОВЬЯ глава 16 УК РФ</vt:lpstr>
      <vt:lpstr> Понятие и виды преступлений против жизни и здоровья</vt:lpstr>
      <vt:lpstr>Слайд 3</vt:lpstr>
      <vt:lpstr>Слайд 4</vt:lpstr>
      <vt:lpstr>Преступления против жизни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Убийство матерью новорожденного ребенка (ст. 106 УК).</vt:lpstr>
      <vt:lpstr>Слайд 14</vt:lpstr>
      <vt:lpstr>Слайд 15</vt:lpstr>
      <vt:lpstr>3. Иные преступления против жизни</vt:lpstr>
      <vt:lpstr>Слайд 17</vt:lpstr>
      <vt:lpstr>4. Преступления против здоровья</vt:lpstr>
      <vt:lpstr>Слайд 19</vt:lpstr>
      <vt:lpstr>5. Преступления, реально причиняющие вред здоровью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6. Преступления, ставящие в опасность жизнь и здоровье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ПРЕСТУПЛЕНИЯ ПРОТИВ ЖИЗНИ И ЗДОРОВЬЯ</dc:title>
  <dc:creator>Ed</dc:creator>
  <cp:lastModifiedBy>Ivanova_GG</cp:lastModifiedBy>
  <cp:revision>11</cp:revision>
  <dcterms:created xsi:type="dcterms:W3CDTF">2015-03-18T19:18:37Z</dcterms:created>
  <dcterms:modified xsi:type="dcterms:W3CDTF">2025-01-22T04:16:08Z</dcterms:modified>
</cp:coreProperties>
</file>