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26"/>
  </p:notesMasterIdLst>
  <p:sldIdLst>
    <p:sldId id="256" r:id="rId3"/>
    <p:sldId id="258" r:id="rId4"/>
    <p:sldId id="260" r:id="rId5"/>
    <p:sldId id="287" r:id="rId6"/>
    <p:sldId id="261" r:id="rId7"/>
    <p:sldId id="263" r:id="rId8"/>
    <p:sldId id="264" r:id="rId9"/>
    <p:sldId id="290" r:id="rId10"/>
    <p:sldId id="268" r:id="rId11"/>
    <p:sldId id="269" r:id="rId12"/>
    <p:sldId id="291" r:id="rId13"/>
    <p:sldId id="278" r:id="rId14"/>
    <p:sldId id="280" r:id="rId15"/>
    <p:sldId id="281" r:id="rId16"/>
    <p:sldId id="270" r:id="rId17"/>
    <p:sldId id="283" r:id="rId18"/>
    <p:sldId id="272" r:id="rId19"/>
    <p:sldId id="271" r:id="rId20"/>
    <p:sldId id="274" r:id="rId21"/>
    <p:sldId id="273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5D01CF-955A-4C3D-A6A2-C19C5AB6B11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6752C5-5061-47A2-8063-4B2AA4162FC0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b="1" i="0" dirty="0">
              <a:solidFill>
                <a:schemeClr val="tx1"/>
              </a:solidFill>
            </a:rPr>
            <a:t>Налоговые органы в России</a:t>
          </a:r>
          <a:r>
            <a:rPr lang="ru-RU" dirty="0"/>
            <a:t/>
          </a:r>
          <a:br>
            <a:rPr lang="ru-RU" dirty="0"/>
          </a:br>
          <a:endParaRPr lang="ru-RU" dirty="0"/>
        </a:p>
      </dgm:t>
    </dgm:pt>
    <dgm:pt modelId="{0F09CD7B-48F9-45E0-B2A0-B66B85F8F779}" type="parTrans" cxnId="{62139196-946A-4DED-AD28-822A549D0D39}">
      <dgm:prSet/>
      <dgm:spPr/>
      <dgm:t>
        <a:bodyPr/>
        <a:lstStyle/>
        <a:p>
          <a:endParaRPr lang="ru-RU"/>
        </a:p>
      </dgm:t>
    </dgm:pt>
    <dgm:pt modelId="{3BC178DC-32DE-496D-889D-0CFDEF62E672}" type="sibTrans" cxnId="{62139196-946A-4DED-AD28-822A549D0D39}">
      <dgm:prSet/>
      <dgm:spPr/>
      <dgm:t>
        <a:bodyPr/>
        <a:lstStyle/>
        <a:p>
          <a:endParaRPr lang="ru-RU"/>
        </a:p>
      </dgm:t>
    </dgm:pt>
    <dgm:pt modelId="{C6AF2C88-2F92-4048-9FB9-C11C5EED8AA7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Федеральная налоговая служба    России (ФНС России)</a:t>
          </a:r>
          <a:endParaRPr lang="ru-RU" dirty="0">
            <a:solidFill>
              <a:schemeClr val="tx1"/>
            </a:solidFill>
          </a:endParaRPr>
        </a:p>
        <a:p>
          <a:r>
            <a:rPr lang="ru-RU" dirty="0">
              <a:solidFill>
                <a:schemeClr val="tx1"/>
              </a:solidFill>
            </a:rPr>
            <a:t>В ведении Министерства финансов</a:t>
          </a:r>
        </a:p>
      </dgm:t>
    </dgm:pt>
    <dgm:pt modelId="{2AA94EE5-FD53-42F8-8B18-2648B2359A50}" type="parTrans" cxnId="{C70AFF66-9233-42DD-A157-5A4101C8FEA9}">
      <dgm:prSet/>
      <dgm:spPr/>
      <dgm:t>
        <a:bodyPr/>
        <a:lstStyle/>
        <a:p>
          <a:endParaRPr lang="ru-RU"/>
        </a:p>
      </dgm:t>
    </dgm:pt>
    <dgm:pt modelId="{4163E397-BCC1-4E46-9187-32909C1A1949}" type="sibTrans" cxnId="{C70AFF66-9233-42DD-A157-5A4101C8FEA9}">
      <dgm:prSet/>
      <dgm:spPr/>
      <dgm:t>
        <a:bodyPr/>
        <a:lstStyle/>
        <a:p>
          <a:endParaRPr lang="ru-RU"/>
        </a:p>
      </dgm:t>
    </dgm:pt>
    <dgm:pt modelId="{50390613-9900-43A0-97F6-7DBAC2FF5324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</a:rPr>
            <a:t>Управления, инспекции</a:t>
          </a:r>
        </a:p>
      </dgm:t>
    </dgm:pt>
    <dgm:pt modelId="{3E0B7660-58F1-4FCE-B8D0-56230700F101}" type="parTrans" cxnId="{64B6382E-EEC7-4113-9FC8-62673815986F}">
      <dgm:prSet/>
      <dgm:spPr/>
      <dgm:t>
        <a:bodyPr/>
        <a:lstStyle/>
        <a:p>
          <a:endParaRPr lang="ru-RU"/>
        </a:p>
      </dgm:t>
    </dgm:pt>
    <dgm:pt modelId="{D0214A72-93F3-4301-9A2D-2096378F5488}" type="sibTrans" cxnId="{64B6382E-EEC7-4113-9FC8-62673815986F}">
      <dgm:prSet/>
      <dgm:spPr/>
      <dgm:t>
        <a:bodyPr/>
        <a:lstStyle/>
        <a:p>
          <a:endParaRPr lang="ru-RU"/>
        </a:p>
      </dgm:t>
    </dgm:pt>
    <dgm:pt modelId="{72C773C1-F5FB-4C55-9123-1CD9271AD76C}" type="pres">
      <dgm:prSet presAssocID="{DB5D01CF-955A-4C3D-A6A2-C19C5AB6B11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E566C9-8697-4EDA-A606-E0DA94180C87}" type="pres">
      <dgm:prSet presAssocID="{DB5D01CF-955A-4C3D-A6A2-C19C5AB6B118}" presName="dummyMaxCanvas" presStyleCnt="0">
        <dgm:presLayoutVars/>
      </dgm:prSet>
      <dgm:spPr/>
    </dgm:pt>
    <dgm:pt modelId="{97BBDE95-006E-487A-8FE9-268D24379597}" type="pres">
      <dgm:prSet presAssocID="{DB5D01CF-955A-4C3D-A6A2-C19C5AB6B118}" presName="ThreeNodes_1" presStyleLbl="node1" presStyleIdx="0" presStyleCnt="3" custScaleY="79487" custLinFactNeighborX="0" custLinFactNeighborY="-2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52D29-A064-4DFF-B7F7-9F0241043FD5}" type="pres">
      <dgm:prSet presAssocID="{DB5D01CF-955A-4C3D-A6A2-C19C5AB6B118}" presName="ThreeNodes_2" presStyleLbl="node1" presStyleIdx="1" presStyleCnt="3" custScaleX="104518" custLinFactNeighborX="415" custLinFactNeighborY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48FF4-CD10-410B-950B-E2E356B8E8C0}" type="pres">
      <dgm:prSet presAssocID="{DB5D01CF-955A-4C3D-A6A2-C19C5AB6B118}" presName="ThreeNodes_3" presStyleLbl="node1" presStyleIdx="2" presStyleCnt="3" custLinFactNeighborX="299" custLinFactNeighborY="-3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96F2A-5B73-4535-BDDE-9D9F7303A501}" type="pres">
      <dgm:prSet presAssocID="{DB5D01CF-955A-4C3D-A6A2-C19C5AB6B118}" presName="ThreeConn_1-2" presStyleLbl="fgAccFollowNode1" presStyleIdx="0" presStyleCnt="2" custLinFactNeighborX="6593" custLinFactNeighborY="-18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170B4-7BC0-4672-8E36-8F9E6AD1C5DE}" type="pres">
      <dgm:prSet presAssocID="{DB5D01CF-955A-4C3D-A6A2-C19C5AB6B118}" presName="ThreeConn_2-3" presStyleLbl="fgAccFollowNode1" presStyleIdx="1" presStyleCnt="2" custLinFactNeighborX="13614" custLinFactNeighborY="4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62FA7-D674-4F62-82E0-A12432A2DCDF}" type="pres">
      <dgm:prSet presAssocID="{DB5D01CF-955A-4C3D-A6A2-C19C5AB6B11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3827E7-7232-43EC-BED4-88BCD662B48F}" type="pres">
      <dgm:prSet presAssocID="{DB5D01CF-955A-4C3D-A6A2-C19C5AB6B11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B7244-1C26-47DC-8166-E461CACC83DE}" type="pres">
      <dgm:prSet presAssocID="{DB5D01CF-955A-4C3D-A6A2-C19C5AB6B11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3935DF-3572-4CB2-8034-9B8C0D89D6F8}" type="presOf" srcId="{50390613-9900-43A0-97F6-7DBAC2FF5324}" destId="{261B7244-1C26-47DC-8166-E461CACC83DE}" srcOrd="1" destOrd="0" presId="urn:microsoft.com/office/officeart/2005/8/layout/vProcess5"/>
    <dgm:cxn modelId="{EA4AA21E-8CE6-4ED5-B11D-ECCF9098DC7D}" type="presOf" srcId="{DB5D01CF-955A-4C3D-A6A2-C19C5AB6B118}" destId="{72C773C1-F5FB-4C55-9123-1CD9271AD76C}" srcOrd="0" destOrd="0" presId="urn:microsoft.com/office/officeart/2005/8/layout/vProcess5"/>
    <dgm:cxn modelId="{C70AFF66-9233-42DD-A157-5A4101C8FEA9}" srcId="{DB5D01CF-955A-4C3D-A6A2-C19C5AB6B118}" destId="{C6AF2C88-2F92-4048-9FB9-C11C5EED8AA7}" srcOrd="1" destOrd="0" parTransId="{2AA94EE5-FD53-42F8-8B18-2648B2359A50}" sibTransId="{4163E397-BCC1-4E46-9187-32909C1A1949}"/>
    <dgm:cxn modelId="{ED8085C5-E849-4032-9E85-1D79DE5B0AE1}" type="presOf" srcId="{4163E397-BCC1-4E46-9187-32909C1A1949}" destId="{96F170B4-7BC0-4672-8E36-8F9E6AD1C5DE}" srcOrd="0" destOrd="0" presId="urn:microsoft.com/office/officeart/2005/8/layout/vProcess5"/>
    <dgm:cxn modelId="{DC99B67B-8B22-4687-9498-3FA2A77A7A16}" type="presOf" srcId="{3BC178DC-32DE-496D-889D-0CFDEF62E672}" destId="{5A696F2A-5B73-4535-BDDE-9D9F7303A501}" srcOrd="0" destOrd="0" presId="urn:microsoft.com/office/officeart/2005/8/layout/vProcess5"/>
    <dgm:cxn modelId="{9103A0FD-2B53-4035-820F-A4EBE57E1F7E}" type="presOf" srcId="{B36752C5-5061-47A2-8063-4B2AA4162FC0}" destId="{97BBDE95-006E-487A-8FE9-268D24379597}" srcOrd="0" destOrd="0" presId="urn:microsoft.com/office/officeart/2005/8/layout/vProcess5"/>
    <dgm:cxn modelId="{8E603297-E07F-4CBD-97BC-36DD4C8367D2}" type="presOf" srcId="{B36752C5-5061-47A2-8063-4B2AA4162FC0}" destId="{D4562FA7-D674-4F62-82E0-A12432A2DCDF}" srcOrd="1" destOrd="0" presId="urn:microsoft.com/office/officeart/2005/8/layout/vProcess5"/>
    <dgm:cxn modelId="{F396B52C-112C-4BBE-842D-A5EE70D361D4}" type="presOf" srcId="{C6AF2C88-2F92-4048-9FB9-C11C5EED8AA7}" destId="{7B3827E7-7232-43EC-BED4-88BCD662B48F}" srcOrd="1" destOrd="0" presId="urn:microsoft.com/office/officeart/2005/8/layout/vProcess5"/>
    <dgm:cxn modelId="{58ABD0BE-09C0-4EFE-BF1B-1DF69F150E3A}" type="presOf" srcId="{50390613-9900-43A0-97F6-7DBAC2FF5324}" destId="{A2948FF4-CD10-410B-950B-E2E356B8E8C0}" srcOrd="0" destOrd="0" presId="urn:microsoft.com/office/officeart/2005/8/layout/vProcess5"/>
    <dgm:cxn modelId="{62139196-946A-4DED-AD28-822A549D0D39}" srcId="{DB5D01CF-955A-4C3D-A6A2-C19C5AB6B118}" destId="{B36752C5-5061-47A2-8063-4B2AA4162FC0}" srcOrd="0" destOrd="0" parTransId="{0F09CD7B-48F9-45E0-B2A0-B66B85F8F779}" sibTransId="{3BC178DC-32DE-496D-889D-0CFDEF62E672}"/>
    <dgm:cxn modelId="{64B6382E-EEC7-4113-9FC8-62673815986F}" srcId="{DB5D01CF-955A-4C3D-A6A2-C19C5AB6B118}" destId="{50390613-9900-43A0-97F6-7DBAC2FF5324}" srcOrd="2" destOrd="0" parTransId="{3E0B7660-58F1-4FCE-B8D0-56230700F101}" sibTransId="{D0214A72-93F3-4301-9A2D-2096378F5488}"/>
    <dgm:cxn modelId="{DC6892E5-475A-4FD5-B857-F7B2E5B5DB8D}" type="presOf" srcId="{C6AF2C88-2F92-4048-9FB9-C11C5EED8AA7}" destId="{47F52D29-A064-4DFF-B7F7-9F0241043FD5}" srcOrd="0" destOrd="0" presId="urn:microsoft.com/office/officeart/2005/8/layout/vProcess5"/>
    <dgm:cxn modelId="{2ACA31E5-5C18-4257-BC66-53D64B0F4B1B}" type="presParOf" srcId="{72C773C1-F5FB-4C55-9123-1CD9271AD76C}" destId="{55E566C9-8697-4EDA-A606-E0DA94180C87}" srcOrd="0" destOrd="0" presId="urn:microsoft.com/office/officeart/2005/8/layout/vProcess5"/>
    <dgm:cxn modelId="{4632D63D-53C4-4682-9811-E5B580231D4E}" type="presParOf" srcId="{72C773C1-F5FB-4C55-9123-1CD9271AD76C}" destId="{97BBDE95-006E-487A-8FE9-268D24379597}" srcOrd="1" destOrd="0" presId="urn:microsoft.com/office/officeart/2005/8/layout/vProcess5"/>
    <dgm:cxn modelId="{F3EE409D-E48D-4BFA-B28E-E0095EC58948}" type="presParOf" srcId="{72C773C1-F5FB-4C55-9123-1CD9271AD76C}" destId="{47F52D29-A064-4DFF-B7F7-9F0241043FD5}" srcOrd="2" destOrd="0" presId="urn:microsoft.com/office/officeart/2005/8/layout/vProcess5"/>
    <dgm:cxn modelId="{F4754923-131A-4B06-802D-17AAFA5434A8}" type="presParOf" srcId="{72C773C1-F5FB-4C55-9123-1CD9271AD76C}" destId="{A2948FF4-CD10-410B-950B-E2E356B8E8C0}" srcOrd="3" destOrd="0" presId="urn:microsoft.com/office/officeart/2005/8/layout/vProcess5"/>
    <dgm:cxn modelId="{200F02BB-DF39-4E13-89D6-D727224F2C8B}" type="presParOf" srcId="{72C773C1-F5FB-4C55-9123-1CD9271AD76C}" destId="{5A696F2A-5B73-4535-BDDE-9D9F7303A501}" srcOrd="4" destOrd="0" presId="urn:microsoft.com/office/officeart/2005/8/layout/vProcess5"/>
    <dgm:cxn modelId="{DFD0835A-FF98-4655-B321-30813813DE22}" type="presParOf" srcId="{72C773C1-F5FB-4C55-9123-1CD9271AD76C}" destId="{96F170B4-7BC0-4672-8E36-8F9E6AD1C5DE}" srcOrd="5" destOrd="0" presId="urn:microsoft.com/office/officeart/2005/8/layout/vProcess5"/>
    <dgm:cxn modelId="{F82467B0-0616-411F-86FE-4FFDE20E8E99}" type="presParOf" srcId="{72C773C1-F5FB-4C55-9123-1CD9271AD76C}" destId="{D4562FA7-D674-4F62-82E0-A12432A2DCDF}" srcOrd="6" destOrd="0" presId="urn:microsoft.com/office/officeart/2005/8/layout/vProcess5"/>
    <dgm:cxn modelId="{F6C580B6-0A92-4163-B4C0-66C80B0BDC11}" type="presParOf" srcId="{72C773C1-F5FB-4C55-9123-1CD9271AD76C}" destId="{7B3827E7-7232-43EC-BED4-88BCD662B48F}" srcOrd="7" destOrd="0" presId="urn:microsoft.com/office/officeart/2005/8/layout/vProcess5"/>
    <dgm:cxn modelId="{C239F547-60DC-4D7D-A2D6-D5FA69A13195}" type="presParOf" srcId="{72C773C1-F5FB-4C55-9123-1CD9271AD76C}" destId="{261B7244-1C26-47DC-8166-E461CACC83D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40497-FB22-4D9C-AB5A-0D75AAF3E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360C2A-581B-404F-B4BE-C16351706601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tx1"/>
              </a:solidFill>
            </a:rPr>
            <a:t>Федеральными </a:t>
          </a:r>
          <a:r>
            <a:rPr lang="ru-RU" sz="2400" b="0" i="0" dirty="0">
              <a:solidFill>
                <a:schemeClr val="tx1"/>
              </a:solidFill>
            </a:rPr>
            <a:t>называют налоги и сборы, которые устанавливаются </a:t>
          </a:r>
          <a:r>
            <a:rPr lang="ru-RU" sz="2400" b="0" i="0" dirty="0" smtClean="0">
              <a:solidFill>
                <a:schemeClr val="tx1"/>
              </a:solidFill>
            </a:rPr>
            <a:t>федеральными органами власти и являются обязательными </a:t>
          </a:r>
          <a:r>
            <a:rPr lang="ru-RU" sz="2400" b="0" i="0" dirty="0">
              <a:solidFill>
                <a:schemeClr val="tx1"/>
              </a:solidFill>
            </a:rPr>
            <a:t>на территории всей страны</a:t>
          </a:r>
          <a:r>
            <a:rPr lang="ru-RU" sz="2400" b="0" i="0" dirty="0" smtClean="0">
              <a:solidFill>
                <a:schemeClr val="tx1"/>
              </a:solidFill>
            </a:rPr>
            <a:t>.</a:t>
          </a:r>
        </a:p>
      </dgm:t>
    </dgm:pt>
    <dgm:pt modelId="{EA489E64-38BF-4050-83C5-091186F150AA}" type="parTrans" cxnId="{563240FE-11E6-4BCC-823D-68658B2106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D804FD0-2C18-4A4B-9719-8700D92DB2A5}" type="sibTrans" cxnId="{563240FE-11E6-4BCC-823D-68658B2106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CE5B9C4-7F2C-40AB-8915-68441E695332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tx1"/>
              </a:solidFill>
            </a:rPr>
            <a:t>Региональными </a:t>
          </a:r>
          <a:r>
            <a:rPr lang="ru-RU" sz="2400" b="0" i="0" dirty="0">
              <a:solidFill>
                <a:schemeClr val="tx1"/>
              </a:solidFill>
            </a:rPr>
            <a:t>являются налоги, которые устанавливаются органами власти субъектов РФ  в соответствии с налоговым законодательством и обязательны к уплате на</a:t>
          </a:r>
          <a:r>
            <a:rPr lang="ru-RU" sz="2400" dirty="0">
              <a:solidFill>
                <a:schemeClr val="tx1"/>
              </a:solidFill>
            </a:rPr>
            <a:t/>
          </a:r>
          <a:br>
            <a:rPr lang="ru-RU" sz="2400" dirty="0">
              <a:solidFill>
                <a:schemeClr val="tx1"/>
              </a:solidFill>
            </a:rPr>
          </a:br>
          <a:r>
            <a:rPr lang="ru-RU" sz="2400" b="0" i="0" dirty="0">
              <a:solidFill>
                <a:schemeClr val="tx1"/>
              </a:solidFill>
            </a:rPr>
            <a:t>территории соответствующих субъектов страны.</a:t>
          </a:r>
          <a:endParaRPr lang="ru-RU" sz="2400" dirty="0">
            <a:solidFill>
              <a:schemeClr val="tx1"/>
            </a:solidFill>
          </a:endParaRPr>
        </a:p>
      </dgm:t>
    </dgm:pt>
    <dgm:pt modelId="{F1D6631D-43F1-47EE-B621-DC8F0502F6F8}" type="parTrans" cxnId="{179A0008-A11D-4641-B382-47B4BC420C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A7B540-00EA-413C-AEC3-71D0FB1AA509}" type="sibTrans" cxnId="{179A0008-A11D-4641-B382-47B4BC420C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25D59A0-196B-44E9-BC4E-ADFDE9CE2E34}">
      <dgm:prSet phldrT="[Текст]" custT="1"/>
      <dgm:spPr/>
      <dgm:t>
        <a:bodyPr/>
        <a:lstStyle/>
        <a:p>
          <a:pPr algn="ctr"/>
          <a:r>
            <a:rPr lang="ru-RU" sz="2400" b="1" i="0" dirty="0">
              <a:solidFill>
                <a:schemeClr val="tx1"/>
              </a:solidFill>
            </a:rPr>
            <a:t>Местными </a:t>
          </a:r>
          <a:r>
            <a:rPr lang="ru-RU" sz="2400" b="0" i="0" dirty="0">
              <a:solidFill>
                <a:schemeClr val="tx1"/>
              </a:solidFill>
            </a:rPr>
            <a:t>налогами признаются налоги, устанавливаемые органами муниципальной власти в соответствии с Налоговым кодексом РФ и действующие на территории муниципалитетов. </a:t>
          </a:r>
          <a:r>
            <a:rPr lang="ru-RU" sz="2400" dirty="0">
              <a:solidFill>
                <a:schemeClr val="tx1"/>
              </a:solidFill>
            </a:rPr>
            <a:t/>
          </a:r>
          <a:br>
            <a:rPr lang="ru-RU" sz="2400" dirty="0">
              <a:solidFill>
                <a:schemeClr val="tx1"/>
              </a:solidFill>
            </a:rPr>
          </a:br>
          <a:endParaRPr lang="ru-RU" sz="2400" dirty="0">
            <a:solidFill>
              <a:schemeClr val="tx1"/>
            </a:solidFill>
          </a:endParaRPr>
        </a:p>
      </dgm:t>
    </dgm:pt>
    <dgm:pt modelId="{1B6FA5D8-2A33-4BEF-A7E2-6223CD12C835}" type="parTrans" cxnId="{C15CFE4E-77E3-4EF5-A2C5-08F367B88FC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EBF5A0B-8D8B-4372-81E9-3AB9D9EF8222}" type="sibTrans" cxnId="{C15CFE4E-77E3-4EF5-A2C5-08F367B88FC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FC1AB51-4900-4DCF-8F89-88FB92B4B971}">
      <dgm:prSet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998FEF59-2E72-4EDE-80BE-3B79C210F339}" type="parTrans" cxnId="{86C846D2-A530-44BA-BA8F-EB5F4A51B6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B9038EB-6B9F-4625-A4F7-0415FA8F5BD9}" type="sibTrans" cxnId="{86C846D2-A530-44BA-BA8F-EB5F4A51B6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7B46B63-0DB7-438A-AF9D-0D592444997F}" type="pres">
      <dgm:prSet presAssocID="{15140497-FB22-4D9C-AB5A-0D75AAF3E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65A0B4-5637-41DF-B38F-FF9BCD69019D}" type="pres">
      <dgm:prSet presAssocID="{3B360C2A-581B-404F-B4BE-C163517066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EDEDB-6533-4883-A5B2-8370A78E8384}" type="pres">
      <dgm:prSet presAssocID="{3B360C2A-581B-404F-B4BE-C16351706601}" presName="childText" presStyleLbl="revTx" presStyleIdx="0" presStyleCnt="1">
        <dgm:presLayoutVars>
          <dgm:bulletEnabled val="1"/>
        </dgm:presLayoutVars>
      </dgm:prSet>
      <dgm:spPr/>
    </dgm:pt>
    <dgm:pt modelId="{09E038DF-9ECC-4086-9FB2-D4AE1A5FA049}" type="pres">
      <dgm:prSet presAssocID="{FCE5B9C4-7F2C-40AB-8915-68441E695332}" presName="parentText" presStyleLbl="node1" presStyleIdx="1" presStyleCnt="3" custLinFactY="-13901" custLinFactNeighborX="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150C2-6D84-42EA-B61D-1E1915504E05}" type="pres">
      <dgm:prSet presAssocID="{6BA7B540-00EA-413C-AEC3-71D0FB1AA509}" presName="spacer" presStyleCnt="0"/>
      <dgm:spPr/>
    </dgm:pt>
    <dgm:pt modelId="{95550DD2-5C6C-4280-8CAF-75A724095361}" type="pres">
      <dgm:prSet presAssocID="{D25D59A0-196B-44E9-BC4E-ADFDE9CE2E34}" presName="parentText" presStyleLbl="node1" presStyleIdx="2" presStyleCnt="3" custLinFactY="-596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5CFE4E-77E3-4EF5-A2C5-08F367B88FC4}" srcId="{15140497-FB22-4D9C-AB5A-0D75AAF3EBA8}" destId="{D25D59A0-196B-44E9-BC4E-ADFDE9CE2E34}" srcOrd="2" destOrd="0" parTransId="{1B6FA5D8-2A33-4BEF-A7E2-6223CD12C835}" sibTransId="{DEBF5A0B-8D8B-4372-81E9-3AB9D9EF8222}"/>
    <dgm:cxn modelId="{3C92FD69-C4C9-4D03-960D-82FE31040076}" type="presOf" srcId="{3B360C2A-581B-404F-B4BE-C16351706601}" destId="{2D65A0B4-5637-41DF-B38F-FF9BCD69019D}" srcOrd="0" destOrd="0" presId="urn:microsoft.com/office/officeart/2005/8/layout/vList2"/>
    <dgm:cxn modelId="{C5FF503E-015D-4A68-8873-014C7ACEEE0E}" type="presOf" srcId="{D25D59A0-196B-44E9-BC4E-ADFDE9CE2E34}" destId="{95550DD2-5C6C-4280-8CAF-75A724095361}" srcOrd="0" destOrd="0" presId="urn:microsoft.com/office/officeart/2005/8/layout/vList2"/>
    <dgm:cxn modelId="{63646459-C2BA-4CB4-9720-86FADCF639F9}" type="presOf" srcId="{BFC1AB51-4900-4DCF-8F89-88FB92B4B971}" destId="{FA3EDEDB-6533-4883-A5B2-8370A78E8384}" srcOrd="0" destOrd="0" presId="urn:microsoft.com/office/officeart/2005/8/layout/vList2"/>
    <dgm:cxn modelId="{2C28A42A-5D95-46F7-8A32-BCCC99C92D4A}" type="presOf" srcId="{15140497-FB22-4D9C-AB5A-0D75AAF3EBA8}" destId="{37B46B63-0DB7-438A-AF9D-0D592444997F}" srcOrd="0" destOrd="0" presId="urn:microsoft.com/office/officeart/2005/8/layout/vList2"/>
    <dgm:cxn modelId="{179A0008-A11D-4641-B382-47B4BC420C57}" srcId="{15140497-FB22-4D9C-AB5A-0D75AAF3EBA8}" destId="{FCE5B9C4-7F2C-40AB-8915-68441E695332}" srcOrd="1" destOrd="0" parTransId="{F1D6631D-43F1-47EE-B621-DC8F0502F6F8}" sibTransId="{6BA7B540-00EA-413C-AEC3-71D0FB1AA509}"/>
    <dgm:cxn modelId="{E991B8A9-7550-469D-B1A6-EEAF4951DE35}" type="presOf" srcId="{FCE5B9C4-7F2C-40AB-8915-68441E695332}" destId="{09E038DF-9ECC-4086-9FB2-D4AE1A5FA049}" srcOrd="0" destOrd="0" presId="urn:microsoft.com/office/officeart/2005/8/layout/vList2"/>
    <dgm:cxn modelId="{86C846D2-A530-44BA-BA8F-EB5F4A51B6C5}" srcId="{3B360C2A-581B-404F-B4BE-C16351706601}" destId="{BFC1AB51-4900-4DCF-8F89-88FB92B4B971}" srcOrd="0" destOrd="0" parTransId="{998FEF59-2E72-4EDE-80BE-3B79C210F339}" sibTransId="{4B9038EB-6B9F-4625-A4F7-0415FA8F5BD9}"/>
    <dgm:cxn modelId="{563240FE-11E6-4BCC-823D-68658B210637}" srcId="{15140497-FB22-4D9C-AB5A-0D75AAF3EBA8}" destId="{3B360C2A-581B-404F-B4BE-C16351706601}" srcOrd="0" destOrd="0" parTransId="{EA489E64-38BF-4050-83C5-091186F150AA}" sibTransId="{ED804FD0-2C18-4A4B-9719-8700D92DB2A5}"/>
    <dgm:cxn modelId="{5E50590E-13DB-44FE-9924-DBF97B822C92}" type="presParOf" srcId="{37B46B63-0DB7-438A-AF9D-0D592444997F}" destId="{2D65A0B4-5637-41DF-B38F-FF9BCD69019D}" srcOrd="0" destOrd="0" presId="urn:microsoft.com/office/officeart/2005/8/layout/vList2"/>
    <dgm:cxn modelId="{7869C4B3-9FC4-47DB-B738-C2988F3C193A}" type="presParOf" srcId="{37B46B63-0DB7-438A-AF9D-0D592444997F}" destId="{FA3EDEDB-6533-4883-A5B2-8370A78E8384}" srcOrd="1" destOrd="0" presId="urn:microsoft.com/office/officeart/2005/8/layout/vList2"/>
    <dgm:cxn modelId="{52C64757-F2EC-4E1D-8106-A37FEBA4D77E}" type="presParOf" srcId="{37B46B63-0DB7-438A-AF9D-0D592444997F}" destId="{09E038DF-9ECC-4086-9FB2-D4AE1A5FA049}" srcOrd="2" destOrd="0" presId="urn:microsoft.com/office/officeart/2005/8/layout/vList2"/>
    <dgm:cxn modelId="{779B8B14-0B40-4DE4-B8DD-7B7326EEFE3C}" type="presParOf" srcId="{37B46B63-0DB7-438A-AF9D-0D592444997F}" destId="{781150C2-6D84-42EA-B61D-1E1915504E05}" srcOrd="3" destOrd="0" presId="urn:microsoft.com/office/officeart/2005/8/layout/vList2"/>
    <dgm:cxn modelId="{91AEDA43-3BB3-4423-9378-94EFC1B7C986}" type="presParOf" srcId="{37B46B63-0DB7-438A-AF9D-0D592444997F}" destId="{95550DD2-5C6C-4280-8CAF-75A72409536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925204-677C-4A7A-B513-ED147FEFC57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B88498-FD56-4FE1-804C-6A3455FC2559}">
      <dgm:prSet phldrT="[Текст]" custT="1"/>
      <dgm:spPr/>
      <dgm:t>
        <a:bodyPr/>
        <a:lstStyle/>
        <a:p>
          <a:r>
            <a:rPr lang="ru-RU" sz="2400" b="1" dirty="0"/>
            <a:t>НАЛОГИ</a:t>
          </a:r>
        </a:p>
      </dgm:t>
    </dgm:pt>
    <dgm:pt modelId="{ECF9AF50-8923-4DD6-AF74-F7006F33AE8B}" type="parTrans" cxnId="{8E03F9E4-4FA3-44C7-9552-D46048B1603F}">
      <dgm:prSet/>
      <dgm:spPr/>
      <dgm:t>
        <a:bodyPr/>
        <a:lstStyle/>
        <a:p>
          <a:endParaRPr lang="ru-RU"/>
        </a:p>
      </dgm:t>
    </dgm:pt>
    <dgm:pt modelId="{5ACC8CEC-8822-4F55-8B23-84FBE61FE9A4}" type="sibTrans" cxnId="{8E03F9E4-4FA3-44C7-9552-D46048B1603F}">
      <dgm:prSet/>
      <dgm:spPr/>
      <dgm:t>
        <a:bodyPr/>
        <a:lstStyle/>
        <a:p>
          <a:endParaRPr lang="ru-RU"/>
        </a:p>
      </dgm:t>
    </dgm:pt>
    <dgm:pt modelId="{97A6F11D-69B6-4883-8054-4F4C22F1A4AA}">
      <dgm:prSet phldrT="[Текст]" custT="1"/>
      <dgm:spPr/>
      <dgm:t>
        <a:bodyPr/>
        <a:lstStyle/>
        <a:p>
          <a:r>
            <a:rPr lang="ru-RU" sz="2200" b="0" i="0" dirty="0"/>
            <a:t>налоги, взимаемые с </a:t>
          </a:r>
          <a:r>
            <a:rPr lang="ru-RU" sz="2200" b="1" i="0" dirty="0"/>
            <a:t>юридических лиц </a:t>
          </a:r>
          <a:r>
            <a:rPr lang="ru-RU" sz="2200" b="0" i="0" dirty="0"/>
            <a:t>(например, налог на  прибыль, налог на имущество организаций)</a:t>
          </a:r>
          <a:r>
            <a:rPr lang="ru-RU" sz="2300" dirty="0"/>
            <a:t/>
          </a:r>
          <a:br>
            <a:rPr lang="ru-RU" sz="2300" dirty="0"/>
          </a:br>
          <a:endParaRPr lang="ru-RU" sz="2300" dirty="0"/>
        </a:p>
      </dgm:t>
    </dgm:pt>
    <dgm:pt modelId="{7243CA6C-2B29-4DE4-8084-885832419DC1}" type="parTrans" cxnId="{3276A341-0555-41F4-9304-6060964151FF}">
      <dgm:prSet/>
      <dgm:spPr/>
      <dgm:t>
        <a:bodyPr/>
        <a:lstStyle/>
        <a:p>
          <a:endParaRPr lang="ru-RU"/>
        </a:p>
      </dgm:t>
    </dgm:pt>
    <dgm:pt modelId="{D48DCCBD-0A60-4954-A2FF-F71584B5A910}" type="sibTrans" cxnId="{3276A341-0555-41F4-9304-6060964151FF}">
      <dgm:prSet/>
      <dgm:spPr/>
      <dgm:t>
        <a:bodyPr/>
        <a:lstStyle/>
        <a:p>
          <a:endParaRPr lang="ru-RU"/>
        </a:p>
      </dgm:t>
    </dgm:pt>
    <dgm:pt modelId="{B6961CF0-711A-4278-8F3E-2908B327BB9D}">
      <dgm:prSet phldrT="[Текст]" custT="1"/>
      <dgm:spPr/>
      <dgm:t>
        <a:bodyPr/>
        <a:lstStyle/>
        <a:p>
          <a:r>
            <a:rPr lang="ru-RU" sz="2200" b="1" i="0" dirty="0"/>
            <a:t>смешанные</a:t>
          </a:r>
          <a:r>
            <a:rPr lang="ru-RU" sz="2200" b="0" i="0" dirty="0"/>
            <a:t> налоги, взимаемые </a:t>
          </a:r>
          <a:r>
            <a:rPr lang="ru-RU" sz="2200" b="1" i="0" dirty="0"/>
            <a:t>и с физических, и с юридических лиц </a:t>
          </a:r>
          <a:r>
            <a:rPr lang="ru-RU" sz="2200" b="0" i="0" dirty="0"/>
            <a:t>(например, земельный налог, транспортный налог)</a:t>
          </a:r>
          <a:r>
            <a:rPr lang="ru-RU" sz="2100" dirty="0"/>
            <a:t/>
          </a:r>
          <a:br>
            <a:rPr lang="ru-RU" sz="2100" dirty="0"/>
          </a:br>
          <a:endParaRPr lang="ru-RU" sz="2100" dirty="0"/>
        </a:p>
      </dgm:t>
    </dgm:pt>
    <dgm:pt modelId="{1E4666C3-1100-42BE-8057-3D1FB91080BE}" type="parTrans" cxnId="{FF28BEDD-655E-47EE-B91D-0A51FCDC911A}">
      <dgm:prSet/>
      <dgm:spPr/>
      <dgm:t>
        <a:bodyPr/>
        <a:lstStyle/>
        <a:p>
          <a:endParaRPr lang="ru-RU"/>
        </a:p>
      </dgm:t>
    </dgm:pt>
    <dgm:pt modelId="{AC0EFA5B-66AC-4509-B5C5-477EC27648A3}" type="sibTrans" cxnId="{FF28BEDD-655E-47EE-B91D-0A51FCDC911A}">
      <dgm:prSet/>
      <dgm:spPr/>
      <dgm:t>
        <a:bodyPr/>
        <a:lstStyle/>
        <a:p>
          <a:endParaRPr lang="ru-RU"/>
        </a:p>
      </dgm:t>
    </dgm:pt>
    <dgm:pt modelId="{99BB64C5-F25B-49F3-8DBB-2D1FCD20EDC2}">
      <dgm:prSet custT="1"/>
      <dgm:spPr/>
      <dgm:t>
        <a:bodyPr/>
        <a:lstStyle/>
        <a:p>
          <a:r>
            <a:rPr lang="ru-RU" sz="2200" b="0" i="0" dirty="0"/>
            <a:t>налоги, взимаемые с </a:t>
          </a:r>
          <a:r>
            <a:rPr lang="ru-RU" sz="2200" b="1" i="0" dirty="0"/>
            <a:t>физических лиц </a:t>
          </a:r>
          <a:r>
            <a:rPr lang="ru-RU" sz="2200" b="0" i="0" dirty="0"/>
            <a:t>(например, налог на   доходы физических лиц, налог на имущество физических лиц)</a:t>
          </a:r>
          <a:r>
            <a:rPr lang="ru-RU" sz="2200" dirty="0"/>
            <a:t/>
          </a:r>
          <a:br>
            <a:rPr lang="ru-RU" sz="2200" dirty="0"/>
          </a:br>
          <a:endParaRPr lang="ru-RU" sz="2200" dirty="0"/>
        </a:p>
      </dgm:t>
    </dgm:pt>
    <dgm:pt modelId="{73E6F580-7517-4D3D-928A-9936CACAB4A7}" type="parTrans" cxnId="{1B7F0A9E-190A-4C24-AE55-9AB87F2937B9}">
      <dgm:prSet/>
      <dgm:spPr/>
      <dgm:t>
        <a:bodyPr/>
        <a:lstStyle/>
        <a:p>
          <a:endParaRPr lang="ru-RU"/>
        </a:p>
      </dgm:t>
    </dgm:pt>
    <dgm:pt modelId="{F4CE87B1-9E27-4CB4-AA33-8C957050AA8A}" type="sibTrans" cxnId="{1B7F0A9E-190A-4C24-AE55-9AB87F2937B9}">
      <dgm:prSet/>
      <dgm:spPr/>
      <dgm:t>
        <a:bodyPr/>
        <a:lstStyle/>
        <a:p>
          <a:endParaRPr lang="ru-RU"/>
        </a:p>
      </dgm:t>
    </dgm:pt>
    <dgm:pt modelId="{C3C90BAD-B49F-40E9-A98E-CC359CDC5142}" type="pres">
      <dgm:prSet presAssocID="{DA925204-677C-4A7A-B513-ED147FEFC5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54AEE0-75B8-4945-BE14-AAD014787CB3}" type="pres">
      <dgm:prSet presAssocID="{15B88498-FD56-4FE1-804C-6A3455FC2559}" presName="hierRoot1" presStyleCnt="0"/>
      <dgm:spPr/>
    </dgm:pt>
    <dgm:pt modelId="{91AE36E2-6343-489B-B7E2-EDDE66FC33D8}" type="pres">
      <dgm:prSet presAssocID="{15B88498-FD56-4FE1-804C-6A3455FC2559}" presName="composite" presStyleCnt="0"/>
      <dgm:spPr/>
    </dgm:pt>
    <dgm:pt modelId="{A52A82A2-7B33-4AF0-9471-CC9B5B3CAF3D}" type="pres">
      <dgm:prSet presAssocID="{15B88498-FD56-4FE1-804C-6A3455FC2559}" presName="background" presStyleLbl="node0" presStyleIdx="0" presStyleCnt="1"/>
      <dgm:spPr>
        <a:solidFill>
          <a:schemeClr val="accent5">
            <a:lumMod val="40000"/>
            <a:lumOff val="60000"/>
          </a:schemeClr>
        </a:solidFill>
      </dgm:spPr>
    </dgm:pt>
    <dgm:pt modelId="{87EAEF59-0FC1-471F-82A8-FF0CD6CC660A}" type="pres">
      <dgm:prSet presAssocID="{15B88498-FD56-4FE1-804C-6A3455FC2559}" presName="text" presStyleLbl="fgAcc0" presStyleIdx="0" presStyleCnt="1" custLinFactNeighborX="-444" custLinFactNeighborY="-24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DE2C76-1509-457A-96DD-73DAD4DB5FE3}" type="pres">
      <dgm:prSet presAssocID="{15B88498-FD56-4FE1-804C-6A3455FC2559}" presName="hierChild2" presStyleCnt="0"/>
      <dgm:spPr/>
    </dgm:pt>
    <dgm:pt modelId="{A4E6C8A5-C337-4D4C-9063-02873EEF71D7}" type="pres">
      <dgm:prSet presAssocID="{73E6F580-7517-4D3D-928A-9936CACAB4A7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D606ACC-A1E2-4876-A08C-39B31FBF3760}" type="pres">
      <dgm:prSet presAssocID="{99BB64C5-F25B-49F3-8DBB-2D1FCD20EDC2}" presName="hierRoot2" presStyleCnt="0"/>
      <dgm:spPr/>
    </dgm:pt>
    <dgm:pt modelId="{F9DFC7D3-DC3E-40F1-8119-A983966491C4}" type="pres">
      <dgm:prSet presAssocID="{99BB64C5-F25B-49F3-8DBB-2D1FCD20EDC2}" presName="composite2" presStyleCnt="0"/>
      <dgm:spPr/>
    </dgm:pt>
    <dgm:pt modelId="{ECF4D8A9-1793-4A09-AF0F-8A7400663921}" type="pres">
      <dgm:prSet presAssocID="{99BB64C5-F25B-49F3-8DBB-2D1FCD20EDC2}" presName="background2" presStyleLbl="node2" presStyleIdx="0" presStyleCnt="3"/>
      <dgm:spPr>
        <a:solidFill>
          <a:schemeClr val="accent5">
            <a:lumMod val="40000"/>
            <a:lumOff val="60000"/>
          </a:schemeClr>
        </a:solidFill>
      </dgm:spPr>
    </dgm:pt>
    <dgm:pt modelId="{EDD4B5BD-E56D-4876-A6EC-DFC47A531D34}" type="pres">
      <dgm:prSet presAssocID="{99BB64C5-F25B-49F3-8DBB-2D1FCD20EDC2}" presName="text2" presStyleLbl="fgAcc2" presStyleIdx="0" presStyleCnt="3" custScaleY="2052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062B80-F658-47BE-98CE-973F57760610}" type="pres">
      <dgm:prSet presAssocID="{99BB64C5-F25B-49F3-8DBB-2D1FCD20EDC2}" presName="hierChild3" presStyleCnt="0"/>
      <dgm:spPr/>
    </dgm:pt>
    <dgm:pt modelId="{D35ADC70-4CF3-47EB-A79E-6760B3CAF7B4}" type="pres">
      <dgm:prSet presAssocID="{7243CA6C-2B29-4DE4-8084-885832419DC1}" presName="Name10" presStyleLbl="parChTrans1D2" presStyleIdx="1" presStyleCnt="3"/>
      <dgm:spPr/>
      <dgm:t>
        <a:bodyPr/>
        <a:lstStyle/>
        <a:p>
          <a:endParaRPr lang="ru-RU"/>
        </a:p>
      </dgm:t>
    </dgm:pt>
    <dgm:pt modelId="{834AB6CD-FD48-4BFB-97E5-840A7016EEA6}" type="pres">
      <dgm:prSet presAssocID="{97A6F11D-69B6-4883-8054-4F4C22F1A4AA}" presName="hierRoot2" presStyleCnt="0"/>
      <dgm:spPr/>
    </dgm:pt>
    <dgm:pt modelId="{694CFB7A-8A1B-4B65-9037-BBDB4D262FF5}" type="pres">
      <dgm:prSet presAssocID="{97A6F11D-69B6-4883-8054-4F4C22F1A4AA}" presName="composite2" presStyleCnt="0"/>
      <dgm:spPr/>
    </dgm:pt>
    <dgm:pt modelId="{BDC11293-7325-4478-8A49-317F67EB5533}" type="pres">
      <dgm:prSet presAssocID="{97A6F11D-69B6-4883-8054-4F4C22F1A4AA}" presName="background2" presStyleLbl="node2" presStyleIdx="1" presStyleCnt="3"/>
      <dgm:spPr>
        <a:solidFill>
          <a:schemeClr val="accent5">
            <a:lumMod val="40000"/>
            <a:lumOff val="60000"/>
          </a:schemeClr>
        </a:solidFill>
      </dgm:spPr>
    </dgm:pt>
    <dgm:pt modelId="{32082B00-BA38-4D68-BFF2-7138AD910584}" type="pres">
      <dgm:prSet presAssocID="{97A6F11D-69B6-4883-8054-4F4C22F1A4AA}" presName="text2" presStyleLbl="fgAcc2" presStyleIdx="1" presStyleCnt="3" custScaleY="199259" custLinFactNeighborX="-444" custLinFactNeighborY="-2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85719C-0CD7-4434-A547-09DDF66B0531}" type="pres">
      <dgm:prSet presAssocID="{97A6F11D-69B6-4883-8054-4F4C22F1A4AA}" presName="hierChild3" presStyleCnt="0"/>
      <dgm:spPr/>
    </dgm:pt>
    <dgm:pt modelId="{4C6CC87E-71FC-4077-BE18-449D0F510D06}" type="pres">
      <dgm:prSet presAssocID="{1E4666C3-1100-42BE-8057-3D1FB91080BE}" presName="Name10" presStyleLbl="parChTrans1D2" presStyleIdx="2" presStyleCnt="3"/>
      <dgm:spPr/>
      <dgm:t>
        <a:bodyPr/>
        <a:lstStyle/>
        <a:p>
          <a:endParaRPr lang="ru-RU"/>
        </a:p>
      </dgm:t>
    </dgm:pt>
    <dgm:pt modelId="{A36ED1C9-4C8F-45E2-8C48-766CA0218608}" type="pres">
      <dgm:prSet presAssocID="{B6961CF0-711A-4278-8F3E-2908B327BB9D}" presName="hierRoot2" presStyleCnt="0"/>
      <dgm:spPr/>
    </dgm:pt>
    <dgm:pt modelId="{4A5C777E-7D7E-4A77-BC96-2CA9842ACCEC}" type="pres">
      <dgm:prSet presAssocID="{B6961CF0-711A-4278-8F3E-2908B327BB9D}" presName="composite2" presStyleCnt="0"/>
      <dgm:spPr/>
    </dgm:pt>
    <dgm:pt modelId="{1E2DED23-F07D-4E76-9F64-1112CD396BB1}" type="pres">
      <dgm:prSet presAssocID="{B6961CF0-711A-4278-8F3E-2908B327BB9D}" presName="background2" presStyleLbl="node2" presStyleIdx="2" presStyleCnt="3"/>
      <dgm:spPr>
        <a:solidFill>
          <a:schemeClr val="accent5">
            <a:lumMod val="40000"/>
            <a:lumOff val="60000"/>
          </a:schemeClr>
        </a:solidFill>
      </dgm:spPr>
    </dgm:pt>
    <dgm:pt modelId="{E9BED390-1D89-428F-B9CC-F7A71DDF1728}" type="pres">
      <dgm:prSet presAssocID="{B6961CF0-711A-4278-8F3E-2908B327BB9D}" presName="text2" presStyleLbl="fgAcc2" presStyleIdx="2" presStyleCnt="3" custScaleY="1970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8BC2AC-B36D-4693-A1DE-4610A1FD954D}" type="pres">
      <dgm:prSet presAssocID="{B6961CF0-711A-4278-8F3E-2908B327BB9D}" presName="hierChild3" presStyleCnt="0"/>
      <dgm:spPr/>
    </dgm:pt>
  </dgm:ptLst>
  <dgm:cxnLst>
    <dgm:cxn modelId="{8E03F9E4-4FA3-44C7-9552-D46048B1603F}" srcId="{DA925204-677C-4A7A-B513-ED147FEFC57D}" destId="{15B88498-FD56-4FE1-804C-6A3455FC2559}" srcOrd="0" destOrd="0" parTransId="{ECF9AF50-8923-4DD6-AF74-F7006F33AE8B}" sibTransId="{5ACC8CEC-8822-4F55-8B23-84FBE61FE9A4}"/>
    <dgm:cxn modelId="{C0A993D5-8AB9-44FA-8DA4-14387E0D1645}" type="presOf" srcId="{99BB64C5-F25B-49F3-8DBB-2D1FCD20EDC2}" destId="{EDD4B5BD-E56D-4876-A6EC-DFC47A531D34}" srcOrd="0" destOrd="0" presId="urn:microsoft.com/office/officeart/2005/8/layout/hierarchy1"/>
    <dgm:cxn modelId="{DB2A4350-5E29-4611-846A-B8FCDC0E97E9}" type="presOf" srcId="{97A6F11D-69B6-4883-8054-4F4C22F1A4AA}" destId="{32082B00-BA38-4D68-BFF2-7138AD910584}" srcOrd="0" destOrd="0" presId="urn:microsoft.com/office/officeart/2005/8/layout/hierarchy1"/>
    <dgm:cxn modelId="{FDA6F246-3D23-48A8-98F6-39C801011788}" type="presOf" srcId="{B6961CF0-711A-4278-8F3E-2908B327BB9D}" destId="{E9BED390-1D89-428F-B9CC-F7A71DDF1728}" srcOrd="0" destOrd="0" presId="urn:microsoft.com/office/officeart/2005/8/layout/hierarchy1"/>
    <dgm:cxn modelId="{1B7F0A9E-190A-4C24-AE55-9AB87F2937B9}" srcId="{15B88498-FD56-4FE1-804C-6A3455FC2559}" destId="{99BB64C5-F25B-49F3-8DBB-2D1FCD20EDC2}" srcOrd="0" destOrd="0" parTransId="{73E6F580-7517-4D3D-928A-9936CACAB4A7}" sibTransId="{F4CE87B1-9E27-4CB4-AA33-8C957050AA8A}"/>
    <dgm:cxn modelId="{9A688AAB-2BBC-4173-9B73-2863B8E89372}" type="presOf" srcId="{DA925204-677C-4A7A-B513-ED147FEFC57D}" destId="{C3C90BAD-B49F-40E9-A98E-CC359CDC5142}" srcOrd="0" destOrd="0" presId="urn:microsoft.com/office/officeart/2005/8/layout/hierarchy1"/>
    <dgm:cxn modelId="{19394409-4AFB-4020-8F82-33E6EF3A7EF3}" type="presOf" srcId="{15B88498-FD56-4FE1-804C-6A3455FC2559}" destId="{87EAEF59-0FC1-471F-82A8-FF0CD6CC660A}" srcOrd="0" destOrd="0" presId="urn:microsoft.com/office/officeart/2005/8/layout/hierarchy1"/>
    <dgm:cxn modelId="{3276A341-0555-41F4-9304-6060964151FF}" srcId="{15B88498-FD56-4FE1-804C-6A3455FC2559}" destId="{97A6F11D-69B6-4883-8054-4F4C22F1A4AA}" srcOrd="1" destOrd="0" parTransId="{7243CA6C-2B29-4DE4-8084-885832419DC1}" sibTransId="{D48DCCBD-0A60-4954-A2FF-F71584B5A910}"/>
    <dgm:cxn modelId="{C079E82F-932B-45B8-887E-784D15AE772E}" type="presOf" srcId="{1E4666C3-1100-42BE-8057-3D1FB91080BE}" destId="{4C6CC87E-71FC-4077-BE18-449D0F510D06}" srcOrd="0" destOrd="0" presId="urn:microsoft.com/office/officeart/2005/8/layout/hierarchy1"/>
    <dgm:cxn modelId="{FF28BEDD-655E-47EE-B91D-0A51FCDC911A}" srcId="{15B88498-FD56-4FE1-804C-6A3455FC2559}" destId="{B6961CF0-711A-4278-8F3E-2908B327BB9D}" srcOrd="2" destOrd="0" parTransId="{1E4666C3-1100-42BE-8057-3D1FB91080BE}" sibTransId="{AC0EFA5B-66AC-4509-B5C5-477EC27648A3}"/>
    <dgm:cxn modelId="{2151DAD9-333D-4E86-B892-83A615D96827}" type="presOf" srcId="{73E6F580-7517-4D3D-928A-9936CACAB4A7}" destId="{A4E6C8A5-C337-4D4C-9063-02873EEF71D7}" srcOrd="0" destOrd="0" presId="urn:microsoft.com/office/officeart/2005/8/layout/hierarchy1"/>
    <dgm:cxn modelId="{1F37C707-C6AE-49CD-BC26-3D930F0F1E6D}" type="presOf" srcId="{7243CA6C-2B29-4DE4-8084-885832419DC1}" destId="{D35ADC70-4CF3-47EB-A79E-6760B3CAF7B4}" srcOrd="0" destOrd="0" presId="urn:microsoft.com/office/officeart/2005/8/layout/hierarchy1"/>
    <dgm:cxn modelId="{BC408CF2-4375-46E1-940C-99D4C0627C93}" type="presParOf" srcId="{C3C90BAD-B49F-40E9-A98E-CC359CDC5142}" destId="{5454AEE0-75B8-4945-BE14-AAD014787CB3}" srcOrd="0" destOrd="0" presId="urn:microsoft.com/office/officeart/2005/8/layout/hierarchy1"/>
    <dgm:cxn modelId="{5C2001D4-7590-4876-A75C-57D0B1FDD504}" type="presParOf" srcId="{5454AEE0-75B8-4945-BE14-AAD014787CB3}" destId="{91AE36E2-6343-489B-B7E2-EDDE66FC33D8}" srcOrd="0" destOrd="0" presId="urn:microsoft.com/office/officeart/2005/8/layout/hierarchy1"/>
    <dgm:cxn modelId="{96EE60D7-733B-44DA-93C1-D0BB435772D7}" type="presParOf" srcId="{91AE36E2-6343-489B-B7E2-EDDE66FC33D8}" destId="{A52A82A2-7B33-4AF0-9471-CC9B5B3CAF3D}" srcOrd="0" destOrd="0" presId="urn:microsoft.com/office/officeart/2005/8/layout/hierarchy1"/>
    <dgm:cxn modelId="{73C74CA4-0DC1-41C7-BD61-EC41461B984B}" type="presParOf" srcId="{91AE36E2-6343-489B-B7E2-EDDE66FC33D8}" destId="{87EAEF59-0FC1-471F-82A8-FF0CD6CC660A}" srcOrd="1" destOrd="0" presId="urn:microsoft.com/office/officeart/2005/8/layout/hierarchy1"/>
    <dgm:cxn modelId="{E420593E-BCBE-4062-BC87-15C3144E7DE7}" type="presParOf" srcId="{5454AEE0-75B8-4945-BE14-AAD014787CB3}" destId="{D5DE2C76-1509-457A-96DD-73DAD4DB5FE3}" srcOrd="1" destOrd="0" presId="urn:microsoft.com/office/officeart/2005/8/layout/hierarchy1"/>
    <dgm:cxn modelId="{DF7FD1F5-5A1F-41BC-AA66-0AE18866174A}" type="presParOf" srcId="{D5DE2C76-1509-457A-96DD-73DAD4DB5FE3}" destId="{A4E6C8A5-C337-4D4C-9063-02873EEF71D7}" srcOrd="0" destOrd="0" presId="urn:microsoft.com/office/officeart/2005/8/layout/hierarchy1"/>
    <dgm:cxn modelId="{52F5FE01-698D-475C-9B84-BCC992E234DB}" type="presParOf" srcId="{D5DE2C76-1509-457A-96DD-73DAD4DB5FE3}" destId="{3D606ACC-A1E2-4876-A08C-39B31FBF3760}" srcOrd="1" destOrd="0" presId="urn:microsoft.com/office/officeart/2005/8/layout/hierarchy1"/>
    <dgm:cxn modelId="{E849C035-341C-46B3-8182-531E7E6D8050}" type="presParOf" srcId="{3D606ACC-A1E2-4876-A08C-39B31FBF3760}" destId="{F9DFC7D3-DC3E-40F1-8119-A983966491C4}" srcOrd="0" destOrd="0" presId="urn:microsoft.com/office/officeart/2005/8/layout/hierarchy1"/>
    <dgm:cxn modelId="{E4D5AF2C-E3A2-4810-AA0A-3BC9A1BDF2AF}" type="presParOf" srcId="{F9DFC7D3-DC3E-40F1-8119-A983966491C4}" destId="{ECF4D8A9-1793-4A09-AF0F-8A7400663921}" srcOrd="0" destOrd="0" presId="urn:microsoft.com/office/officeart/2005/8/layout/hierarchy1"/>
    <dgm:cxn modelId="{5F24095B-E712-4B30-A2EE-8D707A24259F}" type="presParOf" srcId="{F9DFC7D3-DC3E-40F1-8119-A983966491C4}" destId="{EDD4B5BD-E56D-4876-A6EC-DFC47A531D34}" srcOrd="1" destOrd="0" presId="urn:microsoft.com/office/officeart/2005/8/layout/hierarchy1"/>
    <dgm:cxn modelId="{24CE1A97-F8C1-4792-B05B-8CAD2BF9197D}" type="presParOf" srcId="{3D606ACC-A1E2-4876-A08C-39B31FBF3760}" destId="{EC062B80-F658-47BE-98CE-973F57760610}" srcOrd="1" destOrd="0" presId="urn:microsoft.com/office/officeart/2005/8/layout/hierarchy1"/>
    <dgm:cxn modelId="{CF152ED3-D360-4C86-BFB0-4DF04550FA78}" type="presParOf" srcId="{D5DE2C76-1509-457A-96DD-73DAD4DB5FE3}" destId="{D35ADC70-4CF3-47EB-A79E-6760B3CAF7B4}" srcOrd="2" destOrd="0" presId="urn:microsoft.com/office/officeart/2005/8/layout/hierarchy1"/>
    <dgm:cxn modelId="{20A9780B-227C-4A36-B50C-B3F939727231}" type="presParOf" srcId="{D5DE2C76-1509-457A-96DD-73DAD4DB5FE3}" destId="{834AB6CD-FD48-4BFB-97E5-840A7016EEA6}" srcOrd="3" destOrd="0" presId="urn:microsoft.com/office/officeart/2005/8/layout/hierarchy1"/>
    <dgm:cxn modelId="{58973EB2-537E-4A9F-A85F-18F0EE0E9FED}" type="presParOf" srcId="{834AB6CD-FD48-4BFB-97E5-840A7016EEA6}" destId="{694CFB7A-8A1B-4B65-9037-BBDB4D262FF5}" srcOrd="0" destOrd="0" presId="urn:microsoft.com/office/officeart/2005/8/layout/hierarchy1"/>
    <dgm:cxn modelId="{1259584D-3697-4AB8-9D50-75533D09F98B}" type="presParOf" srcId="{694CFB7A-8A1B-4B65-9037-BBDB4D262FF5}" destId="{BDC11293-7325-4478-8A49-317F67EB5533}" srcOrd="0" destOrd="0" presId="urn:microsoft.com/office/officeart/2005/8/layout/hierarchy1"/>
    <dgm:cxn modelId="{38F3C5DE-0036-4848-B7FE-B4C7DACE115D}" type="presParOf" srcId="{694CFB7A-8A1B-4B65-9037-BBDB4D262FF5}" destId="{32082B00-BA38-4D68-BFF2-7138AD910584}" srcOrd="1" destOrd="0" presId="urn:microsoft.com/office/officeart/2005/8/layout/hierarchy1"/>
    <dgm:cxn modelId="{31813D9E-CAFF-44D1-8B31-FAD614D3D63F}" type="presParOf" srcId="{834AB6CD-FD48-4BFB-97E5-840A7016EEA6}" destId="{EC85719C-0CD7-4434-A547-09DDF66B0531}" srcOrd="1" destOrd="0" presId="urn:microsoft.com/office/officeart/2005/8/layout/hierarchy1"/>
    <dgm:cxn modelId="{ABF599E9-613F-4744-9E0A-35381ED62886}" type="presParOf" srcId="{D5DE2C76-1509-457A-96DD-73DAD4DB5FE3}" destId="{4C6CC87E-71FC-4077-BE18-449D0F510D06}" srcOrd="4" destOrd="0" presId="urn:microsoft.com/office/officeart/2005/8/layout/hierarchy1"/>
    <dgm:cxn modelId="{11A305A2-1569-43C9-BE41-42DEF41096D9}" type="presParOf" srcId="{D5DE2C76-1509-457A-96DD-73DAD4DB5FE3}" destId="{A36ED1C9-4C8F-45E2-8C48-766CA0218608}" srcOrd="5" destOrd="0" presId="urn:microsoft.com/office/officeart/2005/8/layout/hierarchy1"/>
    <dgm:cxn modelId="{6E89AF88-87BD-4783-B91B-8E66567150E7}" type="presParOf" srcId="{A36ED1C9-4C8F-45E2-8C48-766CA0218608}" destId="{4A5C777E-7D7E-4A77-BC96-2CA9842ACCEC}" srcOrd="0" destOrd="0" presId="urn:microsoft.com/office/officeart/2005/8/layout/hierarchy1"/>
    <dgm:cxn modelId="{8D82D370-D16F-4AFE-B482-CF00F231FFD7}" type="presParOf" srcId="{4A5C777E-7D7E-4A77-BC96-2CA9842ACCEC}" destId="{1E2DED23-F07D-4E76-9F64-1112CD396BB1}" srcOrd="0" destOrd="0" presId="urn:microsoft.com/office/officeart/2005/8/layout/hierarchy1"/>
    <dgm:cxn modelId="{EE49AFB0-21A7-4AC3-851F-8C0A36EA66DB}" type="presParOf" srcId="{4A5C777E-7D7E-4A77-BC96-2CA9842ACCEC}" destId="{E9BED390-1D89-428F-B9CC-F7A71DDF1728}" srcOrd="1" destOrd="0" presId="urn:microsoft.com/office/officeart/2005/8/layout/hierarchy1"/>
    <dgm:cxn modelId="{25081549-1C0F-403B-9617-58831EB4358A}" type="presParOf" srcId="{A36ED1C9-4C8F-45E2-8C48-766CA0218608}" destId="{358BC2AC-B36D-4693-A1DE-4610A1FD95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BBDE95-006E-487A-8FE9-268D24379597}">
      <dsp:nvSpPr>
        <dsp:cNvPr id="0" name=""/>
        <dsp:cNvSpPr/>
      </dsp:nvSpPr>
      <dsp:spPr>
        <a:xfrm>
          <a:off x="0" y="144015"/>
          <a:ext cx="7222402" cy="1442372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dirty="0">
              <a:solidFill>
                <a:schemeClr val="tx1"/>
              </a:solidFill>
            </a:rPr>
            <a:t>Налоговые органы в России</a:t>
          </a:r>
          <a:r>
            <a:rPr lang="ru-RU" sz="2700" kern="1200" dirty="0"/>
            <a:t/>
          </a:r>
          <a:br>
            <a:rPr lang="ru-RU" sz="2700" kern="1200" dirty="0"/>
          </a:br>
          <a:endParaRPr lang="ru-RU" sz="2700" kern="1200" dirty="0"/>
        </a:p>
      </dsp:txBody>
      <dsp:txXfrm>
        <a:off x="0" y="144015"/>
        <a:ext cx="5370601" cy="1442372"/>
      </dsp:txXfrm>
    </dsp:sp>
    <dsp:sp modelId="{47F52D29-A064-4DFF-B7F7-9F0241043FD5}">
      <dsp:nvSpPr>
        <dsp:cNvPr id="0" name=""/>
        <dsp:cNvSpPr/>
      </dsp:nvSpPr>
      <dsp:spPr>
        <a:xfrm>
          <a:off x="504089" y="2088237"/>
          <a:ext cx="7548710" cy="181460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>
              <a:solidFill>
                <a:schemeClr val="tx1"/>
              </a:solidFill>
            </a:rPr>
            <a:t>Федеральная налоговая служба    России (ФНС России)</a:t>
          </a:r>
          <a:endParaRPr lang="ru-RU" sz="2700" kern="1200" dirty="0">
            <a:solidFill>
              <a:schemeClr val="tx1"/>
            </a:solidFill>
          </a:endParaRP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1"/>
              </a:solidFill>
            </a:rPr>
            <a:t>В ведении Министерства финансов</a:t>
          </a:r>
        </a:p>
      </dsp:txBody>
      <dsp:txXfrm>
        <a:off x="504089" y="2088237"/>
        <a:ext cx="5649867" cy="1814601"/>
      </dsp:txXfrm>
    </dsp:sp>
    <dsp:sp modelId="{A2948FF4-CD10-410B-950B-E2E356B8E8C0}">
      <dsp:nvSpPr>
        <dsp:cNvPr id="0" name=""/>
        <dsp:cNvSpPr/>
      </dsp:nvSpPr>
      <dsp:spPr>
        <a:xfrm>
          <a:off x="1274541" y="4176456"/>
          <a:ext cx="7222402" cy="181460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1"/>
              </a:solidFill>
            </a:rPr>
            <a:t>Управления, инспекции</a:t>
          </a:r>
        </a:p>
      </dsp:txBody>
      <dsp:txXfrm>
        <a:off x="1274541" y="4176456"/>
        <a:ext cx="5405640" cy="1814601"/>
      </dsp:txXfrm>
    </dsp:sp>
    <dsp:sp modelId="{5A696F2A-5B73-4535-BDDE-9D9F7303A501}">
      <dsp:nvSpPr>
        <dsp:cNvPr id="0" name=""/>
        <dsp:cNvSpPr/>
      </dsp:nvSpPr>
      <dsp:spPr>
        <a:xfrm>
          <a:off x="6120675" y="1152134"/>
          <a:ext cx="1179491" cy="11794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120675" y="1152134"/>
        <a:ext cx="1179491" cy="1179491"/>
      </dsp:txXfrm>
    </dsp:sp>
    <dsp:sp modelId="{96F170B4-7BC0-4672-8E36-8F9E6AD1C5DE}">
      <dsp:nvSpPr>
        <dsp:cNvPr id="0" name=""/>
        <dsp:cNvSpPr/>
      </dsp:nvSpPr>
      <dsp:spPr>
        <a:xfrm>
          <a:off x="6840758" y="3528390"/>
          <a:ext cx="1179491" cy="11794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40758" y="3528390"/>
        <a:ext cx="1179491" cy="11794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65A0B4-5637-41DF-B38F-FF9BCD69019D}">
      <dsp:nvSpPr>
        <dsp:cNvPr id="0" name=""/>
        <dsp:cNvSpPr/>
      </dsp:nvSpPr>
      <dsp:spPr>
        <a:xfrm>
          <a:off x="0" y="5453"/>
          <a:ext cx="8712968" cy="1691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chemeClr val="tx1"/>
              </a:solidFill>
            </a:rPr>
            <a:t>Федеральными </a:t>
          </a:r>
          <a:r>
            <a:rPr lang="ru-RU" sz="2400" b="0" i="0" kern="1200" dirty="0">
              <a:solidFill>
                <a:schemeClr val="tx1"/>
              </a:solidFill>
            </a:rPr>
            <a:t>называют налоги и сборы, которые устанавливаются </a:t>
          </a:r>
          <a:r>
            <a:rPr lang="ru-RU" sz="2400" b="0" i="0" kern="1200" dirty="0" smtClean="0">
              <a:solidFill>
                <a:schemeClr val="tx1"/>
              </a:solidFill>
            </a:rPr>
            <a:t>федеральными органами власти и являются обязательными </a:t>
          </a:r>
          <a:r>
            <a:rPr lang="ru-RU" sz="2400" b="0" i="0" kern="1200" dirty="0">
              <a:solidFill>
                <a:schemeClr val="tx1"/>
              </a:solidFill>
            </a:rPr>
            <a:t>на территории всей страны</a:t>
          </a:r>
          <a:r>
            <a:rPr lang="ru-RU" sz="2400" b="0" i="0" kern="1200" dirty="0" smtClean="0">
              <a:solidFill>
                <a:schemeClr val="tx1"/>
              </a:solidFill>
            </a:rPr>
            <a:t>.</a:t>
          </a:r>
        </a:p>
      </dsp:txBody>
      <dsp:txXfrm>
        <a:off x="0" y="5453"/>
        <a:ext cx="8712968" cy="1691692"/>
      </dsp:txXfrm>
    </dsp:sp>
    <dsp:sp modelId="{FA3EDEDB-6533-4883-A5B2-8370A78E8384}">
      <dsp:nvSpPr>
        <dsp:cNvPr id="0" name=""/>
        <dsp:cNvSpPr/>
      </dsp:nvSpPr>
      <dsp:spPr>
        <a:xfrm>
          <a:off x="0" y="1697145"/>
          <a:ext cx="8712968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900" kern="1200" dirty="0">
            <a:solidFill>
              <a:schemeClr val="tx1"/>
            </a:solidFill>
          </a:endParaRPr>
        </a:p>
      </dsp:txBody>
      <dsp:txXfrm>
        <a:off x="0" y="1697145"/>
        <a:ext cx="8712968" cy="612720"/>
      </dsp:txXfrm>
    </dsp:sp>
    <dsp:sp modelId="{09E038DF-9ECC-4086-9FB2-D4AE1A5FA049}">
      <dsp:nvSpPr>
        <dsp:cNvPr id="0" name=""/>
        <dsp:cNvSpPr/>
      </dsp:nvSpPr>
      <dsp:spPr>
        <a:xfrm>
          <a:off x="0" y="1968143"/>
          <a:ext cx="8712968" cy="1691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chemeClr val="tx1"/>
              </a:solidFill>
            </a:rPr>
            <a:t>Региональными </a:t>
          </a:r>
          <a:r>
            <a:rPr lang="ru-RU" sz="2400" b="0" i="0" kern="1200" dirty="0">
              <a:solidFill>
                <a:schemeClr val="tx1"/>
              </a:solidFill>
            </a:rPr>
            <a:t>являются налоги, которые устанавливаются органами власти субъектов РФ  в соответствии с налоговым законодательством и обязательны к уплате на</a:t>
          </a:r>
          <a:r>
            <a:rPr lang="ru-RU" sz="2400" kern="1200" dirty="0">
              <a:solidFill>
                <a:schemeClr val="tx1"/>
              </a:solidFill>
            </a:rPr>
            <a:t/>
          </a:r>
          <a:br>
            <a:rPr lang="ru-RU" sz="2400" kern="1200" dirty="0">
              <a:solidFill>
                <a:schemeClr val="tx1"/>
              </a:solidFill>
            </a:rPr>
          </a:br>
          <a:r>
            <a:rPr lang="ru-RU" sz="2400" b="0" i="0" kern="1200" dirty="0">
              <a:solidFill>
                <a:schemeClr val="tx1"/>
              </a:solidFill>
            </a:rPr>
            <a:t>территории соответствующих субъектов страны.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1968143"/>
        <a:ext cx="8712968" cy="1691692"/>
      </dsp:txXfrm>
    </dsp:sp>
    <dsp:sp modelId="{95550DD2-5C6C-4280-8CAF-75A724095361}">
      <dsp:nvSpPr>
        <dsp:cNvPr id="0" name=""/>
        <dsp:cNvSpPr/>
      </dsp:nvSpPr>
      <dsp:spPr>
        <a:xfrm>
          <a:off x="0" y="3900648"/>
          <a:ext cx="8712968" cy="1691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solidFill>
                <a:schemeClr val="tx1"/>
              </a:solidFill>
            </a:rPr>
            <a:t>Местными </a:t>
          </a:r>
          <a:r>
            <a:rPr lang="ru-RU" sz="2400" b="0" i="0" kern="1200" dirty="0">
              <a:solidFill>
                <a:schemeClr val="tx1"/>
              </a:solidFill>
            </a:rPr>
            <a:t>налогами признаются налоги, устанавливаемые органами муниципальной власти в соответствии с Налоговым кодексом РФ и действующие на территории муниципалитетов. </a:t>
          </a:r>
          <a:r>
            <a:rPr lang="ru-RU" sz="2400" kern="1200" dirty="0">
              <a:solidFill>
                <a:schemeClr val="tx1"/>
              </a:solidFill>
            </a:rPr>
            <a:t/>
          </a:r>
          <a:br>
            <a:rPr lang="ru-RU" sz="2400" kern="1200" dirty="0">
              <a:solidFill>
                <a:schemeClr val="tx1"/>
              </a:solidFill>
            </a:rPr>
          </a:br>
          <a:endParaRPr lang="ru-RU" sz="2400" kern="1200" dirty="0">
            <a:solidFill>
              <a:schemeClr val="tx1"/>
            </a:solidFill>
          </a:endParaRPr>
        </a:p>
      </dsp:txBody>
      <dsp:txXfrm>
        <a:off x="0" y="3900648"/>
        <a:ext cx="8712968" cy="16916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6CC87E-71FC-4077-BE18-449D0F510D06}">
      <dsp:nvSpPr>
        <dsp:cNvPr id="0" name=""/>
        <dsp:cNvSpPr/>
      </dsp:nvSpPr>
      <dsp:spPr>
        <a:xfrm>
          <a:off x="4226612" y="1712529"/>
          <a:ext cx="3018209" cy="753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719"/>
              </a:lnTo>
              <a:lnTo>
                <a:pt x="3018209" y="525719"/>
              </a:lnTo>
              <a:lnTo>
                <a:pt x="3018209" y="75365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ADC70-4CF3-47EB-A79E-6760B3CAF7B4}">
      <dsp:nvSpPr>
        <dsp:cNvPr id="0" name=""/>
        <dsp:cNvSpPr/>
      </dsp:nvSpPr>
      <dsp:spPr>
        <a:xfrm>
          <a:off x="4180892" y="1712529"/>
          <a:ext cx="91440" cy="711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105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6C8A5-C337-4D4C-9063-02873EEF71D7}">
      <dsp:nvSpPr>
        <dsp:cNvPr id="0" name=""/>
        <dsp:cNvSpPr/>
      </dsp:nvSpPr>
      <dsp:spPr>
        <a:xfrm>
          <a:off x="1230252" y="1712529"/>
          <a:ext cx="2996359" cy="753657"/>
        </a:xfrm>
        <a:custGeom>
          <a:avLst/>
          <a:gdLst/>
          <a:ahLst/>
          <a:cxnLst/>
          <a:rect l="0" t="0" r="0" b="0"/>
          <a:pathLst>
            <a:path>
              <a:moveTo>
                <a:pt x="2996359" y="0"/>
              </a:moveTo>
              <a:lnTo>
                <a:pt x="2996359" y="525719"/>
              </a:lnTo>
              <a:lnTo>
                <a:pt x="0" y="525719"/>
              </a:lnTo>
              <a:lnTo>
                <a:pt x="0" y="75365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A82A2-7B33-4AF0-9471-CC9B5B3CAF3D}">
      <dsp:nvSpPr>
        <dsp:cNvPr id="0" name=""/>
        <dsp:cNvSpPr/>
      </dsp:nvSpPr>
      <dsp:spPr>
        <a:xfrm>
          <a:off x="2996359" y="150108"/>
          <a:ext cx="2460505" cy="156242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AEF59-0FC1-471F-82A8-FF0CD6CC660A}">
      <dsp:nvSpPr>
        <dsp:cNvPr id="0" name=""/>
        <dsp:cNvSpPr/>
      </dsp:nvSpPr>
      <dsp:spPr>
        <a:xfrm>
          <a:off x="3269749" y="409828"/>
          <a:ext cx="2460505" cy="1562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НАЛОГИ</a:t>
          </a:r>
        </a:p>
      </dsp:txBody>
      <dsp:txXfrm>
        <a:off x="3269749" y="409828"/>
        <a:ext cx="2460505" cy="1562420"/>
      </dsp:txXfrm>
    </dsp:sp>
    <dsp:sp modelId="{ECF4D8A9-1793-4A09-AF0F-8A7400663921}">
      <dsp:nvSpPr>
        <dsp:cNvPr id="0" name=""/>
        <dsp:cNvSpPr/>
      </dsp:nvSpPr>
      <dsp:spPr>
        <a:xfrm>
          <a:off x="0" y="2466187"/>
          <a:ext cx="2460505" cy="320660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4B5BD-E56D-4876-A6EC-DFC47A531D34}">
      <dsp:nvSpPr>
        <dsp:cNvPr id="0" name=""/>
        <dsp:cNvSpPr/>
      </dsp:nvSpPr>
      <dsp:spPr>
        <a:xfrm>
          <a:off x="273389" y="2725907"/>
          <a:ext cx="2460505" cy="3206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/>
            <a:t>налоги, взимаемые с </a:t>
          </a:r>
          <a:r>
            <a:rPr lang="ru-RU" sz="2200" b="1" i="0" kern="1200" dirty="0"/>
            <a:t>физических лиц </a:t>
          </a:r>
          <a:r>
            <a:rPr lang="ru-RU" sz="2200" b="0" i="0" kern="1200" dirty="0"/>
            <a:t>(например, налог на   доходы физических лиц, налог на имущество физических лиц)</a:t>
          </a:r>
          <a:r>
            <a:rPr lang="ru-RU" sz="2200" kern="1200" dirty="0"/>
            <a:t/>
          </a:r>
          <a:br>
            <a:rPr lang="ru-RU" sz="2200" kern="1200" dirty="0"/>
          </a:br>
          <a:endParaRPr lang="ru-RU" sz="2200" kern="1200" dirty="0"/>
        </a:p>
      </dsp:txBody>
      <dsp:txXfrm>
        <a:off x="273389" y="2725907"/>
        <a:ext cx="2460505" cy="3206603"/>
      </dsp:txXfrm>
    </dsp:sp>
    <dsp:sp modelId="{BDC11293-7325-4478-8A49-317F67EB5533}">
      <dsp:nvSpPr>
        <dsp:cNvPr id="0" name=""/>
        <dsp:cNvSpPr/>
      </dsp:nvSpPr>
      <dsp:spPr>
        <a:xfrm>
          <a:off x="2996359" y="2423580"/>
          <a:ext cx="2460505" cy="311326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082B00-BA38-4D68-BFF2-7138AD910584}">
      <dsp:nvSpPr>
        <dsp:cNvPr id="0" name=""/>
        <dsp:cNvSpPr/>
      </dsp:nvSpPr>
      <dsp:spPr>
        <a:xfrm>
          <a:off x="3269749" y="2683300"/>
          <a:ext cx="2460505" cy="3113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/>
            <a:t>налоги, взимаемые с </a:t>
          </a:r>
          <a:r>
            <a:rPr lang="ru-RU" sz="2200" b="1" i="0" kern="1200" dirty="0"/>
            <a:t>юридических лиц </a:t>
          </a:r>
          <a:r>
            <a:rPr lang="ru-RU" sz="2200" b="0" i="0" kern="1200" dirty="0"/>
            <a:t>(например, налог на  прибыль, налог на имущество организаций)</a:t>
          </a:r>
          <a:r>
            <a:rPr lang="ru-RU" sz="2300" kern="1200" dirty="0"/>
            <a:t/>
          </a:r>
          <a:br>
            <a:rPr lang="ru-RU" sz="2300" kern="1200" dirty="0"/>
          </a:br>
          <a:endParaRPr lang="ru-RU" sz="2300" kern="1200" dirty="0"/>
        </a:p>
      </dsp:txBody>
      <dsp:txXfrm>
        <a:off x="3269749" y="2683300"/>
        <a:ext cx="2460505" cy="3113264"/>
      </dsp:txXfrm>
    </dsp:sp>
    <dsp:sp modelId="{1E2DED23-F07D-4E76-9F64-1112CD396BB1}">
      <dsp:nvSpPr>
        <dsp:cNvPr id="0" name=""/>
        <dsp:cNvSpPr/>
      </dsp:nvSpPr>
      <dsp:spPr>
        <a:xfrm>
          <a:off x="6014568" y="2466187"/>
          <a:ext cx="2460505" cy="3078078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ED390-1D89-428F-B9CC-F7A71DDF1728}">
      <dsp:nvSpPr>
        <dsp:cNvPr id="0" name=""/>
        <dsp:cNvSpPr/>
      </dsp:nvSpPr>
      <dsp:spPr>
        <a:xfrm>
          <a:off x="6287958" y="2725907"/>
          <a:ext cx="2460505" cy="3078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/>
            <a:t>смешанные</a:t>
          </a:r>
          <a:r>
            <a:rPr lang="ru-RU" sz="2200" b="0" i="0" kern="1200" dirty="0"/>
            <a:t> налоги, взимаемые </a:t>
          </a:r>
          <a:r>
            <a:rPr lang="ru-RU" sz="2200" b="1" i="0" kern="1200" dirty="0"/>
            <a:t>и с физических, и с юридических лиц </a:t>
          </a:r>
          <a:r>
            <a:rPr lang="ru-RU" sz="2200" b="0" i="0" kern="1200" dirty="0"/>
            <a:t>(например, земельный налог, транспортный налог)</a:t>
          </a:r>
          <a:r>
            <a:rPr lang="ru-RU" sz="2100" kern="1200" dirty="0"/>
            <a:t/>
          </a:r>
          <a:br>
            <a:rPr lang="ru-RU" sz="2100" kern="1200" dirty="0"/>
          </a:br>
          <a:endParaRPr lang="ru-RU" sz="2100" kern="1200" dirty="0"/>
        </a:p>
      </dsp:txBody>
      <dsp:txXfrm>
        <a:off x="6287958" y="2725907"/>
        <a:ext cx="2460505" cy="3078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8585A-3446-4570-959D-8DA1BDF083A3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BBFC2-D072-456D-9D71-D2D6CFDCF7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53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35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50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042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171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886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44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76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11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05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0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621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24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EF9933-8FA1-4575-B3D1-9A312971F84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2CF860-A0B4-4BF3-907C-EC3558D8BE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ЧТО ТАКОЕ</a:t>
            </a:r>
            <a:br>
              <a:rPr lang="ru-RU" sz="4800" dirty="0"/>
            </a:br>
            <a:r>
              <a:rPr lang="ru-RU" sz="4800" dirty="0"/>
              <a:t>НАЛОГИ   И    ПОЧЕМУ</a:t>
            </a:r>
            <a:br>
              <a:rPr lang="ru-RU" sz="4800" dirty="0"/>
            </a:br>
            <a:r>
              <a:rPr lang="ru-RU" sz="4800" dirty="0"/>
              <a:t>ИХ НУЖНО ПЛАТИТЬ </a:t>
            </a:r>
            <a:br>
              <a:rPr lang="ru-RU" sz="4800" dirty="0"/>
            </a:b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ОБЯЗАТЕЛЬНЫЕ ХАРАКТЕРИСТИКА НАЛОГА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4320480"/>
          </a:xfrm>
        </p:spPr>
        <p:txBody>
          <a:bodyPr>
            <a:normAutofit/>
          </a:bodyPr>
          <a:lstStyle/>
          <a:p>
            <a:pPr marL="90488" indent="0" algn="ctr">
              <a:buNone/>
            </a:pPr>
            <a:r>
              <a:rPr lang="ru-RU" sz="2400" b="1" dirty="0" smtClean="0"/>
              <a:t>Объект </a:t>
            </a:r>
            <a:r>
              <a:rPr lang="ru-RU" sz="2400" b="1" dirty="0"/>
              <a:t>налогообложения </a:t>
            </a:r>
            <a:r>
              <a:rPr lang="ru-RU" sz="2400" dirty="0"/>
              <a:t>определяет обстоятельство, при возникновении которого у налогоплательщика возникает обязанность по уплате налога (доход, имущество или другой объект, имеющий денежную оценку или другую характеристику и являющийся основанием для уплаты налога). </a:t>
            </a:r>
            <a:endParaRPr lang="ru-RU" sz="2400" dirty="0" smtClean="0"/>
          </a:p>
          <a:p>
            <a:pPr marL="90488" indent="0" algn="ctr">
              <a:buNone/>
            </a:pPr>
            <a:endParaRPr lang="ru-RU" sz="2400" dirty="0"/>
          </a:p>
          <a:p>
            <a:pPr marL="90488" indent="0" algn="ctr">
              <a:buNone/>
            </a:pPr>
            <a:r>
              <a:rPr lang="ru-RU" sz="2400" b="1" dirty="0"/>
              <a:t>Налоговая база </a:t>
            </a:r>
            <a:r>
              <a:rPr lang="ru-RU" sz="2400" dirty="0"/>
              <a:t>характеризует объект налогообложения в денежном или физическом (техническом) выражении. Так, например, налог на доходы физических лиц исчисляется с </a:t>
            </a:r>
            <a:r>
              <a:rPr lang="ru-RU" sz="2400" dirty="0" smtClean="0"/>
              <a:t>денежного эквивалента </a:t>
            </a:r>
            <a:r>
              <a:rPr lang="ru-RU" sz="2400" dirty="0"/>
              <a:t>полученного дохода, транспортный налог зависит от характеристики транспортного </a:t>
            </a:r>
            <a:r>
              <a:rPr lang="ru-RU" sz="2400" dirty="0" smtClean="0"/>
              <a:t>средства.</a:t>
            </a:r>
          </a:p>
          <a:p>
            <a:pPr marL="90488" indent="0" algn="ctr">
              <a:buNone/>
            </a:pPr>
            <a:endParaRPr lang="ru-RU" sz="2400" dirty="0" smtClean="0"/>
          </a:p>
          <a:p>
            <a:pPr marL="90488" indent="0" algn="ctr">
              <a:buNone/>
            </a:pPr>
            <a:endParaRPr lang="ru-RU" sz="5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7272808"/>
          </a:xfrm>
        </p:spPr>
        <p:txBody>
          <a:bodyPr>
            <a:normAutofit/>
          </a:bodyPr>
          <a:lstStyle/>
          <a:p>
            <a:pPr marL="0" indent="0" algn="ctr">
              <a:buNone/>
              <a:tabLst>
                <a:tab pos="0" algn="l"/>
              </a:tabLst>
            </a:pPr>
            <a:r>
              <a:rPr lang="ru-RU" sz="2800" b="1" dirty="0" smtClean="0"/>
              <a:t>Налоговый </a:t>
            </a:r>
            <a:r>
              <a:rPr lang="ru-RU" sz="2800" b="1" dirty="0"/>
              <a:t>период </a:t>
            </a:r>
            <a:r>
              <a:rPr lang="ru-RU" sz="2800" dirty="0"/>
              <a:t>определяет время, за которое необходимо заплатить налог. </a:t>
            </a:r>
            <a:endParaRPr lang="ru-RU" sz="2800" dirty="0" smtClean="0"/>
          </a:p>
          <a:p>
            <a:pPr marL="0" indent="0" algn="ctr">
              <a:buNone/>
              <a:tabLst>
                <a:tab pos="0" algn="l"/>
              </a:tabLst>
            </a:pPr>
            <a:endParaRPr lang="ru-RU" sz="2800" dirty="0"/>
          </a:p>
          <a:p>
            <a:pPr marL="0" indent="0" algn="ctr">
              <a:buNone/>
              <a:tabLst>
                <a:tab pos="0" algn="l"/>
              </a:tabLst>
            </a:pPr>
            <a:r>
              <a:rPr lang="ru-RU" sz="2800" b="1" dirty="0"/>
              <a:t>Налоговая ставка </a:t>
            </a:r>
            <a:r>
              <a:rPr lang="ru-RU" sz="2800" dirty="0"/>
              <a:t>– это норма обложения с единицы налоговой базы. Ставка налога устанавливается в относительных показателях (процентах) или абсолютных показателях (рублях). </a:t>
            </a:r>
            <a:br>
              <a:rPr lang="ru-RU" sz="2800" dirty="0"/>
            </a:br>
            <a:r>
              <a:rPr lang="ru-RU" sz="2800" dirty="0"/>
              <a:t>Ставка налога на доходы физических лиц установлена в </a:t>
            </a:r>
            <a:r>
              <a:rPr lang="ru-RU" sz="2800" dirty="0" smtClean="0"/>
              <a:t>процентах, например</a:t>
            </a:r>
            <a:r>
              <a:rPr lang="ru-RU" sz="2800" dirty="0"/>
              <a:t>, доход в виде заработной платы облагается ставкой налога, равной 13%. </a:t>
            </a:r>
            <a:endParaRPr lang="ru-RU" sz="5000" dirty="0" smtClean="0"/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ОБЯЗАТЕЛЬНЫЕ ХАРАКТЕРИСТИКА НАЛОГА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50120" cy="4536504"/>
          </a:xfrm>
        </p:spPr>
        <p:txBody>
          <a:bodyPr>
            <a:normAutofit/>
          </a:bodyPr>
          <a:lstStyle/>
          <a:p>
            <a:pPr marL="90488" indent="0" algn="ctr">
              <a:buNone/>
            </a:pPr>
            <a:r>
              <a:rPr lang="ru-RU" dirty="0" smtClean="0"/>
              <a:t>1</a:t>
            </a:r>
            <a:r>
              <a:rPr lang="ru-RU" dirty="0"/>
              <a:t>) налог на доходы физических лиц (НДФЛ</a:t>
            </a:r>
            <a:r>
              <a:rPr lang="ru-RU" dirty="0" smtClean="0"/>
              <a:t>), который </a:t>
            </a:r>
            <a:r>
              <a:rPr lang="ru-RU" dirty="0"/>
              <a:t>ещё называют подоходным налогом;</a:t>
            </a:r>
            <a:br>
              <a:rPr lang="ru-RU" dirty="0"/>
            </a:br>
            <a:r>
              <a:rPr lang="ru-RU" dirty="0" smtClean="0"/>
              <a:t>2</a:t>
            </a:r>
            <a:r>
              <a:rPr lang="ru-RU" dirty="0"/>
              <a:t>) транспортный налог;</a:t>
            </a:r>
            <a:br>
              <a:rPr lang="ru-RU" dirty="0"/>
            </a:br>
            <a:r>
              <a:rPr lang="ru-RU" dirty="0" smtClean="0"/>
              <a:t>3</a:t>
            </a:r>
            <a:r>
              <a:rPr lang="ru-RU" dirty="0"/>
              <a:t>) земельный налог;</a:t>
            </a:r>
            <a:br>
              <a:rPr lang="ru-RU" dirty="0"/>
            </a:br>
            <a:r>
              <a:rPr lang="ru-RU" dirty="0" smtClean="0"/>
              <a:t>4</a:t>
            </a:r>
            <a:r>
              <a:rPr lang="ru-RU" dirty="0"/>
              <a:t>) налог на имущество физических лиц.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i="1" dirty="0"/>
              <a:t> </a:t>
            </a:r>
          </a:p>
          <a:p>
            <a:pPr algn="ctr">
              <a:buNone/>
            </a:pPr>
            <a:r>
              <a:rPr lang="ru-RU" b="1" i="1" dirty="0"/>
              <a:t>сумма налога </a:t>
            </a:r>
            <a:r>
              <a:rPr lang="ru-RU" sz="2600" b="1" i="1" dirty="0"/>
              <a:t>= </a:t>
            </a:r>
            <a:endParaRPr lang="ru-RU" sz="2600" b="1" i="1" dirty="0" smtClean="0"/>
          </a:p>
          <a:p>
            <a:pPr algn="ctr">
              <a:buNone/>
            </a:pPr>
            <a:r>
              <a:rPr lang="ru-RU" b="1" i="1" dirty="0" smtClean="0"/>
              <a:t>ставка </a:t>
            </a:r>
            <a:r>
              <a:rPr lang="ru-RU" b="1" i="1" dirty="0"/>
              <a:t>налога </a:t>
            </a:r>
            <a:r>
              <a:rPr lang="ru-RU" sz="2000" b="1" i="1" dirty="0" err="1"/>
              <a:t>х</a:t>
            </a:r>
            <a:r>
              <a:rPr lang="ru-RU" sz="2600" b="1" i="1" dirty="0"/>
              <a:t> </a:t>
            </a:r>
            <a:r>
              <a:rPr lang="ru-RU" b="1" i="1" dirty="0"/>
              <a:t>налоговая база</a:t>
            </a:r>
            <a:endParaRPr lang="ru-RU" sz="2600" dirty="0"/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ОСНОВНЫЕ ВИДЫ НАЛОГОВ ГРАЖДАН РФ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600" b="1" dirty="0"/>
              <a:t>Налог на доходы физических лиц (НДФЛ) </a:t>
            </a:r>
            <a:r>
              <a:rPr lang="ru-RU" sz="2600" dirty="0" smtClean="0"/>
              <a:t>– </a:t>
            </a:r>
            <a:r>
              <a:rPr lang="ru-RU" sz="2600" dirty="0"/>
              <a:t>федеральный налог, уплачиваемый физическими лицами при получении ими доходов, исчисляемый в процентах от суммы совокупного дохода в соответствии с законодательством. </a:t>
            </a:r>
          </a:p>
          <a:p>
            <a:pPr marL="0" indent="0" algn="ctr">
              <a:buNone/>
            </a:pPr>
            <a:r>
              <a:rPr lang="ru-RU" sz="2600" dirty="0"/>
              <a:t/>
            </a:r>
            <a:br>
              <a:rPr lang="ru-RU" sz="2600" dirty="0"/>
            </a:br>
            <a:r>
              <a:rPr lang="ru-RU" sz="2600" b="1" dirty="0"/>
              <a:t>Объектом налогообложения </a:t>
            </a:r>
            <a:r>
              <a:rPr lang="ru-RU" sz="2600" dirty="0"/>
              <a:t>для НДФЛ являются: </a:t>
            </a:r>
            <a:r>
              <a:rPr lang="ru-RU" sz="2600" dirty="0" smtClean="0"/>
              <a:t> </a:t>
            </a:r>
            <a:r>
              <a:rPr lang="ru-RU" sz="2600" dirty="0"/>
              <a:t>личные доходы, которые получает человек в виде денежных средств, в натуральной форме, в виде материальной </a:t>
            </a:r>
            <a:r>
              <a:rPr lang="ru-RU" sz="2600" dirty="0" smtClean="0"/>
              <a:t>выгоды </a:t>
            </a:r>
            <a:r>
              <a:rPr lang="ru-RU" sz="2600" dirty="0"/>
              <a:t> </a:t>
            </a:r>
            <a:r>
              <a:rPr lang="ru-RU" sz="2600" dirty="0" smtClean="0"/>
              <a:t>(</a:t>
            </a:r>
            <a:r>
              <a:rPr lang="ru-RU" sz="2600" dirty="0"/>
              <a:t>заработная плата, вознаграждения, выигрыши, поступления от продажи или сдачи в аренду имущества, подарки от лиц, не являющихся близкими родственниками, полученные проценты по вкладам и дивиденды) 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НДФЛ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dirty="0"/>
              <a:t>Налоговые ставки по НДФЛ различаются в </a:t>
            </a:r>
            <a:r>
              <a:rPr lang="ru-RU" sz="2600" dirty="0" smtClean="0"/>
              <a:t> зависимости  </a:t>
            </a:r>
            <a:r>
              <a:rPr lang="ru-RU" sz="2600" dirty="0"/>
              <a:t>от  вида дохода и статуса </a:t>
            </a:r>
            <a:r>
              <a:rPr lang="ru-RU" sz="2600" dirty="0" smtClean="0"/>
              <a:t> налогоплательщика</a:t>
            </a:r>
            <a:r>
              <a:rPr lang="ru-RU" sz="2600" dirty="0"/>
              <a:t>. </a:t>
            </a:r>
            <a:br>
              <a:rPr lang="ru-RU" sz="2600" dirty="0"/>
            </a:br>
            <a:endParaRPr lang="ru-RU" sz="2600" b="1" dirty="0"/>
          </a:p>
          <a:p>
            <a:pPr marL="0" indent="0" algn="ctr">
              <a:buNone/>
            </a:pPr>
            <a:r>
              <a:rPr lang="ru-RU" sz="2800" b="1" dirty="0"/>
              <a:t>Резидентами </a:t>
            </a:r>
            <a:r>
              <a:rPr lang="ru-RU" sz="2800" dirty="0"/>
              <a:t>РФ являются лица, </a:t>
            </a:r>
            <a:r>
              <a:rPr lang="ru-RU" sz="2800" dirty="0" smtClean="0"/>
              <a:t>находящиеся </a:t>
            </a:r>
            <a:r>
              <a:rPr lang="ru-RU" sz="2800" dirty="0"/>
              <a:t>фактически на территории страны </a:t>
            </a:r>
          </a:p>
          <a:p>
            <a:pPr marL="0" indent="0" algn="ctr">
              <a:buNone/>
            </a:pPr>
            <a:r>
              <a:rPr lang="ru-RU" sz="2800" dirty="0"/>
              <a:t>не менее 183 дней в течение 12 месяцев подряд. 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/>
              <a:t>К </a:t>
            </a:r>
            <a:r>
              <a:rPr lang="ru-RU" sz="2800" b="1" dirty="0"/>
              <a:t>нерезидентам </a:t>
            </a:r>
            <a:r>
              <a:rPr lang="ru-RU" sz="2800" dirty="0"/>
              <a:t>относятся лица, которые </a:t>
            </a:r>
          </a:p>
          <a:p>
            <a:pPr marL="0" indent="0" algn="ctr">
              <a:buNone/>
            </a:pPr>
            <a:r>
              <a:rPr lang="ru-RU" sz="2800" dirty="0"/>
              <a:t>находятся в стране меньше указанного срока. </a:t>
            </a: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ОБЯЗАТЕЛЬНЫЕ ХАРАКТЕРИСТИКА НАЛОГА</a:t>
            </a:r>
            <a:endParaRPr lang="ru-R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33843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/>
              <a:t>Налог </a:t>
            </a:r>
            <a:r>
              <a:rPr lang="ru-RU" sz="2800" dirty="0"/>
              <a:t>на доходы физических лиц при выплате </a:t>
            </a:r>
            <a:r>
              <a:rPr lang="ru-RU" sz="2800" dirty="0" smtClean="0"/>
              <a:t>заработной платы</a:t>
            </a:r>
            <a:r>
              <a:rPr lang="ru-RU" sz="2800" dirty="0"/>
              <a:t>, процентов по вкладам, дивидендов исчисляет и уплачивает налоговый агент. </a:t>
            </a: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b="1" dirty="0"/>
              <a:t>Налоговый агент </a:t>
            </a:r>
            <a:r>
              <a:rPr lang="ru-RU" sz="2800" dirty="0"/>
              <a:t>– это организация, которой законодательно вверено исчислять, удерживать и уплачивать налог за налогоплательщика с выплачиваемого ему дохода. </a:t>
            </a: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/>
              <a:t>Если исчисление налога является обязанностью налогового органа, то он рассчитывает сумму налога на основании имеющихся сведений</a:t>
            </a:r>
            <a:r>
              <a:rPr lang="ru-RU" sz="2800" dirty="0" smtClean="0"/>
              <a:t>.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ОБЯЗАТЕЛЬНЫЕ ХАРАКТЕРИСТИКА НАЛОГА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5365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700" b="1" dirty="0" smtClean="0"/>
              <a:t>Обязанность </a:t>
            </a:r>
            <a:r>
              <a:rPr lang="ru-RU" sz="2700" b="1" dirty="0"/>
              <a:t>самостоятельно исчислить сумму налога </a:t>
            </a:r>
          </a:p>
          <a:p>
            <a:pPr marL="0" indent="0" algn="ctr">
              <a:buNone/>
            </a:pPr>
            <a:r>
              <a:rPr lang="ru-RU" sz="2700" dirty="0"/>
              <a:t>путём </a:t>
            </a:r>
            <a:r>
              <a:rPr lang="ru-RU" sz="2700" b="1" dirty="0"/>
              <a:t>подачи в налоговый орган налоговой декларации </a:t>
            </a:r>
          </a:p>
          <a:p>
            <a:pPr marL="0" indent="0" algn="ctr">
              <a:buNone/>
            </a:pPr>
            <a:r>
              <a:rPr lang="ru-RU" sz="2700" dirty="0"/>
              <a:t>по налогу на доходы физических лиц возникает в случаях </a:t>
            </a:r>
          </a:p>
          <a:p>
            <a:pPr marL="0" indent="0" algn="ctr">
              <a:buNone/>
            </a:pPr>
            <a:r>
              <a:rPr lang="ru-RU" sz="2700" dirty="0"/>
              <a:t>получения  дохода:</a:t>
            </a:r>
          </a:p>
          <a:p>
            <a:pPr marL="0" indent="0" algn="ctr">
              <a:buNone/>
            </a:pPr>
            <a:r>
              <a:rPr lang="ru-RU" sz="2700" dirty="0"/>
              <a:t>– от продажи квартиры, автомобиля и другого имущества, находившегося в личной собственности менее трёх лет;</a:t>
            </a:r>
          </a:p>
          <a:p>
            <a:pPr marL="0" indent="0" algn="ctr">
              <a:buNone/>
            </a:pPr>
            <a:r>
              <a:rPr lang="ru-RU" sz="2700" dirty="0"/>
              <a:t>– в виде выигрышей в лотереях, в играх, от участия в рекламных акциях, конкурсах;</a:t>
            </a:r>
          </a:p>
          <a:p>
            <a:pPr marL="0" indent="0" algn="ctr">
              <a:buNone/>
            </a:pPr>
            <a:r>
              <a:rPr lang="ru-RU" sz="2700" dirty="0"/>
              <a:t>– от сдачи имущества в аренду;</a:t>
            </a:r>
          </a:p>
          <a:p>
            <a:pPr marL="0" indent="0" algn="ctr">
              <a:buNone/>
            </a:pPr>
            <a:r>
              <a:rPr lang="ru-RU" sz="2700" dirty="0"/>
              <a:t>– в виде подарков в денежной или натуральной форме, за исключением подарков от близких родственников. </a:t>
            </a:r>
            <a:endParaRPr lang="ru-RU" sz="2700" dirty="0" smtClean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Налоговая декларация</a:t>
            </a:r>
            <a:endParaRPr lang="ru-RU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600" b="1" dirty="0" smtClean="0"/>
              <a:t>Налоговая </a:t>
            </a:r>
            <a:r>
              <a:rPr lang="ru-RU" sz="2600" b="1" dirty="0"/>
              <a:t>декларация </a:t>
            </a:r>
            <a:r>
              <a:rPr lang="ru-RU" sz="2600" dirty="0"/>
              <a:t>– это документ установленной формы, оформляемый налогоплательщиком и подтверждающий информацию об объекте налогообложения, налоговой базе и других фактах, связанных с   исчислением и уплатой налога (дохода от сдачи в аренду недвижимости, продажи движимого и недвижимого имущества и </a:t>
            </a:r>
            <a:r>
              <a:rPr lang="ru-RU" sz="2600" dirty="0" err="1"/>
              <a:t>др</a:t>
            </a:r>
            <a:r>
              <a:rPr lang="ru-RU" sz="2600" dirty="0"/>
              <a:t>). </a:t>
            </a:r>
          </a:p>
          <a:p>
            <a:pPr marL="0" indent="0" algn="ctr">
              <a:buNone/>
            </a:pPr>
            <a:r>
              <a:rPr lang="ru-RU" sz="2600" dirty="0"/>
              <a:t> </a:t>
            </a:r>
            <a:r>
              <a:rPr lang="ru-RU" sz="2600" dirty="0" smtClean="0"/>
              <a:t>Налоговая </a:t>
            </a:r>
            <a:r>
              <a:rPr lang="ru-RU" sz="2600" dirty="0"/>
              <a:t>декларация по налогу на доходы физических  лиц заполняется по форме </a:t>
            </a:r>
            <a:r>
              <a:rPr lang="ru-RU" sz="2600" b="1" dirty="0"/>
              <a:t>3-НДФЛ. </a:t>
            </a:r>
            <a:endParaRPr lang="ru-RU" sz="2600" b="1" dirty="0" smtClean="0"/>
          </a:p>
          <a:p>
            <a:pPr marL="0" indent="0" algn="ctr">
              <a:buNone/>
            </a:pP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/>
              <a:t>Срок представления налоговой декларации по доходам физических лиц установлен </a:t>
            </a:r>
            <a:r>
              <a:rPr lang="ru-RU" sz="2600" b="1" dirty="0"/>
              <a:t>30 апреля года, следующего за годом, в котором был </a:t>
            </a:r>
            <a:r>
              <a:rPr lang="ru-RU" sz="2600" b="1" dirty="0" smtClean="0"/>
              <a:t>получен доход.</a:t>
            </a:r>
            <a:endParaRPr lang="ru-RU" sz="2600" b="1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Налоговая декларация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032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/>
              <a:t>За </a:t>
            </a:r>
            <a:r>
              <a:rPr lang="ru-RU" sz="2400" b="1" dirty="0"/>
              <a:t>30  рабочих дней </a:t>
            </a:r>
            <a:r>
              <a:rPr lang="ru-RU" sz="2400" dirty="0"/>
              <a:t>до наступления срока уплаты налога отправляет </a:t>
            </a:r>
            <a:r>
              <a:rPr lang="ru-RU" sz="2400" b="1" dirty="0"/>
              <a:t>налоговое уведомление </a:t>
            </a:r>
            <a:r>
              <a:rPr lang="ru-RU" sz="2400" dirty="0"/>
              <a:t>налогоплательщику вместе с заполненными платёжными документами для оплаты заказным письмом. </a:t>
            </a:r>
            <a:r>
              <a:rPr lang="ru-RU" sz="2400" dirty="0" smtClean="0"/>
              <a:t>  </a:t>
            </a:r>
            <a:r>
              <a:rPr lang="ru-RU" sz="2400" dirty="0"/>
              <a:t>М</a:t>
            </a:r>
            <a:r>
              <a:rPr lang="ru-RU" sz="2400" dirty="0" smtClean="0"/>
              <a:t>ожно  </a:t>
            </a:r>
            <a:r>
              <a:rPr lang="ru-RU" sz="2400" dirty="0"/>
              <a:t>получить непосредственно в налоговом органе лично под </a:t>
            </a:r>
            <a:r>
              <a:rPr lang="ru-RU" sz="2400" dirty="0" smtClean="0"/>
              <a:t>расписку пользователи </a:t>
            </a:r>
            <a:r>
              <a:rPr lang="ru-RU" sz="2400" dirty="0"/>
              <a:t>Личного кабинета    налогоплательщика  получат уведомления в своем «Личном кабинете» на сайте ФНС России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400" dirty="0"/>
              <a:t>      Уплатить имущественные налоги нужно </a:t>
            </a:r>
            <a:r>
              <a:rPr lang="ru-RU" sz="2400" b="1" dirty="0"/>
              <a:t>не позднее </a:t>
            </a:r>
            <a:endParaRPr lang="ru-RU" sz="2400" b="1" dirty="0" smtClean="0"/>
          </a:p>
          <a:p>
            <a:pPr marL="0" indent="0" algn="ctr">
              <a:buNone/>
            </a:pPr>
            <a:r>
              <a:rPr lang="ru-RU" sz="2400" b="1" dirty="0" smtClean="0"/>
              <a:t>1 декабря</a:t>
            </a:r>
            <a:r>
              <a:rPr lang="ru-RU" sz="2400" i="1" dirty="0"/>
              <a:t>.  </a:t>
            </a:r>
            <a:r>
              <a:rPr lang="ru-RU" sz="2400" dirty="0"/>
              <a:t>Уплатить налоги можно через личный кабинет</a:t>
            </a:r>
            <a:r>
              <a:rPr lang="ru-RU" sz="2400" dirty="0" smtClean="0"/>
              <a:t>.</a:t>
            </a:r>
          </a:p>
          <a:p>
            <a:pPr marL="0" indent="0" algn="ctr">
              <a:buNone/>
            </a:pPr>
            <a:endParaRPr lang="ru-RU" sz="2400" b="1" dirty="0"/>
          </a:p>
          <a:p>
            <a:pPr marL="0" indent="0" algn="ctr">
              <a:buNone/>
            </a:pPr>
            <a:r>
              <a:rPr lang="ru-RU" sz="2400" b="1" dirty="0"/>
              <a:t>     Налоговое уведомление </a:t>
            </a:r>
            <a:r>
              <a:rPr lang="ru-RU" sz="2400" dirty="0"/>
              <a:t>– это документ, содержащий</a:t>
            </a:r>
            <a:br>
              <a:rPr lang="ru-RU" sz="2400" dirty="0"/>
            </a:br>
            <a:r>
              <a:rPr lang="ru-RU" sz="2400" dirty="0"/>
              <a:t>информацию о расчёте суммы налога к уплате, отправляемый налоговым органом налогоплательщику</a:t>
            </a:r>
            <a:r>
              <a:rPr lang="ru-RU" sz="2400" dirty="0" smtClean="0"/>
              <a:t>.</a:t>
            </a:r>
            <a:endParaRPr lang="ru-RU" sz="3600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Налоговая декларация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608512"/>
          </a:xfrm>
        </p:spPr>
        <p:txBody>
          <a:bodyPr>
            <a:noAutofit/>
          </a:bodyPr>
          <a:lstStyle/>
          <a:p>
            <a:pPr marL="0" indent="0" algn="ctr">
              <a:buNone/>
              <a:tabLst>
                <a:tab pos="269875" algn="l"/>
              </a:tabLst>
            </a:pPr>
            <a:r>
              <a:rPr lang="ru-RU" dirty="0" smtClean="0"/>
              <a:t>Уплачивая </a:t>
            </a:r>
            <a:r>
              <a:rPr lang="ru-RU" dirty="0"/>
              <a:t>налоги, налогоплательщик государством в налоговые правоотношения. </a:t>
            </a:r>
            <a:endParaRPr lang="ru-RU" dirty="0" smtClean="0"/>
          </a:p>
          <a:p>
            <a:pPr marL="0" indent="0" algn="ctr">
              <a:buNone/>
              <a:tabLst>
                <a:tab pos="269875" algn="l"/>
              </a:tabLst>
            </a:pPr>
            <a:r>
              <a:rPr lang="ru-RU" b="1" dirty="0" smtClean="0"/>
              <a:t>Налогоплательщик  </a:t>
            </a:r>
            <a:r>
              <a:rPr lang="ru-RU" b="1" dirty="0"/>
              <a:t>имеет право:</a:t>
            </a:r>
          </a:p>
          <a:p>
            <a:pPr marL="0" indent="0" algn="ctr">
              <a:buNone/>
              <a:tabLst>
                <a:tab pos="269875" algn="l"/>
              </a:tabLst>
            </a:pPr>
            <a:r>
              <a:rPr lang="ru-RU" dirty="0" smtClean="0"/>
              <a:t>– </a:t>
            </a:r>
            <a:r>
              <a:rPr lang="ru-RU" dirty="0"/>
              <a:t>на получение от налоговых органов бесплатной информации и разъяснений о действующей системе налогообложения;</a:t>
            </a:r>
          </a:p>
          <a:p>
            <a:pPr marL="0" indent="0" algn="ctr">
              <a:buNone/>
              <a:tabLst>
                <a:tab pos="269875" algn="l"/>
              </a:tabLst>
            </a:pPr>
            <a:r>
              <a:rPr lang="ru-RU" dirty="0" smtClean="0"/>
              <a:t>– </a:t>
            </a:r>
            <a:r>
              <a:rPr lang="ru-RU" dirty="0"/>
              <a:t>на возврат излишне уплаченных налогов и других платежей;</a:t>
            </a:r>
          </a:p>
          <a:p>
            <a:pPr marL="0" indent="0" algn="ctr">
              <a:buNone/>
              <a:tabLst>
                <a:tab pos="269875" algn="l"/>
              </a:tabLst>
            </a:pPr>
            <a:r>
              <a:rPr lang="ru-RU" dirty="0" smtClean="0"/>
              <a:t>– </a:t>
            </a:r>
            <a:r>
              <a:rPr lang="ru-RU" dirty="0"/>
              <a:t>на получение компенсации в случае неправомерных действий налоговых органов</a:t>
            </a:r>
            <a:r>
              <a:rPr lang="ru-RU" dirty="0" smtClean="0"/>
              <a:t>. </a:t>
            </a:r>
            <a:endParaRPr lang="ru-RU" sz="36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Права налогоплательщиков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Государственный </a:t>
            </a:r>
            <a:r>
              <a:rPr lang="ru-RU" sz="2400" b="1" dirty="0"/>
              <a:t>бюджет </a:t>
            </a:r>
            <a:r>
              <a:rPr lang="ru-RU" sz="2400" dirty="0"/>
              <a:t>– это фонд денежных средств, используемый для финансирования государственных функций и задач. </a:t>
            </a:r>
          </a:p>
          <a:p>
            <a:pPr marL="0" indent="0" algn="ctr">
              <a:buNone/>
            </a:pPr>
            <a:endParaRPr lang="ru-RU" sz="1000" dirty="0"/>
          </a:p>
          <a:p>
            <a:pPr marL="0" indent="0" algn="ctr">
              <a:buNone/>
            </a:pPr>
            <a:r>
              <a:rPr lang="ru-RU" sz="2400" dirty="0"/>
              <a:t>    Основную долю доходов бюджета составляют налоги (около  80%) </a:t>
            </a:r>
          </a:p>
          <a:p>
            <a:pPr marL="0" indent="0" algn="ctr">
              <a:buNone/>
            </a:pPr>
            <a:endParaRPr lang="ru-RU" sz="1000" dirty="0"/>
          </a:p>
          <a:p>
            <a:pPr marL="0" indent="0" algn="ctr">
              <a:buNone/>
            </a:pPr>
            <a:r>
              <a:rPr lang="ru-RU" sz="2400" dirty="0"/>
              <a:t>    Основным способом регулирования доходов и пополнения государственного бюджета выступает </a:t>
            </a:r>
            <a:r>
              <a:rPr lang="ru-RU" sz="2400" b="1" dirty="0"/>
              <a:t>налогообложение</a:t>
            </a:r>
            <a:r>
              <a:rPr lang="ru-RU" sz="2400" dirty="0"/>
              <a:t>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4437112"/>
            <a:ext cx="7632848" cy="21602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Налогообложение </a:t>
            </a:r>
            <a:r>
              <a:rPr lang="ru-RU" sz="2400" dirty="0">
                <a:solidFill>
                  <a:schemeClr val="tx1"/>
                </a:solidFill>
              </a:rPr>
              <a:t>– это определённый государством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в законодательном порядке процесс установления видов и элементов налогов, сборов, порядка их взимания с определённого круга организаций и физических лиц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976664" cy="8501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Понятие налога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608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Налогоплательщик  обязан: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платить своевременно и в полном объёме налоги</a:t>
            </a:r>
            <a:r>
              <a:rPr lang="ru-RU" dirty="0" smtClean="0"/>
              <a:t>;</a:t>
            </a:r>
            <a:endParaRPr lang="ru-RU" dirty="0"/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учитывать в установленном порядке свои доходы и объекты налогообложения;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представлять документы и информацию, необходимую для исчисления налогов;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/>
              <a:t>выполнять требования по устранению налоговых нарушений, оплачивать штрафы, пени. </a:t>
            </a: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882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Обязанности налогоплательщиков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976664" cy="850106"/>
          </a:xfrm>
        </p:spPr>
        <p:txBody>
          <a:bodyPr>
            <a:normAutofit/>
          </a:bodyPr>
          <a:lstStyle/>
          <a:p>
            <a:r>
              <a:rPr lang="ru-RU" dirty="0"/>
              <a:t>Налоговые  санкции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3888432"/>
          </a:xfrm>
        </p:spPr>
        <p:txBody>
          <a:bodyPr>
            <a:noAutofit/>
          </a:bodyPr>
          <a:lstStyle/>
          <a:p>
            <a:pPr marL="90488" indent="28575" algn="ctr">
              <a:buNone/>
            </a:pPr>
            <a:r>
              <a:rPr lang="ru-RU" sz="2600" dirty="0"/>
              <a:t>Физические лица привлекаются к ответственности </a:t>
            </a:r>
            <a:r>
              <a:rPr lang="ru-RU" sz="2600" dirty="0" smtClean="0"/>
              <a:t>за совершение </a:t>
            </a:r>
            <a:r>
              <a:rPr lang="ru-RU" sz="2600" dirty="0"/>
              <a:t> </a:t>
            </a:r>
            <a:r>
              <a:rPr lang="ru-RU" sz="2600" dirty="0" smtClean="0"/>
              <a:t>налогового </a:t>
            </a:r>
            <a:r>
              <a:rPr lang="ru-RU" sz="2600" dirty="0"/>
              <a:t>правонарушения </a:t>
            </a:r>
            <a:r>
              <a:rPr lang="ru-RU" sz="2600" b="1" dirty="0"/>
              <a:t>с 16 лет.</a:t>
            </a:r>
          </a:p>
          <a:p>
            <a:pPr marL="90488" indent="28575" algn="ctr">
              <a:buNone/>
            </a:pPr>
            <a:r>
              <a:rPr lang="ru-RU" sz="2600" b="1" dirty="0"/>
              <a:t>Налоговое правонарушение </a:t>
            </a:r>
            <a:r>
              <a:rPr lang="ru-RU" sz="2600" dirty="0"/>
              <a:t>– это противоправное деяние </a:t>
            </a:r>
            <a:r>
              <a:rPr lang="ru-RU" sz="2600" dirty="0" smtClean="0"/>
              <a:t> налогоплательщика</a:t>
            </a:r>
            <a:r>
              <a:rPr lang="ru-RU" sz="2600" dirty="0"/>
              <a:t>, за совершение которого  налоговым </a:t>
            </a:r>
            <a:r>
              <a:rPr lang="ru-RU" sz="2600" dirty="0" smtClean="0"/>
              <a:t> законодательством </a:t>
            </a:r>
            <a:r>
              <a:rPr lang="ru-RU" sz="2600" dirty="0"/>
              <a:t>установлена  ответственность. </a:t>
            </a:r>
          </a:p>
          <a:p>
            <a:pPr marL="90488" indent="28575" algn="ctr">
              <a:buNone/>
            </a:pPr>
            <a:endParaRPr lang="ru-RU" sz="2600" b="1" dirty="0" smtClean="0"/>
          </a:p>
          <a:p>
            <a:pPr marL="90488" indent="28575" algn="ctr">
              <a:buNone/>
            </a:pPr>
            <a:r>
              <a:rPr lang="ru-RU" sz="2600" b="1" dirty="0" smtClean="0"/>
              <a:t>Налоговые </a:t>
            </a:r>
            <a:r>
              <a:rPr lang="ru-RU" sz="2600" b="1" dirty="0"/>
              <a:t>санкции </a:t>
            </a:r>
            <a:r>
              <a:rPr lang="ru-RU" sz="2600" dirty="0"/>
              <a:t>– это мера ответственности за  нарушение </a:t>
            </a:r>
            <a:r>
              <a:rPr lang="ru-RU" sz="2600" dirty="0" smtClean="0"/>
              <a:t> налогового </a:t>
            </a:r>
            <a:r>
              <a:rPr lang="ru-RU" sz="2600" dirty="0"/>
              <a:t>законодательства, </a:t>
            </a:r>
            <a:r>
              <a:rPr lang="ru-RU" sz="2600" dirty="0" smtClean="0"/>
              <a:t> применяемая </a:t>
            </a:r>
            <a:r>
              <a:rPr lang="ru-RU" sz="2600" dirty="0"/>
              <a:t>в  виде штрафа. </a:t>
            </a:r>
            <a:endParaRPr lang="ru-RU" sz="2600" dirty="0" smtClean="0"/>
          </a:p>
          <a:p>
            <a:pPr marL="90488" indent="28575" algn="ctr">
              <a:buNone/>
            </a:pPr>
            <a:r>
              <a:rPr lang="ru-RU" sz="2600" dirty="0" smtClean="0"/>
              <a:t>Два  основных правонарушения, совершаемых </a:t>
            </a:r>
            <a:r>
              <a:rPr lang="ru-RU" sz="2600" b="1" dirty="0" smtClean="0"/>
              <a:t>налогоплательщиком – физическим лицом</a:t>
            </a:r>
            <a:r>
              <a:rPr lang="ru-RU" sz="2600" dirty="0" smtClean="0"/>
              <a:t>:</a:t>
            </a:r>
          </a:p>
          <a:p>
            <a:pPr marL="90488" indent="28575" algn="ctr">
              <a:buNone/>
            </a:pPr>
            <a:r>
              <a:rPr lang="ru-RU" sz="2600" dirty="0" smtClean="0"/>
              <a:t>1) непредставление налоговой декларации;</a:t>
            </a:r>
          </a:p>
          <a:p>
            <a:pPr marL="90488" indent="28575" algn="ctr">
              <a:buNone/>
            </a:pPr>
            <a:r>
              <a:rPr lang="ru-RU" sz="2600" dirty="0" smtClean="0"/>
              <a:t>2) неуплата налога или уплата налога не в полном объёме.</a:t>
            </a:r>
          </a:p>
          <a:p>
            <a:pPr>
              <a:buNone/>
            </a:pP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752528"/>
          </a:xfrm>
        </p:spPr>
        <p:txBody>
          <a:bodyPr>
            <a:noAutofit/>
          </a:bodyPr>
          <a:lstStyle/>
          <a:p>
            <a:pPr marL="179388" indent="0" algn="ctr">
              <a:buFont typeface="+mj-lt"/>
              <a:buAutoNum type="arabicPeriod"/>
            </a:pPr>
            <a:r>
              <a:rPr lang="ru-RU" sz="2400" dirty="0" smtClean="0"/>
              <a:t>За </a:t>
            </a:r>
            <a:r>
              <a:rPr lang="ru-RU" sz="2400" dirty="0"/>
              <a:t>не предоставление в установленный срок налоговую декларацию,   штраф – 5% от суммы налога по данной декларации за каждый месяц  просрочки. </a:t>
            </a:r>
            <a:r>
              <a:rPr lang="ru-RU" sz="2400" dirty="0" smtClean="0"/>
              <a:t> Минимальный </a:t>
            </a:r>
            <a:r>
              <a:rPr lang="ru-RU" sz="2400" dirty="0"/>
              <a:t>размер штрафа – 1000 руб., максимальный </a:t>
            </a:r>
            <a:r>
              <a:rPr lang="ru-RU" sz="2400" dirty="0" smtClean="0"/>
              <a:t> – </a:t>
            </a:r>
            <a:r>
              <a:rPr lang="ru-RU" sz="2400" dirty="0"/>
              <a:t>не более 30% суммы налога по данной декларации.</a:t>
            </a:r>
          </a:p>
          <a:p>
            <a:pPr marL="179388" indent="0" algn="ctr">
              <a:buFont typeface="+mj-lt"/>
              <a:buAutoNum type="arabicPeriod"/>
            </a:pPr>
            <a:r>
              <a:rPr lang="ru-RU" sz="2400" dirty="0" smtClean="0"/>
              <a:t>Если   </a:t>
            </a:r>
            <a:r>
              <a:rPr lang="ru-RU" sz="2400" dirty="0"/>
              <a:t>не заплатил налог или заплатил его не в полном объёме, то штраф составит 20% от неуплаченной суммы </a:t>
            </a:r>
            <a:r>
              <a:rPr lang="ru-RU" sz="2400" dirty="0" smtClean="0"/>
              <a:t>налога.</a:t>
            </a:r>
          </a:p>
          <a:p>
            <a:pPr marL="179388" indent="0" algn="ctr">
              <a:buFont typeface="+mj-lt"/>
              <a:buAutoNum type="arabicPeriod"/>
            </a:pPr>
            <a:r>
              <a:rPr lang="ru-RU" sz="2400" dirty="0" smtClean="0"/>
              <a:t>В </a:t>
            </a:r>
            <a:r>
              <a:rPr lang="ru-RU" sz="2400" dirty="0"/>
              <a:t>отдельных случаях может быть предусмотрена уголовная </a:t>
            </a:r>
            <a:r>
              <a:rPr lang="ru-RU" sz="2400" dirty="0" smtClean="0"/>
              <a:t>ответственность.</a:t>
            </a:r>
          </a:p>
          <a:p>
            <a:pPr marL="179388" indent="0" algn="ctr">
              <a:buFont typeface="+mj-lt"/>
              <a:buAutoNum type="arabicPeriod"/>
            </a:pPr>
            <a:r>
              <a:rPr lang="ru-RU" sz="2400" dirty="0" smtClean="0"/>
              <a:t>Кроме </a:t>
            </a:r>
            <a:r>
              <a:rPr lang="ru-RU" sz="2400" dirty="0"/>
              <a:t>штрафа, при нарушении сроков уплаты налога законом </a:t>
            </a:r>
            <a:r>
              <a:rPr lang="ru-RU" sz="2400" dirty="0" smtClean="0"/>
              <a:t> установлена </a:t>
            </a:r>
            <a:r>
              <a:rPr lang="ru-RU" sz="2400" dirty="0"/>
              <a:t>уплата пени. </a:t>
            </a:r>
          </a:p>
          <a:p>
            <a:pPr marL="179388" indent="0" algn="ctr">
              <a:buFont typeface="+mj-lt"/>
              <a:buAutoNum type="arabicPeriod"/>
            </a:pPr>
            <a:r>
              <a:rPr lang="ru-RU" sz="2400" dirty="0"/>
              <a:t>Сумма пени рассчитывается за каждый день просрочки в процентном </a:t>
            </a:r>
            <a:r>
              <a:rPr lang="ru-RU" sz="2400" dirty="0" smtClean="0"/>
              <a:t> отношении </a:t>
            </a:r>
            <a:r>
              <a:rPr lang="ru-RU" sz="2400" dirty="0"/>
              <a:t>от суммы неуплаченного налога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976664" cy="850106"/>
          </a:xfrm>
        </p:spPr>
        <p:txBody>
          <a:bodyPr>
            <a:normAutofit/>
          </a:bodyPr>
          <a:lstStyle/>
          <a:p>
            <a:r>
              <a:rPr lang="ru-RU" dirty="0"/>
              <a:t>Налоговые  санкции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176464"/>
          </a:xfrm>
        </p:spPr>
        <p:txBody>
          <a:bodyPr>
            <a:noAutofit/>
          </a:bodyPr>
          <a:lstStyle/>
          <a:p>
            <a:pPr marL="179388" indent="0" algn="ctr">
              <a:buNone/>
            </a:pPr>
            <a:r>
              <a:rPr lang="ru-RU" sz="2800" b="1" dirty="0" smtClean="0"/>
              <a:t>Пеня </a:t>
            </a:r>
            <a:r>
              <a:rPr lang="ru-RU" sz="2800" dirty="0" smtClean="0"/>
              <a:t>– это сумма денег, которую должен заплатить </a:t>
            </a:r>
          </a:p>
          <a:p>
            <a:pPr marL="179388" indent="0" algn="ctr">
              <a:buNone/>
            </a:pPr>
            <a:r>
              <a:rPr lang="ru-RU" sz="2800" dirty="0" smtClean="0"/>
              <a:t>налогоплательщик в случае нарушения   сроков уплаты налога. </a:t>
            </a:r>
          </a:p>
          <a:p>
            <a:pPr marL="179388" indent="0" algn="ctr">
              <a:buNone/>
            </a:pPr>
            <a:endParaRPr lang="ru-RU" sz="2800" b="1" dirty="0" smtClean="0"/>
          </a:p>
          <a:p>
            <a:pPr marL="179388" indent="0" algn="ctr">
              <a:buNone/>
            </a:pPr>
            <a:r>
              <a:rPr lang="ru-RU" sz="2800" b="1" dirty="0" smtClean="0"/>
              <a:t>ВАЖНО</a:t>
            </a:r>
            <a:r>
              <a:rPr lang="ru-RU" sz="2800" b="1" dirty="0"/>
              <a:t>!</a:t>
            </a:r>
          </a:p>
          <a:p>
            <a:pPr marL="179388" indent="0" algn="ctr">
              <a:buNone/>
            </a:pPr>
            <a:r>
              <a:rPr lang="ru-RU" sz="2800" dirty="0" smtClean="0"/>
              <a:t>Налогоплательщику </a:t>
            </a:r>
            <a:r>
              <a:rPr lang="ru-RU" sz="2800" dirty="0"/>
              <a:t>необходимо:</a:t>
            </a:r>
          </a:p>
          <a:p>
            <a:pPr marL="179388" indent="0" algn="ctr">
              <a:buNone/>
            </a:pPr>
            <a:r>
              <a:rPr lang="ru-RU" sz="2800" dirty="0" smtClean="0"/>
              <a:t>• </a:t>
            </a:r>
            <a:r>
              <a:rPr lang="ru-RU" sz="2800" dirty="0"/>
              <a:t>в установленный срок заплатить налог в полном объёме;</a:t>
            </a:r>
            <a:br>
              <a:rPr lang="ru-RU" sz="2800" dirty="0"/>
            </a:br>
            <a:r>
              <a:rPr lang="ru-RU" sz="2800" dirty="0"/>
              <a:t>• обязательно вовремя декларировать свои доходы;</a:t>
            </a:r>
            <a:br>
              <a:rPr lang="ru-RU" sz="2800" dirty="0"/>
            </a:br>
            <a:r>
              <a:rPr lang="ru-RU" sz="2800" dirty="0"/>
              <a:t>• если имеется налоговая задолженность, как можно быстрее 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976664" cy="850106"/>
          </a:xfrm>
        </p:spPr>
        <p:txBody>
          <a:bodyPr>
            <a:normAutofit/>
          </a:bodyPr>
          <a:lstStyle/>
          <a:p>
            <a:r>
              <a:rPr lang="ru-RU" dirty="0"/>
              <a:t>Налоговые  санкции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628800"/>
            <a:ext cx="8964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Налог </a:t>
            </a:r>
            <a:r>
              <a:rPr lang="ru-RU" sz="2400" dirty="0"/>
              <a:t>– законодательно установленный обязательный платёж, который периодически взимается в денежной форме с юридических и физических лиц для финансирования деятельности государства. 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Основным </a:t>
            </a:r>
            <a:r>
              <a:rPr lang="ru-RU" sz="2400" dirty="0"/>
              <a:t>законодательным документом в сфере налогообложения является Налоговый кодекс Российской Федерации, который определяет основы налоговой системы.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b="1" dirty="0"/>
              <a:t>Налоговая  система </a:t>
            </a:r>
            <a:r>
              <a:rPr lang="ru-RU" sz="2400" dirty="0"/>
              <a:t>– это совокупность налогов в конкретной стране и организация взаимоотношений между налоговыми органами и налогоплательщиками. 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976664" cy="8501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Понятие налога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979712" y="188640"/>
            <a:ext cx="5143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ПЛЮСЫ И ПРОБЛЕМЫ НАЛОГООБЛОЖЕНИЯ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548680"/>
            <a:ext cx="4320480" cy="609890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44008" y="548680"/>
            <a:ext cx="4320480" cy="61206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692696"/>
            <a:ext cx="4067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Финансирование </a:t>
            </a:r>
            <a:r>
              <a:rPr lang="ru-RU" sz="2000" dirty="0">
                <a:solidFill>
                  <a:prstClr val="black"/>
                </a:solidFill>
              </a:rPr>
              <a:t>важных для жизни государства институтов: армии, полиции, МЧС, управленческих структур и т.п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Средства </a:t>
            </a:r>
            <a:r>
              <a:rPr lang="ru-RU" sz="2000" dirty="0">
                <a:solidFill>
                  <a:prstClr val="black"/>
                </a:solidFill>
              </a:rPr>
              <a:t>для более интенсивного развития по важным направлениям промышленности, технологий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Социальные </a:t>
            </a:r>
            <a:r>
              <a:rPr lang="ru-RU" sz="2000" dirty="0">
                <a:solidFill>
                  <a:prstClr val="black"/>
                </a:solidFill>
              </a:rPr>
              <a:t>программы поддержки населения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Строительство, транспорт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smtClean="0">
                <a:solidFill>
                  <a:prstClr val="black"/>
                </a:solidFill>
              </a:rPr>
              <a:t>Развитие </a:t>
            </a:r>
            <a:r>
              <a:rPr lang="ru-RU" sz="2000" dirty="0">
                <a:solidFill>
                  <a:prstClr val="black"/>
                </a:solidFill>
              </a:rPr>
              <a:t>науки, культуры, спорта, образования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Ликвидация </a:t>
            </a:r>
            <a:r>
              <a:rPr lang="ru-RU" sz="2000" dirty="0">
                <a:solidFill>
                  <a:prstClr val="black"/>
                </a:solidFill>
              </a:rPr>
              <a:t>последствий стихийных бедствий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Помощь </a:t>
            </a:r>
            <a:r>
              <a:rPr lang="ru-RU" sz="2000" dirty="0">
                <a:solidFill>
                  <a:prstClr val="black"/>
                </a:solidFill>
              </a:rPr>
              <a:t>дружественным народам и государствам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>
                <a:solidFill>
                  <a:prstClr val="black"/>
                </a:solidFill>
              </a:rPr>
              <a:t> Дипломатические </a:t>
            </a:r>
            <a:r>
              <a:rPr lang="ru-RU" sz="2000" dirty="0">
                <a:solidFill>
                  <a:prstClr val="black"/>
                </a:solidFill>
              </a:rPr>
              <a:t>и торговые представительства.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6016" y="692696"/>
            <a:ext cx="41764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+mj-lt"/>
              <a:buAutoNum type="arabicPeriod"/>
            </a:pPr>
            <a:r>
              <a:rPr lang="ru-RU" sz="2000" dirty="0" smtClean="0"/>
              <a:t> Ошибки </a:t>
            </a:r>
            <a:r>
              <a:rPr lang="ru-RU" sz="2000" dirty="0"/>
              <a:t>в прогнозах соотношения доходов и расходов государства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/>
              <a:t> Ошибки </a:t>
            </a:r>
            <a:r>
              <a:rPr lang="ru-RU" sz="2000" dirty="0"/>
              <a:t>при распределении налоговой нагрузки на отдельные отрасли и слои населения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/>
              <a:t> Коррупция </a:t>
            </a:r>
            <a:r>
              <a:rPr lang="ru-RU" sz="2000" dirty="0"/>
              <a:t>налоговых органов и недобросовестное ведение отчетов предпринимателями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/>
              <a:t> Ошибки </a:t>
            </a:r>
            <a:r>
              <a:rPr lang="ru-RU" sz="2000" dirty="0"/>
              <a:t>при определении необходимого уровня финансирования отдельных направлений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/>
              <a:t> Несоблюдение </a:t>
            </a:r>
            <a:r>
              <a:rPr lang="ru-RU" sz="2000" dirty="0"/>
              <a:t>сроков налоговых выплат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/>
              <a:t> </a:t>
            </a:r>
            <a:r>
              <a:rPr lang="ru-RU" sz="2000" dirty="0" smtClean="0"/>
              <a:t>Недостаточная </a:t>
            </a:r>
            <a:r>
              <a:rPr lang="ru-RU" sz="2000" dirty="0"/>
              <a:t>актуализация налоговой системы</a:t>
            </a:r>
            <a:r>
              <a:rPr lang="ru-RU" sz="2000" dirty="0" smtClean="0"/>
              <a:t>.</a:t>
            </a:r>
          </a:p>
          <a:p>
            <a:pPr algn="ctr">
              <a:buFont typeface="+mj-lt"/>
              <a:buAutoNum type="arabicPeriod"/>
            </a:pPr>
            <a:r>
              <a:rPr lang="ru-RU" sz="2000" dirty="0" smtClean="0"/>
              <a:t> Недостаток </a:t>
            </a:r>
            <a:r>
              <a:rPr lang="ru-RU" sz="2000" dirty="0"/>
              <a:t>технического и программного обеспечения налоговых служб.</a:t>
            </a:r>
          </a:p>
        </p:txBody>
      </p:sp>
    </p:spTree>
    <p:extLst>
      <p:ext uri="{BB962C8B-B14F-4D97-AF65-F5344CB8AC3E}">
        <p14:creationId xmlns:p14="http://schemas.microsoft.com/office/powerpoint/2010/main" xmlns="" val="278531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4813842"/>
              </p:ext>
            </p:extLst>
          </p:nvPr>
        </p:nvGraphicFramePr>
        <p:xfrm>
          <a:off x="323528" y="548680"/>
          <a:ext cx="849694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Обязанности налоговых органов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1832" y="1700808"/>
            <a:ext cx="8430648" cy="4800600"/>
          </a:xfrm>
        </p:spPr>
        <p:txBody>
          <a:bodyPr>
            <a:normAutofit fontScale="85000" lnSpcReduction="20000"/>
          </a:bodyPr>
          <a:lstStyle/>
          <a:p>
            <a:pPr marL="0" indent="0" algn="ctr"/>
            <a:r>
              <a:rPr lang="ru-RU" sz="3900" dirty="0" smtClean="0"/>
              <a:t> контроль </a:t>
            </a:r>
            <a:r>
              <a:rPr lang="ru-RU" sz="3900" dirty="0"/>
              <a:t>за правильностью</a:t>
            </a:r>
            <a:br>
              <a:rPr lang="ru-RU" sz="3900" dirty="0"/>
            </a:br>
            <a:r>
              <a:rPr lang="ru-RU" sz="3900" dirty="0"/>
              <a:t>исчисления, своевременностью и полнотой налоговых платежей в  бюджет государства </a:t>
            </a:r>
          </a:p>
          <a:p>
            <a:pPr marL="0" indent="0" algn="ctr"/>
            <a:r>
              <a:rPr lang="ru-RU" sz="3900" dirty="0" smtClean="0"/>
              <a:t> бесплатное </a:t>
            </a:r>
            <a:r>
              <a:rPr lang="ru-RU" sz="3900" dirty="0"/>
              <a:t>информирование налогоплательщиков по всем вопросам применения налогового законодательства </a:t>
            </a:r>
            <a:br>
              <a:rPr lang="ru-RU" sz="3900" dirty="0"/>
            </a:br>
            <a:endParaRPr lang="ru-RU" sz="3900" dirty="0"/>
          </a:p>
          <a:p>
            <a:pPr marL="0" indent="0" algn="ctr">
              <a:buNone/>
            </a:pPr>
            <a:r>
              <a:rPr lang="ru-RU" sz="3800" dirty="0"/>
              <a:t>   </a:t>
            </a:r>
            <a:r>
              <a:rPr lang="ru-RU" sz="3800" dirty="0" smtClean="0"/>
              <a:t>Официальный </a:t>
            </a:r>
            <a:r>
              <a:rPr lang="ru-RU" sz="3800" dirty="0"/>
              <a:t>сайт Федеральной </a:t>
            </a:r>
          </a:p>
          <a:p>
            <a:pPr marL="0" indent="0" algn="ctr">
              <a:buNone/>
            </a:pPr>
            <a:r>
              <a:rPr lang="ru-RU" sz="3800" dirty="0"/>
              <a:t>   налоговой </a:t>
            </a:r>
            <a:r>
              <a:rPr lang="ru-RU" sz="3800" dirty="0" smtClean="0"/>
              <a:t>службы: </a:t>
            </a:r>
          </a:p>
          <a:p>
            <a:pPr marL="0" indent="0" algn="ctr">
              <a:buNone/>
            </a:pPr>
            <a:r>
              <a:rPr lang="ru-RU" sz="3800" b="1" dirty="0" err="1" smtClean="0"/>
              <a:t>www.nalog.ru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66144" cy="44644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/>
              <a:t>   </a:t>
            </a:r>
            <a:r>
              <a:rPr lang="ru-RU" sz="2800" b="1" dirty="0"/>
              <a:t>Налогоплательщиком </a:t>
            </a:r>
            <a:r>
              <a:rPr lang="ru-RU" sz="2800" dirty="0"/>
              <a:t>является лицо, обязанное в соответствии с законодательством уплатить налог. </a:t>
            </a:r>
            <a:br>
              <a:rPr lang="ru-RU" sz="2800" dirty="0"/>
            </a:br>
            <a:endParaRPr lang="ru-RU" sz="2800" dirty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Физическое </a:t>
            </a:r>
            <a:r>
              <a:rPr lang="ru-RU" sz="2800" dirty="0"/>
              <a:t>лицо                 </a:t>
            </a:r>
            <a:r>
              <a:rPr lang="ru-RU" sz="2800" dirty="0" smtClean="0"/>
              <a:t>       Организация </a:t>
            </a:r>
            <a:endParaRPr lang="ru-RU" sz="2800" dirty="0"/>
          </a:p>
          <a:p>
            <a:pPr>
              <a:buNone/>
            </a:pPr>
            <a:endParaRPr lang="ru-RU" sz="2800" dirty="0"/>
          </a:p>
          <a:p>
            <a:pPr algn="ctr">
              <a:buNone/>
            </a:pPr>
            <a:r>
              <a:rPr lang="ru-RU" sz="2800" dirty="0"/>
              <a:t>  </a:t>
            </a:r>
            <a:br>
              <a:rPr lang="ru-RU" sz="2800" dirty="0"/>
            </a:br>
            <a:r>
              <a:rPr lang="ru-RU" sz="3000" b="1" dirty="0"/>
              <a:t>Свидетельство о постановке на учёт в налоговом органе </a:t>
            </a:r>
            <a:r>
              <a:rPr lang="ru-RU" sz="3000" dirty="0"/>
              <a:t>– это документ установленного образца, в котором указываются </a:t>
            </a:r>
            <a:r>
              <a:rPr lang="ru-RU" sz="3000" b="1" dirty="0"/>
              <a:t>идентификационный</a:t>
            </a:r>
            <a:br>
              <a:rPr lang="ru-RU" sz="3000" b="1" dirty="0"/>
            </a:br>
            <a:r>
              <a:rPr lang="ru-RU" sz="3000" b="1" dirty="0"/>
              <a:t>номер налогоплательщика </a:t>
            </a:r>
            <a:r>
              <a:rPr lang="ru-RU" sz="3000" b="1" dirty="0" smtClean="0"/>
              <a:t>(ИНН) </a:t>
            </a:r>
            <a:r>
              <a:rPr lang="ru-RU" sz="3000" dirty="0" smtClean="0"/>
              <a:t>– </a:t>
            </a:r>
            <a:r>
              <a:rPr lang="ru-RU" sz="3000" dirty="0"/>
              <a:t>физического лица, его фамилия, имя, отчество, а также место и дата рождения </a:t>
            </a:r>
            <a:endParaRPr lang="ru-RU" sz="3000" dirty="0" smtClean="0"/>
          </a:p>
        </p:txBody>
      </p:sp>
      <p:sp>
        <p:nvSpPr>
          <p:cNvPr id="8" name="Стрелка вниз 7"/>
          <p:cNvSpPr/>
          <p:nvPr/>
        </p:nvSpPr>
        <p:spPr>
          <a:xfrm>
            <a:off x="2339752" y="242088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72200" y="242088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2" y="1052736"/>
          <a:ext cx="871296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8688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налогов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79512" y="332656"/>
          <a:ext cx="874846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193</TotalTime>
  <Words>1161</Words>
  <Application>Microsoft Office PowerPoint</Application>
  <PresentationFormat>Экран (4:3)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Модульная</vt:lpstr>
      <vt:lpstr>Слайд 1</vt:lpstr>
      <vt:lpstr>Понятие налога</vt:lpstr>
      <vt:lpstr>Понятие налога</vt:lpstr>
      <vt:lpstr>Слайд 4</vt:lpstr>
      <vt:lpstr>Слайд 5</vt:lpstr>
      <vt:lpstr>Обязанности налоговых органов</vt:lpstr>
      <vt:lpstr>Слайд 7</vt:lpstr>
      <vt:lpstr>Классификация налогов</vt:lpstr>
      <vt:lpstr>Слайд 9</vt:lpstr>
      <vt:lpstr>ОБЯЗАТЕЛЬНЫЕ ХАРАКТЕРИСТИКА НАЛОГА</vt:lpstr>
      <vt:lpstr>ОБЯЗАТЕЛЬНЫЕ ХАРАКТЕРИСТИКА НАЛОГА</vt:lpstr>
      <vt:lpstr>ОСНОВНЫЕ ВИДЫ НАЛОГОВ ГРАЖДАН РФ</vt:lpstr>
      <vt:lpstr>НДФЛ</vt:lpstr>
      <vt:lpstr>ОБЯЗАТЕЛЬНЫЕ ХАРАКТЕРИСТИКА НАЛОГА</vt:lpstr>
      <vt:lpstr>ОБЯЗАТЕЛЬНЫЕ ХАРАКТЕРИСТИКА НАЛОГА</vt:lpstr>
      <vt:lpstr>Налоговая декларация</vt:lpstr>
      <vt:lpstr>Налоговая декларация</vt:lpstr>
      <vt:lpstr>Налоговая декларация</vt:lpstr>
      <vt:lpstr>Права налогоплательщиков</vt:lpstr>
      <vt:lpstr>Обязанности налогоплательщиков</vt:lpstr>
      <vt:lpstr>Налоговые  санкции </vt:lpstr>
      <vt:lpstr>Налоговые  санкции </vt:lpstr>
      <vt:lpstr>Налоговые  санкции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Koval</cp:lastModifiedBy>
  <cp:revision>22</cp:revision>
  <dcterms:created xsi:type="dcterms:W3CDTF">2018-11-07T11:36:42Z</dcterms:created>
  <dcterms:modified xsi:type="dcterms:W3CDTF">2024-12-03T04:30:41Z</dcterms:modified>
</cp:coreProperties>
</file>