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92" r:id="rId5"/>
    <p:sldId id="263" r:id="rId6"/>
    <p:sldId id="259" r:id="rId7"/>
    <p:sldId id="260" r:id="rId8"/>
    <p:sldId id="261" r:id="rId9"/>
    <p:sldId id="262" r:id="rId10"/>
    <p:sldId id="264" r:id="rId11"/>
    <p:sldId id="266" r:id="rId12"/>
    <p:sldId id="267" r:id="rId13"/>
    <p:sldId id="270" r:id="rId14"/>
    <p:sldId id="273" r:id="rId15"/>
    <p:sldId id="293" r:id="rId16"/>
    <p:sldId id="271" r:id="rId17"/>
    <p:sldId id="272" r:id="rId18"/>
    <p:sldId id="294" r:id="rId19"/>
    <p:sldId id="274" r:id="rId20"/>
    <p:sldId id="275" r:id="rId21"/>
    <p:sldId id="276" r:id="rId22"/>
    <p:sldId id="277" r:id="rId23"/>
    <p:sldId id="278" r:id="rId24"/>
    <p:sldId id="295" r:id="rId25"/>
    <p:sldId id="279" r:id="rId26"/>
    <p:sldId id="280" r:id="rId27"/>
    <p:sldId id="281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20888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ВЫГОДНЫЕ И БЕЗОПАСНЫЕ СПОСОБЫ ОПЛАТЫ  ТОВАРОВ И ПЕРЕВОДОВ ДЕНЕЖНЫХ СРЕДСТВ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4. Сервисы бесконтактной оплаты </a:t>
            </a:r>
            <a:endParaRPr lang="ru-RU" sz="4000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79512" y="1556793"/>
            <a:ext cx="8964488" cy="530120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Удобны как для виртуальных карт, так и для обычных банковских карт.</a:t>
            </a:r>
          </a:p>
          <a:p>
            <a:r>
              <a:rPr lang="ru-RU" dirty="0" smtClean="0"/>
              <a:t>Для использования данного вида оплаты в телефоне должен быть встроен  </a:t>
            </a:r>
            <a:r>
              <a:rPr lang="en-US" dirty="0" smtClean="0"/>
              <a:t>NFC</a:t>
            </a:r>
            <a:r>
              <a:rPr lang="ru-RU" dirty="0" smtClean="0"/>
              <a:t>-модуль для бесконтактной оплаты. </a:t>
            </a:r>
            <a:endParaRPr lang="en-US" dirty="0" smtClean="0"/>
          </a:p>
          <a:p>
            <a:r>
              <a:rPr lang="ru-RU" dirty="0" smtClean="0"/>
              <a:t>Модуль NFC представляет собой небольшую плоскую катушку с миниатюрной микросхемой и антенной, сигнал от которой принимает смартфон. Принцип его работы основан на электромагнитной индукции, а сама связь имеет небольшой радиус действия. Для расчета достаточно приложить телефон или браслет к верхней части терминала.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6962" t="31566" r="20792" b="25563"/>
          <a:stretch>
            <a:fillRect/>
          </a:stretch>
        </p:blipFill>
        <p:spPr bwMode="auto">
          <a:xfrm>
            <a:off x="0" y="1412776"/>
            <a:ext cx="7560840" cy="433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2606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5.Оплата по </a:t>
            </a: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QR-</a:t>
            </a: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коду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66517" t="45258" r="7451" b="28577"/>
          <a:stretch>
            <a:fillRect/>
          </a:stretch>
        </p:blipFill>
        <p:spPr bwMode="auto">
          <a:xfrm>
            <a:off x="4427984" y="4077071"/>
            <a:ext cx="4716016" cy="262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Переводы денежных средств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6962" t="28172" r="9118" b="27532"/>
          <a:stretch>
            <a:fillRect/>
          </a:stretch>
        </p:blipFill>
        <p:spPr bwMode="auto">
          <a:xfrm>
            <a:off x="0" y="1700808"/>
            <a:ext cx="9144000" cy="414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выбрать способ перевода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6406" t="34975" r="20322" b="19657"/>
          <a:stretch>
            <a:fillRect/>
          </a:stretch>
        </p:blipFill>
        <p:spPr bwMode="auto">
          <a:xfrm>
            <a:off x="467544" y="1484784"/>
            <a:ext cx="8388424" cy="496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4906" t="68445" r="44322" b="20373"/>
          <a:stretch>
            <a:fillRect/>
          </a:stretch>
        </p:blipFill>
        <p:spPr bwMode="auto">
          <a:xfrm>
            <a:off x="611560" y="5733256"/>
            <a:ext cx="1368152" cy="6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бывают способы перевода денежных средств?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36406" t="29156" r="31909" b="27799"/>
          <a:stretch>
            <a:fillRect/>
          </a:stretch>
        </p:blipFill>
        <p:spPr bwMode="auto">
          <a:xfrm>
            <a:off x="323528" y="1484784"/>
            <a:ext cx="7272808" cy="518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бывают способы перевода денежных средств?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39741" t="32110" r="37309" b="24578"/>
          <a:stretch>
            <a:fillRect/>
          </a:stretch>
        </p:blipFill>
        <p:spPr bwMode="auto">
          <a:xfrm>
            <a:off x="179512" y="1628800"/>
            <a:ext cx="3888432" cy="414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7366" t="44152" r="8624" b="24578"/>
          <a:stretch>
            <a:fillRect/>
          </a:stretch>
        </p:blipFill>
        <p:spPr bwMode="auto">
          <a:xfrm>
            <a:off x="4067944" y="1916832"/>
            <a:ext cx="489532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41965" t="27917" r="5783" b="26547"/>
          <a:stretch>
            <a:fillRect/>
          </a:stretch>
        </p:blipFill>
        <p:spPr bwMode="auto">
          <a:xfrm>
            <a:off x="0" y="1772816"/>
            <a:ext cx="9144000" cy="449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бывают способы перевода денежных средств?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Перевод через банк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5686" t="49529" r="27321" b="24579"/>
          <a:stretch>
            <a:fillRect/>
          </a:stretch>
        </p:blipFill>
        <p:spPr bwMode="auto">
          <a:xfrm>
            <a:off x="1331640" y="3068960"/>
            <a:ext cx="158417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1556792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Как перевести и получить деньги </a:t>
            </a:r>
          </a:p>
          <a:p>
            <a:pPr algn="just"/>
            <a:r>
              <a:rPr lang="ru-RU" sz="2000" dirty="0" smtClean="0"/>
              <a:t>Перевод можно сделать через отделения, банкоматы, личный кабинет на сайте или мобильное приложение. Некоторые банки также предлагают переводы с помощью СМС.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328498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ограничена через отделения банка. </a:t>
            </a:r>
          </a:p>
          <a:p>
            <a:r>
              <a:rPr lang="ru-RU" dirty="0" smtClean="0"/>
              <a:t>При переводе другими способами банки могут вводить ограничения на сумму одной операции, в день и в месяц.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4509120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Обычно нулевая в пределах лимита внутри банка. В другой банк — </a:t>
            </a:r>
            <a:r>
              <a:rPr lang="ru-RU" b="1" dirty="0" smtClean="0"/>
              <a:t>от 0,5 до 6%. </a:t>
            </a:r>
          </a:p>
          <a:p>
            <a:r>
              <a:rPr lang="ru-RU" dirty="0" err="1" smtClean="0"/>
              <a:t>Онлайн-переводы</a:t>
            </a:r>
            <a:r>
              <a:rPr lang="ru-RU" dirty="0" smtClean="0"/>
              <a:t> дешевле, чем в отделении. </a:t>
            </a:r>
          </a:p>
          <a:p>
            <a:r>
              <a:rPr lang="ru-RU" b="1" dirty="0" smtClean="0"/>
              <a:t>Перевод с кредитки может стоить до 6%.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 карты на карту — секунды. </a:t>
            </a:r>
          </a:p>
          <a:p>
            <a:r>
              <a:rPr lang="ru-RU" dirty="0" smtClean="0"/>
              <a:t>В других случаях — до 3 рабочих дней.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Перевод через банк с помощью СПБ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5868" t="51797" r="27208" b="25563"/>
          <a:stretch>
            <a:fillRect/>
          </a:stretch>
        </p:blipFill>
        <p:spPr bwMode="auto">
          <a:xfrm>
            <a:off x="1691680" y="3645024"/>
            <a:ext cx="1440160" cy="26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1556792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Как перевести и получить деньги </a:t>
            </a:r>
          </a:p>
          <a:p>
            <a:pPr algn="just"/>
            <a:r>
              <a:rPr lang="ru-RU" sz="2000" dirty="0" smtClean="0"/>
              <a:t>	Система быстрых платежей (СБП) позволяет делать переводы по номеру телефона между клиентами банков, подключённых к этой системе. Этот способ подойдет людям, у которых есть счета в российских банках, привязанные к номеру телефона, а также доступ в </a:t>
            </a:r>
            <a:r>
              <a:rPr lang="ru-RU" sz="2000" dirty="0" err="1" smtClean="0"/>
              <a:t>онлайн-банк</a:t>
            </a:r>
            <a:r>
              <a:rPr lang="ru-RU" sz="2000" dirty="0" smtClean="0"/>
              <a:t> или банковское мобильное приложение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37890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Лимит </a:t>
            </a:r>
            <a:r>
              <a:rPr lang="ru-RU" b="1" dirty="0" smtClean="0"/>
              <a:t>от 150 тыс. до 1 млн. </a:t>
            </a:r>
            <a:r>
              <a:rPr lang="ru-RU" dirty="0" smtClean="0"/>
              <a:t>рублей за перевод в зависимости от банка.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4725144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 100 тыс. рублей в месяц бесплатно. Если сумма больше, банки вправе брать </a:t>
            </a:r>
            <a:r>
              <a:rPr lang="ru-RU" b="1" dirty="0" smtClean="0"/>
              <a:t>до 0,5% </a:t>
            </a:r>
            <a:r>
              <a:rPr lang="ru-RU" dirty="0" smtClean="0"/>
              <a:t>от перевода, </a:t>
            </a:r>
            <a:r>
              <a:rPr lang="ru-RU" b="1" dirty="0" smtClean="0"/>
              <a:t>но не больше 1 500 рублей.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5877272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Мгновенно.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Система денежных переводов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484784"/>
            <a:ext cx="8748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Как перевести и получить деньги</a:t>
            </a:r>
          </a:p>
          <a:p>
            <a:pPr algn="just"/>
            <a:r>
              <a:rPr lang="ru-RU" sz="2000" dirty="0" smtClean="0"/>
              <a:t>	Такие системы позволяют переводить деньги без открытия счета. Они часто имеют собственные пункты в разных странах. Этот способ одинаково хорош как для переводов в России, так и для переводов за границу. Нужно заполнить заявку, внести в кассу деньги, получить секретный код и передать его получателю. Также возможно отправить перевод с банковской карты на зарубежный банковский счет получателя.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3717032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среднем по России </a:t>
            </a:r>
            <a:r>
              <a:rPr lang="ru-RU" b="1" dirty="0" smtClean="0"/>
              <a:t>не больше 1 </a:t>
            </a:r>
            <a:r>
              <a:rPr lang="ru-RU" b="1" dirty="0" err="1" smtClean="0"/>
              <a:t>млн</a:t>
            </a:r>
            <a:r>
              <a:rPr lang="ru-RU" b="1" dirty="0" smtClean="0"/>
              <a:t> рублей </a:t>
            </a:r>
            <a:r>
              <a:rPr lang="ru-RU" dirty="0" smtClean="0"/>
              <a:t>в месяц. Для зарубежных стран лимит может быть ещё ниже.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среднем по России и в страны СНГ </a:t>
            </a:r>
            <a:r>
              <a:rPr lang="ru-RU" b="1" dirty="0" smtClean="0"/>
              <a:t>1-1,5%, </a:t>
            </a:r>
            <a:r>
              <a:rPr lang="ru-RU" dirty="0" smtClean="0"/>
              <a:t>в дальнее зарубежье </a:t>
            </a:r>
            <a:r>
              <a:rPr lang="ru-RU" b="1" dirty="0" smtClean="0"/>
              <a:t>2-4%.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5589240"/>
            <a:ext cx="422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 нескольких минут до 3 рабочих дней.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65868" t="51797" r="27208" b="25563"/>
          <a:stretch>
            <a:fillRect/>
          </a:stretch>
        </p:blipFill>
        <p:spPr bwMode="auto">
          <a:xfrm>
            <a:off x="1475656" y="3717032"/>
            <a:ext cx="131108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79512" y="6237312"/>
            <a:ext cx="896448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/>
              <a:t>Проверяйте информацию в реестре операторов платежных систем на сайте Банка России</a:t>
            </a:r>
            <a:endParaRPr lang="ru-RU" sz="17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8204" t="28172" r="19119" b="24579"/>
          <a:stretch>
            <a:fillRect/>
          </a:stretch>
        </p:blipFill>
        <p:spPr bwMode="auto">
          <a:xfrm>
            <a:off x="251520" y="548680"/>
            <a:ext cx="8676456" cy="542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Перевод через «Почту России»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64756" t="51020" r="27462" b="25563"/>
          <a:stretch>
            <a:fillRect/>
          </a:stretch>
        </p:blipFill>
        <p:spPr bwMode="auto">
          <a:xfrm>
            <a:off x="755576" y="4221088"/>
            <a:ext cx="1368152" cy="232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1628800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Как перевести и получить деньги </a:t>
            </a:r>
          </a:p>
          <a:p>
            <a:pPr indent="449263" algn="just"/>
            <a:r>
              <a:rPr lang="ru-RU" sz="2000" dirty="0" smtClean="0"/>
              <a:t>Через почтовое отделение удобно отправить деньги в небольшой населенный пункт в России, где нет банков, но есть отделение почты. Можно отправить деньги наличными через почтовые отделения, и адресату их выдадут на почте. Можно отправить наличные на расчетный счет в банке. На сайте почты можно сделать </a:t>
            </a:r>
            <a:r>
              <a:rPr lang="ru-RU" sz="2000" dirty="0" err="1" smtClean="0"/>
              <a:t>онлайн-перевод</a:t>
            </a:r>
            <a:r>
              <a:rPr lang="ru-RU" sz="2000" dirty="0" smtClean="0"/>
              <a:t> со своей карты на карту другого человека или с возможностью получить эти деньги наличными в отделении.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4221088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До 500 тыс. рублей </a:t>
            </a:r>
            <a:r>
              <a:rPr lang="ru-RU" dirty="0" smtClean="0"/>
              <a:t>при личном получении. С доставкой на дом </a:t>
            </a:r>
            <a:r>
              <a:rPr lang="ru-RU" b="1" dirty="0" smtClean="0"/>
              <a:t>до 120 тыс. рублей.</a:t>
            </a:r>
            <a:r>
              <a:rPr lang="ru-RU" dirty="0" smtClean="0"/>
              <a:t> Безналичным способом можно отправить </a:t>
            </a:r>
            <a:r>
              <a:rPr lang="ru-RU" b="1" dirty="0" smtClean="0"/>
              <a:t>до 250 тыс. рублей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5229200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зависимости от размера перевода </a:t>
            </a:r>
            <a:r>
              <a:rPr lang="ru-RU" b="1" dirty="0" smtClean="0"/>
              <a:t>80-290 рублей </a:t>
            </a:r>
            <a:r>
              <a:rPr lang="ru-RU" dirty="0" smtClean="0"/>
              <a:t>за операцию, </a:t>
            </a:r>
            <a:r>
              <a:rPr lang="ru-RU" b="1" dirty="0" smtClean="0"/>
              <a:t>плюс 1,5-5% от суммы</a:t>
            </a:r>
            <a:r>
              <a:rPr lang="ru-RU" dirty="0" smtClean="0"/>
              <a:t>. В некоторых регионах есть дополнительные местные комиссии.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6237312"/>
            <a:ext cx="1691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 2 до 6 дней.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Цифровой рубль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49747" t="27188" r="5783" b="25563"/>
          <a:stretch>
            <a:fillRect/>
          </a:stretch>
        </p:blipFill>
        <p:spPr bwMode="auto">
          <a:xfrm>
            <a:off x="611560" y="1628800"/>
            <a:ext cx="8136904" cy="488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Цифровой рубль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37518" t="32110" r="9150" b="23594"/>
          <a:stretch>
            <a:fillRect/>
          </a:stretch>
        </p:blipFill>
        <p:spPr bwMode="auto">
          <a:xfrm>
            <a:off x="0" y="1700808"/>
            <a:ext cx="9144000" cy="428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Цифровой рубль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68850" t="47985" r="8563" b="37177"/>
          <a:stretch>
            <a:fillRect/>
          </a:stretch>
        </p:blipFill>
        <p:spPr bwMode="auto">
          <a:xfrm>
            <a:off x="2051720" y="4869160"/>
            <a:ext cx="4896544" cy="181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1484784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Цифровой рубль </a:t>
            </a:r>
            <a:r>
              <a:rPr lang="ru-RU" sz="2000" dirty="0" smtClean="0"/>
              <a:t>- это новая цифровая форма национальной валюты.</a:t>
            </a:r>
          </a:p>
          <a:p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Сейчас мы можем пользоваться наличными рублями, которые хранятся у нас в бумажниках, или безналичными рублями, которые хранятся на банковских счетах. К этим формам добавится возможность использовать цифровые рубли.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Выпускать цифровые рубли, как и наличные, будет Банк России.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Цифровые рубли будут храниться в цифровых кошельках граждан и компаний. Кошельки будут открываться на платформе Банка России.</a:t>
            </a:r>
            <a:endParaRPr lang="ru-RU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Цифровой рубль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69374" t="36047" r="15497" b="33438"/>
          <a:stretch>
            <a:fillRect/>
          </a:stretch>
        </p:blipFill>
        <p:spPr bwMode="auto">
          <a:xfrm>
            <a:off x="5148064" y="2708920"/>
            <a:ext cx="2997842" cy="340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1484784"/>
            <a:ext cx="87849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Цифровой рубль </a:t>
            </a:r>
            <a:r>
              <a:rPr lang="ru-RU" sz="2200" dirty="0" smtClean="0"/>
              <a:t>- это новая цифровая форма национальной валюты.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916832"/>
            <a:ext cx="50770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Сейчас мы можем пользоваться наличными рублями, которые хранятся у нас в бумажниках, или безналичными рублями, которые хранятся на банковских счетах. К этим формам добавится возможность использовать цифровые рубли.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Выпускать цифровые рубли, как и наличные, будет Банк России.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Цифровые рубли будут храниться в цифровых кошельках граждан и компаний. Кошельки будут открываться на платформе Банка России. Доступ через мобильные приложения банков.</a:t>
            </a:r>
            <a:endParaRPr lang="ru-RU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86903" t="43144" r="7699" b="44083"/>
          <a:stretch>
            <a:fillRect/>
          </a:stretch>
        </p:blipFill>
        <p:spPr bwMode="auto">
          <a:xfrm>
            <a:off x="8100392" y="3717032"/>
            <a:ext cx="10436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перевести наличные в цифровые рубли?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6962" t="53766" r="38823" b="29500"/>
          <a:stretch>
            <a:fillRect/>
          </a:stretch>
        </p:blipFill>
        <p:spPr bwMode="auto">
          <a:xfrm>
            <a:off x="251520" y="2852936"/>
            <a:ext cx="5256584" cy="20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 l="69848" t="23422" r="13312" b="30313"/>
          <a:stretch>
            <a:fillRect/>
          </a:stretch>
        </p:blipFill>
        <p:spPr bwMode="auto">
          <a:xfrm>
            <a:off x="5796136" y="1484784"/>
            <a:ext cx="3096344" cy="480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снять цифровые рубли?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039" t="51329" r="33179" b="31469"/>
          <a:stretch>
            <a:fillRect/>
          </a:stretch>
        </p:blipFill>
        <p:spPr bwMode="auto">
          <a:xfrm>
            <a:off x="179512" y="2636912"/>
            <a:ext cx="6048672" cy="218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9425" t="27510" r="15052" b="31469"/>
          <a:stretch>
            <a:fillRect/>
          </a:stretch>
        </p:blipFill>
        <p:spPr bwMode="auto">
          <a:xfrm>
            <a:off x="5940152" y="2204864"/>
            <a:ext cx="300501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Дополнительные источники дохода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42520" t="32514" r="10759" b="27145"/>
          <a:stretch>
            <a:fillRect/>
          </a:stretch>
        </p:blipFill>
        <p:spPr bwMode="auto">
          <a:xfrm>
            <a:off x="179511" y="1628800"/>
            <a:ext cx="8712969" cy="424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41662" t="36261" r="37771" b="54921"/>
          <a:stretch>
            <a:fillRect/>
          </a:stretch>
        </p:blipFill>
        <p:spPr bwMode="auto">
          <a:xfrm>
            <a:off x="467544" y="5517232"/>
            <a:ext cx="4536504" cy="109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9485" t="34078" r="8411" b="31469"/>
          <a:stretch>
            <a:fillRect/>
          </a:stretch>
        </p:blipFill>
        <p:spPr bwMode="auto">
          <a:xfrm>
            <a:off x="5364088" y="1628800"/>
            <a:ext cx="377991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9013" t="40070" r="34726" b="39708"/>
          <a:stretch>
            <a:fillRect/>
          </a:stretch>
        </p:blipFill>
        <p:spPr bwMode="auto">
          <a:xfrm>
            <a:off x="251520" y="3645024"/>
            <a:ext cx="6372200" cy="275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Цифровой рубль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Цифровой рубль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9567" t="33094" r="8121" b="26547"/>
          <a:stretch>
            <a:fillRect/>
          </a:stretch>
        </p:blipFill>
        <p:spPr bwMode="auto">
          <a:xfrm>
            <a:off x="179512" y="1988840"/>
            <a:ext cx="879847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0297" t="28172" r="36985" b="24579"/>
          <a:stretch>
            <a:fillRect/>
          </a:stretch>
        </p:blipFill>
        <p:spPr bwMode="auto">
          <a:xfrm>
            <a:off x="1907704" y="1772816"/>
            <a:ext cx="4104456" cy="482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44008" y="1844824"/>
            <a:ext cx="208823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Сколько способов оплатить товар на кассе вы знаете?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Перевод цифровых рублей другим людям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2526" t="29156" r="8208" b="28516"/>
          <a:stretch>
            <a:fillRect/>
          </a:stretch>
        </p:blipFill>
        <p:spPr bwMode="auto">
          <a:xfrm>
            <a:off x="0" y="1772816"/>
            <a:ext cx="8964488" cy="433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Перевод цифровых рублей другим людям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9013" t="27188" r="6197" b="25563"/>
          <a:stretch>
            <a:fillRect/>
          </a:stretch>
        </p:blipFill>
        <p:spPr bwMode="auto">
          <a:xfrm>
            <a:off x="-1" y="1628799"/>
            <a:ext cx="9144001" cy="443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Оплата цифровым рублем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43359" t="29328" r="7386" b="25391"/>
          <a:stretch>
            <a:fillRect/>
          </a:stretch>
        </p:blipFill>
        <p:spPr bwMode="auto">
          <a:xfrm>
            <a:off x="-1" y="1556792"/>
            <a:ext cx="919510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Оплата цифровым рублем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9013" t="29156" r="9518" b="26547"/>
          <a:stretch>
            <a:fillRect/>
          </a:stretch>
        </p:blipFill>
        <p:spPr bwMode="auto">
          <a:xfrm>
            <a:off x="-1" y="1556792"/>
            <a:ext cx="907780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Кредит или вклад цифровыми рублями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43441" t="30141" r="8964" b="26547"/>
          <a:stretch>
            <a:fillRect/>
          </a:stretch>
        </p:blipFill>
        <p:spPr bwMode="auto">
          <a:xfrm>
            <a:off x="251520" y="1700808"/>
            <a:ext cx="872606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Преимущества цифрового рубля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61150" t="28172" r="14499" b="26350"/>
          <a:stretch>
            <a:fillRect/>
          </a:stretch>
        </p:blipFill>
        <p:spPr bwMode="auto">
          <a:xfrm>
            <a:off x="2195736" y="1484784"/>
            <a:ext cx="4464496" cy="468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6165304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Будет введен в массовый оборот в 2025 году</a:t>
            </a:r>
            <a:endParaRPr lang="ru-RU" sz="24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Мифы о цифровом рубле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9013" t="37031" r="8411" b="31469"/>
          <a:stretch>
            <a:fillRect/>
          </a:stretch>
        </p:blipFill>
        <p:spPr bwMode="auto">
          <a:xfrm>
            <a:off x="0" y="1916832"/>
            <a:ext cx="91440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Мифы о цифровом рубле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39013" t="37031" r="7857" b="33438"/>
          <a:stretch>
            <a:fillRect/>
          </a:stretch>
        </p:blipFill>
        <p:spPr bwMode="auto">
          <a:xfrm>
            <a:off x="0" y="2276872"/>
            <a:ext cx="9144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Мифы о цифровом рубле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38460" t="37031" r="6750" b="28516"/>
          <a:stretch>
            <a:fillRect/>
          </a:stretch>
        </p:blipFill>
        <p:spPr bwMode="auto">
          <a:xfrm>
            <a:off x="-21590" y="1988840"/>
            <a:ext cx="916559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Мифы о цифровом рубле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39013" t="35063" r="6750" b="32453"/>
          <a:stretch>
            <a:fillRect/>
          </a:stretch>
        </p:blipFill>
        <p:spPr bwMode="auto">
          <a:xfrm>
            <a:off x="-1" y="2204863"/>
            <a:ext cx="9144001" cy="307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0297" t="28172" r="36985" b="24579"/>
          <a:stretch>
            <a:fillRect/>
          </a:stretch>
        </p:blipFill>
        <p:spPr bwMode="auto">
          <a:xfrm>
            <a:off x="467544" y="1772816"/>
            <a:ext cx="4104456" cy="482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03848" y="1844824"/>
            <a:ext cx="208823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67535" t="42938" r="8007" b="22610"/>
          <a:stretch>
            <a:fillRect/>
          </a:stretch>
        </p:blipFill>
        <p:spPr bwMode="auto">
          <a:xfrm>
            <a:off x="4355976" y="1988840"/>
            <a:ext cx="4536504" cy="360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524328" y="5085184"/>
            <a:ext cx="140364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3528" y="188640"/>
            <a:ext cx="8534400" cy="125272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Способы оплаты товаров и услуг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Практическое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80593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Сравнить условия по банковским картам в 3 разных банках</a:t>
            </a:r>
          </a:p>
          <a:p>
            <a:r>
              <a:rPr lang="ru-RU" dirty="0" smtClean="0"/>
              <a:t>Платежные системы МИР, </a:t>
            </a:r>
            <a:r>
              <a:rPr lang="en-US" dirty="0" smtClean="0"/>
              <a:t>VISA</a:t>
            </a:r>
            <a:r>
              <a:rPr lang="ru-RU" dirty="0" smtClean="0"/>
              <a:t>,</a:t>
            </a:r>
            <a:r>
              <a:rPr lang="en-US" dirty="0" smtClean="0"/>
              <a:t> MasterCard</a:t>
            </a:r>
            <a:endParaRPr lang="ru-RU" dirty="0" smtClean="0"/>
          </a:p>
          <a:p>
            <a:r>
              <a:rPr lang="ru-RU" dirty="0" smtClean="0"/>
              <a:t>Сравниваем: где и для чего используется, стоимость обслуживания, проценты и т.д. </a:t>
            </a:r>
          </a:p>
          <a:p>
            <a:endParaRPr lang="ru-RU" dirty="0" smtClean="0"/>
          </a:p>
          <a:p>
            <a:r>
              <a:rPr lang="ru-RU" dirty="0" smtClean="0"/>
              <a:t>Дома: подготовить презентацию одной из 3-х платежных систем.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Оплата наличными денежными средствами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1965" t="27963" r="7296" b="25563"/>
          <a:stretch>
            <a:fillRect/>
          </a:stretch>
        </p:blipFill>
        <p:spPr bwMode="auto">
          <a:xfrm>
            <a:off x="251520" y="1772816"/>
            <a:ext cx="8640960" cy="446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Оплата банковской картой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1040" t="28172" r="8438" b="27532"/>
          <a:stretch>
            <a:fillRect/>
          </a:stretch>
        </p:blipFill>
        <p:spPr bwMode="auto">
          <a:xfrm>
            <a:off x="611560" y="1484784"/>
            <a:ext cx="7776864" cy="480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Овердраф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625609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Овердрафт</a:t>
            </a:r>
            <a:r>
              <a:rPr lang="ru-RU" sz="2600" dirty="0" smtClean="0"/>
              <a:t> (от англ. </a:t>
            </a:r>
            <a:r>
              <a:rPr lang="ru-RU" sz="2600" dirty="0" err="1" smtClean="0"/>
              <a:t>overdraft</a:t>
            </a:r>
            <a:r>
              <a:rPr lang="ru-RU" sz="2600" dirty="0" smtClean="0"/>
              <a:t> - «перерасход перебор») это тот же кредит, разница в условиях его получения. </a:t>
            </a:r>
          </a:p>
          <a:p>
            <a:r>
              <a:rPr lang="ru-RU" sz="2600" dirty="0" smtClean="0"/>
              <a:t>К вашей дебетовой карте добавится возможность получения денег банка в кредит. Однако проценты за использование овердрафта обычно выше, чем за обычный кредит</a:t>
            </a:r>
          </a:p>
          <a:p>
            <a:r>
              <a:rPr lang="ru-RU" sz="2600" dirty="0" smtClean="0"/>
              <a:t>Уходить в «перерасход» регулярно, не укладываясь в льготный период крайне невыгодно.</a:t>
            </a:r>
          </a:p>
          <a:p>
            <a:r>
              <a:rPr lang="ru-RU" sz="2600" b="1" dirty="0" smtClean="0"/>
              <a:t>Льготный период </a:t>
            </a:r>
            <a:r>
              <a:rPr lang="ru-RU" sz="2600" dirty="0" smtClean="0"/>
              <a:t>- это срок, в течение которого проценты за использование средств не начисляются или начисляются в размере, который ниже базовой ставки</a:t>
            </a:r>
            <a:endParaRPr lang="ru-RU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/>
          </a:bodyPr>
          <a:lstStyle/>
          <a:p>
            <a:r>
              <a:rPr lang="ru-RU" dirty="0" smtClean="0"/>
              <a:t>Виртуальная карта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3"/>
            <a:ext cx="8964488" cy="530120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 такой карты есть реквизиты, но нет физического носителя.</a:t>
            </a:r>
          </a:p>
          <a:p>
            <a:r>
              <a:rPr lang="ru-RU" dirty="0" smtClean="0"/>
              <a:t>Удобна для оплаты покупок </a:t>
            </a:r>
            <a:r>
              <a:rPr lang="ru-RU" dirty="0" err="1" smtClean="0"/>
              <a:t>онлайн</a:t>
            </a:r>
            <a:r>
              <a:rPr lang="ru-RU" dirty="0" smtClean="0"/>
              <a:t> и можно пополнять ее только на нужную сумму. Так вы дополнительно защитите свои деньги от мошенников. Мошенники копируют настоящие сайты, чтобы после ввода реквизитов карты воспользоваться ими для доступа к деньгам на счете.</a:t>
            </a:r>
          </a:p>
          <a:p>
            <a:r>
              <a:rPr lang="ru-RU" dirty="0" smtClean="0"/>
              <a:t>Ее можно использовать и для оплаты на обычной кассе.</a:t>
            </a:r>
          </a:p>
          <a:p>
            <a:r>
              <a:rPr lang="ru-RU" dirty="0" smtClean="0"/>
              <a:t>Виртуальную карту можно загрузить в сервис бесконтактной оплаты или </a:t>
            </a:r>
            <a:r>
              <a:rPr lang="ru-RU" dirty="0" err="1" smtClean="0"/>
              <a:t>ра</a:t>
            </a:r>
            <a:r>
              <a:rPr lang="en-US" dirty="0" smtClean="0"/>
              <a:t>y</a:t>
            </a:r>
            <a:r>
              <a:rPr lang="ru-RU" dirty="0" smtClean="0"/>
              <a:t>-сервис. </a:t>
            </a:r>
            <a:r>
              <a:rPr lang="ru-RU" dirty="0" err="1" smtClean="0"/>
              <a:t>Рау-сервисы</a:t>
            </a:r>
            <a:r>
              <a:rPr lang="ru-RU" dirty="0" smtClean="0"/>
              <a:t> вроде </a:t>
            </a:r>
            <a:r>
              <a:rPr lang="ru-RU" dirty="0" err="1" smtClean="0"/>
              <a:t>Міг</a:t>
            </a:r>
            <a:r>
              <a:rPr lang="ru-RU" dirty="0" smtClean="0"/>
              <a:t> </a:t>
            </a:r>
            <a:r>
              <a:rPr lang="ru-RU" dirty="0" err="1" smtClean="0"/>
              <a:t>Рау</a:t>
            </a:r>
            <a:r>
              <a:rPr lang="ru-RU" dirty="0" smtClean="0"/>
              <a:t> позволяют платить на кассе с помощью смартфона.</a:t>
            </a:r>
          </a:p>
          <a:p>
            <a:r>
              <a:rPr lang="ru-RU" dirty="0" smtClean="0"/>
              <a:t>Оплачивать покупки можно через любые терминалы, которые принимают бесконтактные способы оплаты. Для этого достаточно лишь поднести смартфон с установленным приложением </a:t>
            </a:r>
            <a:r>
              <a:rPr lang="ru-RU" dirty="0" err="1" smtClean="0"/>
              <a:t>Рау-сервиса</a:t>
            </a:r>
            <a:r>
              <a:rPr lang="ru-RU" dirty="0" smtClean="0"/>
              <a:t> к такому терминалу и подтвердить транзакцию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5448"/>
            <a:ext cx="8784976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безопасности при пользовании банковской картой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148478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Как защитить себя от мошенников?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087463"/>
            <a:ext cx="856895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600" dirty="0" smtClean="0"/>
              <a:t>Установите антивирус и регулярно обновляйте его.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/>
              <a:t>Не переходите по неизвестным ссылкам.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/>
              <a:t>Не заходите на подозрительные сайты.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/>
              <a:t>Никогда и никому не сообщайте личные данные, а также полные реквизиты карты, пароли и коды от банка.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/>
              <a:t>Сохраняйте в закладках нужные адреса сайтов.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/>
              <a:t>Используйте для оплаты покупок в интернете. отдельную карту, кладите на нее только нужную сумму денег.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/>
              <a:t>При покупках </a:t>
            </a:r>
            <a:r>
              <a:rPr lang="ru-RU" sz="2600" dirty="0" err="1" smtClean="0"/>
              <a:t>онлайн</a:t>
            </a:r>
            <a:r>
              <a:rPr lang="ru-RU" sz="2600" dirty="0" smtClean="0"/>
              <a:t> обращайте внимание на название магазина в тексте </a:t>
            </a:r>
            <a:r>
              <a:rPr lang="ru-RU" sz="2600" dirty="0" err="1" smtClean="0"/>
              <a:t>смс-сообщений</a:t>
            </a:r>
            <a:r>
              <a:rPr lang="ru-RU" sz="2600" dirty="0" smtClean="0"/>
              <a:t> с одноразовым паролем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2232</TotalTime>
  <Words>1053</Words>
  <Application>Microsoft Office PowerPoint</Application>
  <PresentationFormat>Экран (4:3)</PresentationFormat>
  <Paragraphs>102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Модульная</vt:lpstr>
      <vt:lpstr>ВЫГОДНЫЕ И БЕЗОПАСНЫЕ СПОСОБЫ ОПЛАТЫ  ТОВАРОВ И ПЕРЕВОДОВ ДЕНЕЖНЫХ СРЕДСТВ</vt:lpstr>
      <vt:lpstr>Слайд 2</vt:lpstr>
      <vt:lpstr>Сколько способов оплатить товар на кассе вы знаете?</vt:lpstr>
      <vt:lpstr>Слайд 4</vt:lpstr>
      <vt:lpstr>1. Оплата наличными денежными средствами</vt:lpstr>
      <vt:lpstr>2. Оплата банковской картой</vt:lpstr>
      <vt:lpstr>Овердраф</vt:lpstr>
      <vt:lpstr>Виртуальная карта</vt:lpstr>
      <vt:lpstr>Правила безопасности при пользовании банковской картой</vt:lpstr>
      <vt:lpstr>4. Сервисы бесконтактной оплаты </vt:lpstr>
      <vt:lpstr>Слайд 11</vt:lpstr>
      <vt:lpstr>Переводы денежных средств</vt:lpstr>
      <vt:lpstr>Как выбрать способ перевода</vt:lpstr>
      <vt:lpstr>Какие бывают способы перевода денежных средств?</vt:lpstr>
      <vt:lpstr>Какие бывают способы перевода денежных средств?</vt:lpstr>
      <vt:lpstr>Какие бывают способы перевода денежных средств?</vt:lpstr>
      <vt:lpstr>1. Перевод через банк</vt:lpstr>
      <vt:lpstr>1. Перевод через банк с помощью СПБ</vt:lpstr>
      <vt:lpstr>3. Система денежных переводов</vt:lpstr>
      <vt:lpstr>4. Перевод через «Почту России»</vt:lpstr>
      <vt:lpstr>Цифровой рубль</vt:lpstr>
      <vt:lpstr>Цифровой рубль</vt:lpstr>
      <vt:lpstr>Цифровой рубль</vt:lpstr>
      <vt:lpstr>Цифровой рубль</vt:lpstr>
      <vt:lpstr>Как перевести наличные в цифровые рубли?</vt:lpstr>
      <vt:lpstr>Как снять цифровые рубли?</vt:lpstr>
      <vt:lpstr>Дополнительные источники дохода</vt:lpstr>
      <vt:lpstr>Цифровой рубль</vt:lpstr>
      <vt:lpstr>Цифровой рубль</vt:lpstr>
      <vt:lpstr>Перевод цифровых рублей другим людям</vt:lpstr>
      <vt:lpstr>Перевод цифровых рублей другим людям</vt:lpstr>
      <vt:lpstr>Оплата цифровым рублем</vt:lpstr>
      <vt:lpstr>Оплата цифровым рублем</vt:lpstr>
      <vt:lpstr>Кредит или вклад цифровыми рублями</vt:lpstr>
      <vt:lpstr>Преимущества цифрового рубля</vt:lpstr>
      <vt:lpstr>Мифы о цифровом рубле</vt:lpstr>
      <vt:lpstr>Мифы о цифровом рубле</vt:lpstr>
      <vt:lpstr>Мифы о цифровом рубле</vt:lpstr>
      <vt:lpstr>Мифы о цифровом рубле</vt:lpstr>
      <vt:lpstr>Практическое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ФИНАНСОВ</dc:title>
  <dc:creator>Инна Николаевна</dc:creator>
  <cp:lastModifiedBy>Koval</cp:lastModifiedBy>
  <cp:revision>30</cp:revision>
  <dcterms:created xsi:type="dcterms:W3CDTF">2024-09-08T17:20:00Z</dcterms:created>
  <dcterms:modified xsi:type="dcterms:W3CDTF">2024-09-24T02:23:16Z</dcterms:modified>
</cp:coreProperties>
</file>