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6" r:id="rId8"/>
    <p:sldId id="271" r:id="rId9"/>
    <p:sldId id="262" r:id="rId10"/>
    <p:sldId id="267" r:id="rId11"/>
    <p:sldId id="268" r:id="rId12"/>
    <p:sldId id="263" r:id="rId13"/>
    <p:sldId id="269" r:id="rId14"/>
    <p:sldId id="264" r:id="rId15"/>
    <p:sldId id="270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E5412-8222-4CBD-8C94-917ED2FF245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C11FE-E8D3-4E9E-8B98-CBD1844C5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85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3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5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6385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7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97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7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6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7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3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3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2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2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0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797E-8B02-4752-B147-BCE0F18A5E4C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08CD9B-D37A-4344-924D-FDB8866C1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19" y="2978740"/>
            <a:ext cx="9892937" cy="1655762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>ТЕМА : Понятие цикла </a:t>
            </a:r>
            <a:r>
              <a:rPr lang="ru-RU" sz="4400" dirty="0" smtClean="0"/>
              <a:t>менеджмента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386355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004" y="274639"/>
            <a:ext cx="11541336" cy="4937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Работа </a:t>
            </a:r>
            <a:r>
              <a:rPr lang="ru-RU" sz="2800" dirty="0">
                <a:solidFill>
                  <a:schemeClr val="tx1"/>
                </a:solidFill>
              </a:rPr>
              <a:t>по организации производства, являясь одной из функций менеджмента, связана с решением многочисленных вопросов, например: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определение </a:t>
            </a:r>
            <a:r>
              <a:rPr lang="ru-RU" sz="2800" dirty="0">
                <a:solidFill>
                  <a:schemeClr val="tx1"/>
                </a:solidFill>
              </a:rPr>
              <a:t>номенклатуры выпускаемой предприятием продукции;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создание </a:t>
            </a:r>
            <a:r>
              <a:rPr lang="ru-RU" sz="2800" dirty="0">
                <a:solidFill>
                  <a:schemeClr val="tx1"/>
                </a:solidFill>
              </a:rPr>
              <a:t>технологии производства и контроль над ним;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800" dirty="0">
                <a:solidFill>
                  <a:schemeClr val="tx1"/>
                </a:solidFill>
              </a:rPr>
              <a:t>транспортировки сырья, материалов и готовой продукции;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уход </a:t>
            </a:r>
            <a:r>
              <a:rPr lang="ru-RU" sz="2800" dirty="0">
                <a:solidFill>
                  <a:schemeClr val="tx1"/>
                </a:solidFill>
              </a:rPr>
              <a:t>за оборудованием и его ремонт;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анализ </a:t>
            </a:r>
            <a:r>
              <a:rPr lang="ru-RU" sz="2800" dirty="0">
                <a:solidFill>
                  <a:schemeClr val="tx1"/>
                </a:solidFill>
              </a:rPr>
              <a:t>издержек производства и осуществление мер по их снижению;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сбор </a:t>
            </a:r>
            <a:r>
              <a:rPr lang="ru-RU" sz="2800" dirty="0">
                <a:solidFill>
                  <a:schemeClr val="tx1"/>
                </a:solidFill>
              </a:rPr>
              <a:t>рационализаторских предложений.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014" y="571819"/>
            <a:ext cx="11175576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	Делегирование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это средство, с помощью которого руководство осуществляет выполнение работы с помощью других лиц.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Делегирование </a:t>
            </a:r>
            <a:r>
              <a:rPr lang="ru-RU" sz="2800" dirty="0">
                <a:solidFill>
                  <a:schemeClr val="tx1"/>
                </a:solidFill>
              </a:rPr>
              <a:t>нужно использовать в следующих случаях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● когда </a:t>
            </a:r>
            <a:r>
              <a:rPr lang="ru-RU" sz="2800" dirty="0">
                <a:solidFill>
                  <a:schemeClr val="tx1"/>
                </a:solidFill>
              </a:rPr>
              <a:t>подчиненный может сделать эту работу лучше, чем руководитель;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● когда </a:t>
            </a:r>
            <a:r>
              <a:rPr lang="ru-RU" sz="2800" dirty="0">
                <a:solidFill>
                  <a:schemeClr val="tx1"/>
                </a:solidFill>
              </a:rPr>
              <a:t>чрезмерная занятость не позволяет руководителю самому заняться проблемой;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● когда </a:t>
            </a:r>
            <a:r>
              <a:rPr lang="ru-RU" sz="2800" dirty="0">
                <a:solidFill>
                  <a:schemeClr val="tx1"/>
                </a:solidFill>
              </a:rPr>
              <a:t>необходимо высвободить время и силы, чтобы заняться важными делами.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1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864" y="1149031"/>
            <a:ext cx="6797885" cy="4431031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3.</a:t>
            </a:r>
            <a:r>
              <a:rPr lang="ru-RU" sz="2800" b="1" u="sng" dirty="0" smtClean="0">
                <a:solidFill>
                  <a:schemeClr val="tx1"/>
                </a:solidFill>
              </a:rPr>
              <a:t>Мотивация</a:t>
            </a:r>
            <a:r>
              <a:rPr lang="ru-RU" sz="2800" dirty="0" smtClean="0">
                <a:solidFill>
                  <a:schemeClr val="tx1"/>
                </a:solidFill>
              </a:rPr>
              <a:t> персонала-</a:t>
            </a:r>
            <a:r>
              <a:rPr lang="ru-RU" sz="2800" dirty="0">
                <a:solidFill>
                  <a:schemeClr val="tx1"/>
                </a:solidFill>
              </a:rPr>
              <a:t>это процесс побуждения себя и других людей для успешного выполнения работы и продвижения к намеченным целям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Для этого </a:t>
            </a:r>
            <a:r>
              <a:rPr lang="ru-RU" sz="2800" dirty="0" smtClean="0">
                <a:solidFill>
                  <a:schemeClr val="tx1"/>
                </a:solidFill>
              </a:rPr>
              <a:t>осуществляются: </a:t>
            </a:r>
            <a:r>
              <a:rPr lang="ru-RU" sz="2800" b="1" dirty="0" smtClean="0">
                <a:solidFill>
                  <a:schemeClr val="tx1"/>
                </a:solidFill>
              </a:rPr>
              <a:t>материальное</a:t>
            </a:r>
            <a:r>
              <a:rPr lang="ru-RU" sz="2800" dirty="0" smtClean="0">
                <a:solidFill>
                  <a:schemeClr val="tx1"/>
                </a:solidFill>
              </a:rPr>
              <a:t> и </a:t>
            </a:r>
            <a:r>
              <a:rPr lang="ru-RU" sz="2800" b="1" dirty="0" smtClean="0">
                <a:solidFill>
                  <a:schemeClr val="tx1"/>
                </a:solidFill>
              </a:rPr>
              <a:t>моральное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стимулирование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smtClean="0">
                <a:solidFill>
                  <a:schemeClr val="tx1"/>
                </a:solidFill>
              </a:rPr>
              <a:t>создаются </a:t>
            </a:r>
            <a:r>
              <a:rPr lang="ru-RU" sz="2800" dirty="0">
                <a:solidFill>
                  <a:schemeClr val="tx1"/>
                </a:solidFill>
              </a:rPr>
              <a:t>условия для проявления активности и </a:t>
            </a:r>
            <a:r>
              <a:rPr lang="ru-RU" sz="2800" dirty="0" smtClean="0">
                <a:solidFill>
                  <a:schemeClr val="tx1"/>
                </a:solidFill>
              </a:rPr>
              <a:t>саморазвития.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seowebs.pro/wp-content/uploads/2019/05/shutterstock_12893988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11" y="1384300"/>
            <a:ext cx="4512310" cy="396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37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24" y="346710"/>
            <a:ext cx="1047834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Мотивация </a:t>
            </a:r>
            <a:r>
              <a:rPr lang="ru-RU" dirty="0">
                <a:solidFill>
                  <a:schemeClr val="tx1"/>
                </a:solidFill>
              </a:rPr>
              <a:t>бывает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материальной, моральной и социальной.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324" y="1930400"/>
            <a:ext cx="11175576" cy="388077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Материальная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мотивация</a:t>
            </a:r>
            <a:r>
              <a:rPr lang="ru-RU" sz="2800" dirty="0">
                <a:solidFill>
                  <a:schemeClr val="tx1"/>
                </a:solidFill>
              </a:rPr>
              <a:t> осуществляется путем выплаты сотрудникам заработной платы, премий и других видов материального вознаграждения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Примерами </a:t>
            </a:r>
            <a:r>
              <a:rPr lang="ru-RU" sz="2800" b="1" dirty="0">
                <a:solidFill>
                  <a:schemeClr val="tx1"/>
                </a:solidFill>
              </a:rPr>
              <a:t>моральной</a:t>
            </a:r>
            <a:r>
              <a:rPr lang="ru-RU" sz="2800" dirty="0">
                <a:solidFill>
                  <a:schemeClr val="tx1"/>
                </a:solidFill>
              </a:rPr>
              <a:t> (психологической) </a:t>
            </a:r>
            <a:r>
              <a:rPr lang="ru-RU" sz="2800" b="1" dirty="0">
                <a:solidFill>
                  <a:schemeClr val="tx1"/>
                </a:solidFill>
              </a:rPr>
              <a:t>мотивации</a:t>
            </a:r>
            <a:r>
              <a:rPr lang="ru-RU" sz="2800" dirty="0">
                <a:solidFill>
                  <a:schemeClr val="tx1"/>
                </a:solidFill>
              </a:rPr>
              <a:t> являются благодарность, грамота, фото на доске почета и др.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Наконец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b="1" dirty="0">
                <a:solidFill>
                  <a:schemeClr val="tx1"/>
                </a:solidFill>
              </a:rPr>
              <a:t>социальная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мотивация</a:t>
            </a:r>
            <a:r>
              <a:rPr lang="ru-RU" sz="2800" dirty="0">
                <a:solidFill>
                  <a:schemeClr val="tx1"/>
                </a:solidFill>
              </a:rPr>
              <a:t> состоит в создании менеджером условий для интересной творческой работы в дружном, слаженно работающем коллективе, в котором каждый человек может рассчитывать на поддержку и взаимопомощь коллег по работе.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1146810"/>
            <a:ext cx="6374674" cy="407670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4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r>
              <a:rPr lang="ru-RU" sz="2800" b="1" u="sng" dirty="0" smtClean="0">
                <a:solidFill>
                  <a:schemeClr val="tx1"/>
                </a:solidFill>
              </a:rPr>
              <a:t>Контроль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– управленческая деятельность, заключающаяся </a:t>
            </a:r>
            <a:r>
              <a:rPr lang="ru-RU" sz="2800" dirty="0" smtClean="0">
                <a:solidFill>
                  <a:schemeClr val="tx1"/>
                </a:solidFill>
              </a:rPr>
              <a:t>в проверке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сопоставлении фактических </a:t>
            </a:r>
            <a:r>
              <a:rPr lang="ru-RU" sz="2800" dirty="0">
                <a:solidFill>
                  <a:schemeClr val="tx1"/>
                </a:solidFill>
              </a:rPr>
              <a:t>результатов с заданными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Эта функция осуществляется </a:t>
            </a:r>
            <a:r>
              <a:rPr lang="ru-RU" sz="2800" dirty="0" smtClean="0">
                <a:solidFill>
                  <a:schemeClr val="tx1"/>
                </a:solidFill>
              </a:rPr>
              <a:t>через: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● Наблюдения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● Проверку </a:t>
            </a:r>
            <a:r>
              <a:rPr lang="ru-RU" sz="2800" dirty="0">
                <a:solidFill>
                  <a:schemeClr val="tx1"/>
                </a:solidFill>
              </a:rPr>
              <a:t>всех сторон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деятельности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● Учет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● Анализ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journal.ib-bank.ru/files/images/posts/2018-02-26_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1337309"/>
            <a:ext cx="4899388" cy="4331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8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14" y="583249"/>
            <a:ext cx="11004126" cy="388077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Контроль заключается в наблюдении за ходом производственных процессов, выявлении отклонения от них.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 </a:t>
            </a:r>
            <a:r>
              <a:rPr lang="ru-RU" sz="2800" dirty="0">
                <a:solidFill>
                  <a:schemeClr val="tx1"/>
                </a:solidFill>
              </a:rPr>
              <a:t>помощью учета результатов работы достигается оценка ее итогов.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Универсальной </a:t>
            </a:r>
            <a:r>
              <a:rPr lang="ru-RU" sz="2800" dirty="0">
                <a:solidFill>
                  <a:schemeClr val="tx1"/>
                </a:solidFill>
              </a:rPr>
              <a:t>системы контроля нет. Система контроля должна разрабатываться в зависимости от индивидуальных особенностей каждого предприятия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Контроль - это количественная и качественная оценка и учет результатов работы.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3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30" y="609600"/>
            <a:ext cx="6570618" cy="542544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5.</a:t>
            </a:r>
            <a:r>
              <a:rPr lang="ru-RU" b="1" u="sng" dirty="0">
                <a:solidFill>
                  <a:schemeClr val="tx1"/>
                </a:solidFill>
              </a:rPr>
              <a:t>Координация</a:t>
            </a:r>
            <a:r>
              <a:rPr lang="ru-RU" dirty="0">
                <a:solidFill>
                  <a:schemeClr val="tx1"/>
                </a:solidFill>
              </a:rPr>
              <a:t> - регулярное и оперативное воздействие руководителя на сотрудников путем установления рациональных связей между ними, осуществляемое с целью добиться от них согласованной и слаженной работы в процессе достижения целей </a:t>
            </a:r>
            <a:r>
              <a:rPr lang="ru-RU" dirty="0" smtClean="0">
                <a:solidFill>
                  <a:schemeClr val="tx1"/>
                </a:solidFill>
              </a:rPr>
              <a:t>и выполнения </a:t>
            </a:r>
            <a:r>
              <a:rPr lang="ru-RU" dirty="0">
                <a:solidFill>
                  <a:schemeClr val="tx1"/>
                </a:solidFill>
              </a:rPr>
              <a:t>задач.</a:t>
            </a:r>
          </a:p>
        </p:txBody>
      </p:sp>
      <p:pic>
        <p:nvPicPr>
          <p:cNvPr id="4" name="Рисунок 3" descr="https://gz.khabkrai.ru/photos/2509_x9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98" y="1017270"/>
            <a:ext cx="4610100" cy="461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06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92183" y="357052"/>
            <a:ext cx="10872107" cy="5711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Основа </a:t>
            </a:r>
            <a:r>
              <a:rPr lang="ru-RU" sz="2400" b="1" dirty="0">
                <a:solidFill>
                  <a:schemeClr val="tx1"/>
                </a:solidFill>
              </a:rPr>
              <a:t>управленческой деятельности </a:t>
            </a:r>
            <a:r>
              <a:rPr lang="ru-RU" sz="2400" dirty="0">
                <a:solidFill>
                  <a:schemeClr val="tx1"/>
                </a:solidFill>
              </a:rPr>
              <a:t>– это выполнение менеджером </a:t>
            </a:r>
            <a:r>
              <a:rPr lang="ru-RU" sz="2400" dirty="0" smtClean="0">
                <a:solidFill>
                  <a:schemeClr val="tx1"/>
                </a:solidFill>
              </a:rPr>
              <a:t>определенных действий - функций</a:t>
            </a:r>
            <a:r>
              <a:rPr lang="ru-RU" sz="2400" dirty="0">
                <a:solidFill>
                  <a:schemeClr val="tx1"/>
                </a:solidFill>
              </a:rPr>
              <a:t>, которые составляют так называемый </a:t>
            </a:r>
            <a:r>
              <a:rPr lang="ru-RU" sz="2400" b="1" dirty="0">
                <a:solidFill>
                  <a:schemeClr val="tx1"/>
                </a:solidFill>
              </a:rPr>
              <a:t>цикл менеджмента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Функция </a:t>
            </a:r>
            <a:r>
              <a:rPr lang="ru-RU" sz="2400" b="1" dirty="0">
                <a:solidFill>
                  <a:schemeClr val="tx1"/>
                </a:solidFill>
              </a:rPr>
              <a:t>– </a:t>
            </a:r>
            <a:r>
              <a:rPr lang="ru-RU" sz="2400" dirty="0">
                <a:solidFill>
                  <a:schemeClr val="tx1"/>
                </a:solidFill>
              </a:rPr>
              <a:t>это конкретный вид управленческой деятельности, соответствующая организация работы, которая осуществляется специальными приемами и способами.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Выделяют основные функции – это действия</a:t>
            </a:r>
            <a:r>
              <a:rPr lang="ru-RU" sz="2400" dirty="0" smtClean="0">
                <a:solidFill>
                  <a:schemeClr val="tx1"/>
                </a:solidFill>
              </a:rPr>
              <a:t>, которые </a:t>
            </a:r>
            <a:r>
              <a:rPr lang="ru-RU" sz="2400" dirty="0" smtClean="0">
                <a:solidFill>
                  <a:schemeClr val="tx1"/>
                </a:solidFill>
              </a:rPr>
              <a:t>выполняют руководители любого уровня и эти функции универсальны в применении.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	Основными  </a:t>
            </a:r>
            <a:r>
              <a:rPr lang="ru-RU" sz="2400" b="1" dirty="0">
                <a:solidFill>
                  <a:schemeClr val="tx1"/>
                </a:solidFill>
              </a:rPr>
              <a:t>функциями являются: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планирование </a:t>
            </a:r>
            <a:r>
              <a:rPr lang="ru-RU" sz="2400" dirty="0">
                <a:solidFill>
                  <a:schemeClr val="tx1"/>
                </a:solidFill>
              </a:rPr>
              <a:t>(прогнозирование);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организовывание</a:t>
            </a:r>
            <a:r>
              <a:rPr lang="ru-RU" sz="2400" dirty="0">
                <a:solidFill>
                  <a:schemeClr val="tx1"/>
                </a:solidFill>
              </a:rPr>
              <a:t>) (координация и регулирование);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мотивация</a:t>
            </a:r>
            <a:r>
              <a:rPr lang="ru-RU" sz="2400" dirty="0">
                <a:solidFill>
                  <a:schemeClr val="tx1"/>
                </a:solidFill>
              </a:rPr>
              <a:t>;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контроль </a:t>
            </a:r>
            <a:r>
              <a:rPr lang="ru-RU" sz="2400" dirty="0">
                <a:solidFill>
                  <a:schemeClr val="tx1"/>
                </a:solidFill>
              </a:rPr>
              <a:t>(учет и анализ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715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59" y="266700"/>
            <a:ext cx="11155681" cy="27393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Специальные функции </a:t>
            </a:r>
            <a:r>
              <a:rPr lang="ru-RU" dirty="0" smtClean="0">
                <a:solidFill>
                  <a:schemeClr val="tx1"/>
                </a:solidFill>
              </a:rPr>
              <a:t>– это действия, которые отражают специфику деятельности предприятия , отрасли.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8" y="2491740"/>
            <a:ext cx="11155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Например</a:t>
            </a:r>
            <a:r>
              <a:rPr lang="ru-RU" sz="32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Кадровая  функция</a:t>
            </a:r>
            <a:r>
              <a:rPr lang="en-US" sz="3200" dirty="0" smtClean="0"/>
              <a:t>(</a:t>
            </a:r>
            <a:r>
              <a:rPr lang="ru-RU" sz="3200" dirty="0"/>
              <a:t>например подбор </a:t>
            </a:r>
            <a:r>
              <a:rPr lang="ru-RU" sz="3200" dirty="0" smtClean="0"/>
              <a:t>и </a:t>
            </a:r>
            <a:r>
              <a:rPr lang="ru-RU" sz="3200" dirty="0"/>
              <a:t>работа с кадрами в полиции существенно отличается от работы с кадрами учителей в школе</a:t>
            </a:r>
            <a:r>
              <a:rPr lang="ru-RU" sz="3200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Ведение </a:t>
            </a:r>
            <a:r>
              <a:rPr lang="ru-RU" sz="3200" dirty="0"/>
              <a:t>отчетности</a:t>
            </a:r>
            <a:r>
              <a:rPr lang="ru-RU" sz="32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Реклама </a:t>
            </a:r>
            <a:r>
              <a:rPr lang="ru-RU" sz="3200" dirty="0"/>
              <a:t>предприятия</a:t>
            </a:r>
            <a:r>
              <a:rPr lang="ru-RU" sz="32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Организация </a:t>
            </a:r>
            <a:r>
              <a:rPr lang="ru-RU" sz="3200" dirty="0"/>
              <a:t>питания коллектива и т.д.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986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5734" y="2162992"/>
            <a:ext cx="11047125" cy="264903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Цикл </a:t>
            </a:r>
            <a:r>
              <a:rPr lang="ru-RU" sz="4000" b="1" dirty="0" smtClean="0">
                <a:solidFill>
                  <a:schemeClr val="tx1"/>
                </a:solidFill>
              </a:rPr>
              <a:t>менеджмента </a:t>
            </a:r>
            <a:r>
              <a:rPr lang="ru-RU" sz="4000" dirty="0" smtClean="0">
                <a:solidFill>
                  <a:schemeClr val="tx1"/>
                </a:solidFill>
              </a:rPr>
              <a:t>– </a:t>
            </a:r>
            <a:r>
              <a:rPr lang="ru-RU" sz="4000" dirty="0">
                <a:solidFill>
                  <a:schemeClr val="tx1"/>
                </a:solidFill>
              </a:rPr>
              <a:t>совокупность процессов, совершаемых в течение определенного времени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Цикл </a:t>
            </a:r>
            <a:r>
              <a:rPr lang="ru-RU" sz="4000" dirty="0">
                <a:solidFill>
                  <a:schemeClr val="tx1"/>
                </a:solidFill>
              </a:rPr>
              <a:t>менеджмента обычно осуществляется непрерывно и имеет тенденцию к возобновлению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3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944" y="175260"/>
            <a:ext cx="8596668" cy="704850"/>
          </a:xfrm>
        </p:spPr>
        <p:txBody>
          <a:bodyPr/>
          <a:lstStyle/>
          <a:p>
            <a:r>
              <a:rPr lang="ru-RU" dirty="0" smtClean="0"/>
              <a:t>СХЕМА ЦИКЛА МЕНЕДЖМЕНТА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16587" r="9669" b="7760"/>
          <a:stretch/>
        </p:blipFill>
        <p:spPr bwMode="auto">
          <a:xfrm>
            <a:off x="1371600" y="880110"/>
            <a:ext cx="8229600" cy="58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7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100" y="118110"/>
            <a:ext cx="11015556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Характеристика общих функций цикла менеджмента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50" y="1449070"/>
            <a:ext cx="5657850" cy="5237480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chemeClr val="tx1"/>
                </a:solidFill>
              </a:rPr>
              <a:t>Планирование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– функция на </a:t>
            </a:r>
            <a:r>
              <a:rPr lang="ru-RU" sz="2800" dirty="0">
                <a:solidFill>
                  <a:schemeClr val="tx1"/>
                </a:solidFill>
              </a:rPr>
              <a:t>которой определяются цели деятельности и необходимые для этого средства и действия. Планирование прокладывает курс, по которому организация будет идти, чтобы достичь цели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Планирование </a:t>
            </a:r>
            <a:r>
              <a:rPr lang="ru-RU" sz="2800" dirty="0" smtClean="0">
                <a:solidFill>
                  <a:schemeClr val="tx1"/>
                </a:solidFill>
              </a:rPr>
              <a:t>может быть: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1.Долгосрочным;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2.Среднесрочным;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3.Краткосрочным.</a:t>
            </a:r>
          </a:p>
          <a:p>
            <a:endParaRPr lang="ru-RU" dirty="0"/>
          </a:p>
        </p:txBody>
      </p:sp>
      <p:pic>
        <p:nvPicPr>
          <p:cNvPr id="7" name="Рисунок 6" descr="https://avatars.mds.yandex.net/get-zen_doc/1535103/pub_5d120ddeea4adc05c6256574_5d121d596f100900afa353be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78" y="1714065"/>
            <a:ext cx="5732145" cy="4327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77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174" y="232410"/>
            <a:ext cx="8596668" cy="1320800"/>
          </a:xfrm>
        </p:spPr>
        <p:txBody>
          <a:bodyPr/>
          <a:lstStyle/>
          <a:p>
            <a:r>
              <a:rPr lang="ru-RU" dirty="0" smtClean="0"/>
              <a:t>ВИДЫ 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04" y="1131889"/>
            <a:ext cx="10615506" cy="3880773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Стратегическое планирование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- процесс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разработки стратегии и основных методов ее осуществления, смыслом которого является процесс моделирования будущего с учетом определенных целей и сформулированной концепции долговременного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развития.</a:t>
            </a:r>
          </a:p>
          <a:p>
            <a:pPr algn="just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Тактическое планирование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 уточнение, коррекция, дополнение, конкретизация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стратегии.</a:t>
            </a:r>
          </a:p>
          <a:p>
            <a:pPr algn="just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Текущее (оперативное) планирование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- планирование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rebuchet MS (Заголовки)"/>
                <a:cs typeface="Times New Roman" panose="02020603050405020304" pitchFamily="18" charset="0"/>
              </a:rPr>
              <a:t>работы предприятия (команды проекта) на определенный период (день, месяц, квартал, год)</a:t>
            </a:r>
          </a:p>
          <a:p>
            <a:pPr algn="just"/>
            <a:endParaRPr lang="ru-RU" sz="2800" dirty="0">
              <a:solidFill>
                <a:schemeClr val="bg2">
                  <a:lumMod val="10000"/>
                </a:schemeClr>
              </a:solidFill>
              <a:latin typeface="Trebuchet MS (Заголовки)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bg2">
                  <a:lumMod val="10000"/>
                </a:schemeClr>
              </a:solidFill>
              <a:latin typeface="Trebuchet MS (Заголовки)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rebuchet MS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val="75212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54" y="674689"/>
            <a:ext cx="11427036" cy="3880773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Основными принципами </a:t>
            </a:r>
            <a:r>
              <a:rPr lang="ru-RU" sz="2800" b="1" i="1" dirty="0" smtClean="0">
                <a:solidFill>
                  <a:schemeClr val="tx1"/>
                </a:solidFill>
              </a:rPr>
              <a:t>планирования </a:t>
            </a:r>
            <a:r>
              <a:rPr lang="ru-RU" sz="2800" i="1" dirty="0" smtClean="0">
                <a:solidFill>
                  <a:schemeClr val="tx1"/>
                </a:solidFill>
              </a:rPr>
              <a:t>являются: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комплексность</a:t>
            </a:r>
            <a:r>
              <a:rPr lang="ru-RU" sz="2800" dirty="0">
                <a:solidFill>
                  <a:schemeClr val="tx1"/>
                </a:solidFill>
              </a:rPr>
              <a:t>, точность, непрерывность (органическое единство перспективных и текущих планов), гибкость, экономичность.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Целостность </a:t>
            </a:r>
            <a:r>
              <a:rPr lang="ru-RU" sz="2800" b="1" dirty="0">
                <a:solidFill>
                  <a:schemeClr val="tx1"/>
                </a:solidFill>
              </a:rPr>
              <a:t>перспективного и текущего планирования </a:t>
            </a:r>
            <a:r>
              <a:rPr lang="ru-RU" sz="2800" dirty="0">
                <a:solidFill>
                  <a:schemeClr val="tx1"/>
                </a:solidFill>
              </a:rPr>
              <a:t>— одно из главных условий, обеспечивающих непрерывность производственного процесса, бесперебойную работу предприятия, стабильность его хозяйственных связей. 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План </a:t>
            </a:r>
            <a:r>
              <a:rPr lang="ru-RU" sz="2800" dirty="0">
                <a:solidFill>
                  <a:schemeClr val="tx1"/>
                </a:solidFill>
              </a:rPr>
              <a:t>предприятия выступает как научно обоснованная программа его дальнейшего развития. В плане не только ставятся определенные конечные цели, но и предусматриваются условия их достижения.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18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30590"/>
            <a:ext cx="6320790" cy="5614307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2.</a:t>
            </a:r>
            <a:r>
              <a:rPr lang="ru-RU" sz="2800" b="1" u="sng" dirty="0" smtClean="0">
                <a:solidFill>
                  <a:schemeClr val="tx1"/>
                </a:solidFill>
              </a:rPr>
              <a:t>Организация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– это функция, создающая условия для эффективной деятельности людей на основе координации их усилий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Она </a:t>
            </a:r>
            <a:r>
              <a:rPr lang="ru-RU" sz="2800" dirty="0" smtClean="0">
                <a:solidFill>
                  <a:schemeClr val="tx1"/>
                </a:solidFill>
              </a:rPr>
              <a:t>включает: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● Создание </a:t>
            </a:r>
            <a:r>
              <a:rPr lang="ru-RU" sz="2800" dirty="0" smtClean="0">
                <a:solidFill>
                  <a:schemeClr val="tx1"/>
                </a:solidFill>
              </a:rPr>
              <a:t>оптимальных условий для труда и отдыха </a:t>
            </a:r>
            <a:r>
              <a:rPr lang="ru-RU" sz="2800" dirty="0" smtClean="0">
                <a:solidFill>
                  <a:schemeClr val="tx1"/>
                </a:solidFill>
              </a:rPr>
              <a:t>(оборудование</a:t>
            </a:r>
            <a:r>
              <a:rPr lang="ru-RU" sz="2800" dirty="0" smtClean="0">
                <a:solidFill>
                  <a:schemeClr val="tx1"/>
                </a:solidFill>
              </a:rPr>
              <a:t>, графики выхода на работу, санитарные требования, техника безопасности</a:t>
            </a:r>
            <a:r>
              <a:rPr lang="ru-RU" sz="2800" dirty="0" smtClean="0">
                <a:solidFill>
                  <a:schemeClr val="tx1"/>
                </a:solidFill>
              </a:rPr>
              <a:t>);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● Создание </a:t>
            </a:r>
            <a:r>
              <a:rPr lang="ru-RU" sz="2800" dirty="0" smtClean="0">
                <a:solidFill>
                  <a:schemeClr val="tx1"/>
                </a:solidFill>
              </a:rPr>
              <a:t>организационной структуры управления;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dop.pskovedu.ru/file/download/dop/3D6AE432267EB8A2195DFC409F9876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70" y="1108710"/>
            <a:ext cx="5045528" cy="4858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25260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439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Trebuchet MS</vt:lpstr>
      <vt:lpstr>Trebuchet MS (Заголовки)</vt:lpstr>
      <vt:lpstr>Wingdings</vt:lpstr>
      <vt:lpstr>Wingdings 3</vt:lpstr>
      <vt:lpstr>Грань</vt:lpstr>
      <vt:lpstr>Презентация PowerPoint</vt:lpstr>
      <vt:lpstr>Презентация PowerPoint</vt:lpstr>
      <vt:lpstr>Специальные функции – это действия, которые отражают специфику деятельности предприятия , отрасли.   </vt:lpstr>
      <vt:lpstr>Цикл менеджмента – совокупность процессов, совершаемых в течение определенного времени. Цикл менеджмента обычно осуществляется непрерывно и имеет тенденцию к возобновлению.  </vt:lpstr>
      <vt:lpstr>СХЕМА ЦИКЛА МЕНЕДЖМЕНТА</vt:lpstr>
      <vt:lpstr>Характеристика общих функций цикла менеджмента</vt:lpstr>
      <vt:lpstr>ВИДЫ ПЛАНИРОВАНИЯ</vt:lpstr>
      <vt:lpstr>Презентация PowerPoint</vt:lpstr>
      <vt:lpstr>2.Организация – это функция, создающая условия для эффективной деятельности людей на основе координации их усилий. Она включает: ● Создание оптимальных условий для труда и отдыха (оборудование, графики выхода на работу, санитарные требования, техника безопасности); ● Создание организационной структуры управления;  </vt:lpstr>
      <vt:lpstr>Презентация PowerPoint</vt:lpstr>
      <vt:lpstr>Презентация PowerPoint</vt:lpstr>
      <vt:lpstr>3.Мотивация персонала-это процесс побуждения себя и других людей для успешного выполнения работы и продвижения к намеченным целям.  Для этого осуществляются: материальное и моральное стимулирование, создаются условия для проявления активности и саморазвития.</vt:lpstr>
      <vt:lpstr>Мотивация бывает материальной, моральной и социальной.  </vt:lpstr>
      <vt:lpstr>4. Контроль – управленческая деятельность, заключающаяся в проверке и сопоставлении фактических результатов с заданными.  Эта функция осуществляется через:  ● Наблюдения ● Проверку всех сторон деятельности ● Учет  ● Анализ</vt:lpstr>
      <vt:lpstr>Презентация PowerPoint</vt:lpstr>
      <vt:lpstr>5.Координация - регулярное и оперативное воздействие руководителя на сотрудников путем установления рациональных связей между ними, осуществляемое с целью добиться от них согласованной и слаженной работы в процессе достижения целей и выполнения задач.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Максим Щербаков</dc:creator>
  <cp:lastModifiedBy>Анна</cp:lastModifiedBy>
  <cp:revision>15</cp:revision>
  <dcterms:created xsi:type="dcterms:W3CDTF">2020-11-15T11:25:23Z</dcterms:created>
  <dcterms:modified xsi:type="dcterms:W3CDTF">2024-10-01T17:16:14Z</dcterms:modified>
</cp:coreProperties>
</file>