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9"/>
  </p:notesMasterIdLst>
  <p:sldIdLst>
    <p:sldId id="258" r:id="rId2"/>
    <p:sldId id="256" r:id="rId3"/>
    <p:sldId id="275" r:id="rId4"/>
    <p:sldId id="277" r:id="rId5"/>
    <p:sldId id="280" r:id="rId6"/>
    <p:sldId id="281" r:id="rId7"/>
    <p:sldId id="282" r:id="rId8"/>
    <p:sldId id="276" r:id="rId9"/>
    <p:sldId id="260" r:id="rId10"/>
    <p:sldId id="278" r:id="rId11"/>
    <p:sldId id="268" r:id="rId12"/>
    <p:sldId id="269" r:id="rId13"/>
    <p:sldId id="279" r:id="rId14"/>
    <p:sldId id="270" r:id="rId15"/>
    <p:sldId id="274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3B6EA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9DC71-A0BD-4C87-85B8-C5B00351FC3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117D-064B-43E6-AB32-2C56EDC7E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5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0117D-064B-43E6-AB32-2C56EDC7E50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5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9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16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8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69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9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30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0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3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9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0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8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9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2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9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12BE-550B-42C2-BC77-9EA8900DB91C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9F209C-03BC-475F-B146-3D0F41FE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B7863-3626-45F7-9307-C30AE0037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65757"/>
            <a:ext cx="7766936" cy="36850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 НАУКИ И ВЫСШЕГО ОБРАЗОВАНИЯ РОССИЙСКОЙ ФЕДЕРАЦИИ</a:t>
            </a:r>
            <a:b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ФИЛИАЛ ФЕДЕРАЛЬНОГО ГОСУДАРСТВЕННОГО БЮДЖЕТНОГО ОБРАЗОВАТЕЛЬНОГО УЧРЕЖДЕНИЯ ВЫСШЕГО ОБРАЗОВАНИЯ «БАЙКАЛЬСКИЙ ГОСУДАРСТВЕННЫЙ УНИВЕРСИТЕТ» </a:t>
            </a:r>
            <a:b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Г. УСТЬ-ИЛИМСКЕ</a:t>
            </a:r>
            <a:b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Специальность 40.02.01 право и организация социального обеспечения</a:t>
            </a:r>
            <a:br>
              <a:rPr kumimoji="0" lang="en-US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b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b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br>
              <a:rPr kumimoji="0" lang="en-US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br>
              <a:rPr kumimoji="0" lang="en-US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ru-RU" alt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ОРГАНИЗАЦИЯ РАБОТЫ УСТЬ-ИЛИМСКОГО ФИЛИАЛА ОБЛАСТНОГО ГОСУДАРСТВЕННОГО КАЗЕННОГО УЧРЕЖДЕНИЯ «КАДРОВЫЙ ЦЕНТР ИРКУТСКОЙ ОБЛАСТИ»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8E43C7-1FDF-433F-9443-817EAA956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627608"/>
            <a:ext cx="7766936" cy="1096899"/>
          </a:xfrm>
        </p:spPr>
        <p:txBody>
          <a:bodyPr>
            <a:normAutofit/>
          </a:bodyPr>
          <a:lstStyle/>
          <a:p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Руководитель старший преподаватель: Серебренникова Ю.И.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 студент группы: ПС-21П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Кудайкулова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С.Е.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B3411-5D3C-463B-B954-A65EE24FC4E9}"/>
              </a:ext>
            </a:extLst>
          </p:cNvPr>
          <p:cNvSpPr txBox="1"/>
          <p:nvPr/>
        </p:nvSpPr>
        <p:spPr>
          <a:xfrm>
            <a:off x="4635569" y="6168685"/>
            <a:ext cx="1509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309794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99E1-4C2E-4C83-BAAC-51B0BAB5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Ярмарки вакансий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BCC51-F0DC-443D-89E2-EE6352005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87483"/>
            <a:ext cx="4634254" cy="38807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Ярмарка вакансий – это мероприятие, на котором работодатели рассказывают про свои открытые вакансии и карьерные возможности соискателям из разных целевых групп: студентам, выпускникам, молодым специалистам и сотрудникам с опытом, которые ищут новые пути развития.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BDA4A5-1438-4838-8771-17DE397E1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48" b="7530"/>
          <a:stretch/>
        </p:blipFill>
        <p:spPr>
          <a:xfrm>
            <a:off x="5776870" y="0"/>
            <a:ext cx="641513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4DE7EF-3141-4D42-8D79-8DF0CE6C4C7A}"/>
              </a:ext>
            </a:extLst>
          </p:cNvPr>
          <p:cNvSpPr/>
          <p:nvPr/>
        </p:nvSpPr>
        <p:spPr>
          <a:xfrm rot="648499">
            <a:off x="10475888" y="693637"/>
            <a:ext cx="972172" cy="80234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дата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C4962E-DC1B-4571-A100-68B70FA49B25}"/>
              </a:ext>
            </a:extLst>
          </p:cNvPr>
          <p:cNvSpPr/>
          <p:nvPr/>
        </p:nvSpPr>
        <p:spPr>
          <a:xfrm rot="657017">
            <a:off x="10482163" y="319653"/>
            <a:ext cx="1216836" cy="296974"/>
          </a:xfrm>
          <a:prstGeom prst="rect">
            <a:avLst/>
          </a:prstGeom>
          <a:solidFill>
            <a:srgbClr val="3B6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Апрель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DA01B8-CE12-4784-81CD-8FFD5B5A749F}"/>
              </a:ext>
            </a:extLst>
          </p:cNvPr>
          <p:cNvSpPr/>
          <p:nvPr/>
        </p:nvSpPr>
        <p:spPr>
          <a:xfrm rot="612150">
            <a:off x="9927304" y="1592967"/>
            <a:ext cx="1576224" cy="266477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время</a:t>
            </a:r>
          </a:p>
        </p:txBody>
      </p:sp>
    </p:spTree>
    <p:extLst>
      <p:ext uri="{BB962C8B-B14F-4D97-AF65-F5344CB8AC3E}">
        <p14:creationId xmlns:p14="http://schemas.microsoft.com/office/powerpoint/2010/main" val="173440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1F1BD-95E4-4E8D-8D58-D93F8AC3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ПОРТАЛ «РАБОТА РОССИИ»</a:t>
            </a:r>
            <a:r>
              <a:rPr lang="ru-RU" dirty="0"/>
              <a:t>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4CCAA-7A74-4779-A9DC-B99A973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92703"/>
            <a:ext cx="8944968" cy="30725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статье 17 ФЗ-565 «О занятости населения в Российской Федерации» единая цифровая платформа в сфере занятости и трудовых отношений «Работа России» является федеральной государственной информационной системой, осуществляющей решение определенных задач.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входа на портал «Работа России» используется учетная запись портала госуслуг. Услуги центра занятости населения оказываются при наличии подтвержденной учетной записи портала госуслуг.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E06724-062B-4864-BAF5-56AD32DA1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8" t="9831" b="5828"/>
          <a:stretch/>
        </p:blipFill>
        <p:spPr>
          <a:xfrm>
            <a:off x="5149818" y="4320371"/>
            <a:ext cx="4197206" cy="19280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755075-7552-4ADE-BF0A-678AABCF2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4320062"/>
            <a:ext cx="4083700" cy="19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7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7CC83-53A2-4C6B-A198-70EC9699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Особенности портала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C15190-837D-4B95-B481-34A2A922C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311525" cy="38807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Войдя на портал, гражданин сможет: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Искать работу (вакансии от проверенных работодателей);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Разместить резюме;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Написать работодателю;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Получить содействие от центра занятости населения в поиске работы.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B3AB9E3-DEC2-4001-9434-A5BC52D58C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947" t="7883" r="5919" b="7416"/>
          <a:stretch/>
        </p:blipFill>
        <p:spPr>
          <a:xfrm>
            <a:off x="5391319" y="2160589"/>
            <a:ext cx="3882683" cy="3601262"/>
          </a:xfrm>
        </p:spPr>
      </p:pic>
    </p:spTree>
    <p:extLst>
      <p:ext uri="{BB962C8B-B14F-4D97-AF65-F5344CB8AC3E}">
        <p14:creationId xmlns:p14="http://schemas.microsoft.com/office/powerpoint/2010/main" val="206668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1DFAD-522B-4EE2-93F3-378E3FBC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4" y="609600"/>
            <a:ext cx="887505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Преимущества портала «Работа России»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AA20D9-92A4-4F68-A21B-B6BD63C007BE}"/>
              </a:ext>
            </a:extLst>
          </p:cNvPr>
          <p:cNvSpPr txBox="1"/>
          <p:nvPr/>
        </p:nvSpPr>
        <p:spPr>
          <a:xfrm>
            <a:off x="3290047" y="2091915"/>
            <a:ext cx="321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Бесплатное использование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DA3A57-45D1-4341-ACAD-F16F4562A7DB}"/>
              </a:ext>
            </a:extLst>
          </p:cNvPr>
          <p:cNvSpPr txBox="1"/>
          <p:nvPr/>
        </p:nvSpPr>
        <p:spPr>
          <a:xfrm>
            <a:off x="3290047" y="3105834"/>
            <a:ext cx="337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Перспективные стажировки и практики для студентов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363D8A-ABFD-4B99-95DB-AD292306B655}"/>
              </a:ext>
            </a:extLst>
          </p:cNvPr>
          <p:cNvSpPr txBox="1"/>
          <p:nvPr/>
        </p:nvSpPr>
        <p:spPr>
          <a:xfrm>
            <a:off x="3290047" y="4394275"/>
            <a:ext cx="321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рекламы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67032-5344-4692-BC2E-DBB56CCA69E0}"/>
              </a:ext>
            </a:extLst>
          </p:cNvPr>
          <p:cNvSpPr txBox="1"/>
          <p:nvPr/>
        </p:nvSpPr>
        <p:spPr>
          <a:xfrm>
            <a:off x="3290047" y="5405718"/>
            <a:ext cx="419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Надёжные работодатели и вакансии, проверенные службой занятости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214983-83EE-4EFA-AC17-B1618121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25" y="1600200"/>
            <a:ext cx="1191467" cy="11097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BB73E65-F14F-47FE-9BFD-5B4836DD8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712" y="3905325"/>
            <a:ext cx="1182781" cy="12551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F9330-1BEB-4531-8A28-28034866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816" y="2805815"/>
            <a:ext cx="1295255" cy="12551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2E057F9-C99A-4CD3-B601-865C7F967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012" y="5006559"/>
            <a:ext cx="1295255" cy="12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8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93E79-79B0-4497-B619-780572AD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647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Ошибки при подаче заявления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36208-00BE-454F-9F20-60336C0B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9052" y="1905095"/>
            <a:ext cx="8596668" cy="38807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заявления не обязательно лично посещать Кадровый центр.  Все можно оформить дистанционно при соблюдении условий, но зачастую при подаче заявления допускают ошибки. Повторно подать заявление можно через 1 месяц после отказа.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ошибка, когда гражданин подает заявление на портале «Работа в России» с недействительным паспортом.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часто при подаче заявления через портал «Госуслуги» забывают прикреплять резюме.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2695D4-8D15-4130-BFBF-E0C8B58FC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051" y="4380438"/>
            <a:ext cx="1623171" cy="14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33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89BCA5-6C7E-46C4-B352-75D41F5DF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62" b="15661"/>
          <a:stretch/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2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8523B4-2DAD-4973-9FFF-92F95C00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471"/>
            <a:ext cx="8552329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3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67A62-21D0-4DFC-B8B4-21B1F372C46C}"/>
              </a:ext>
            </a:extLst>
          </p:cNvPr>
          <p:cNvSpPr txBox="1"/>
          <p:nvPr/>
        </p:nvSpPr>
        <p:spPr>
          <a:xfrm>
            <a:off x="1139483" y="2967335"/>
            <a:ext cx="890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0596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A2894-55C2-4235-A0B5-48DE47D4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 и задачи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619E1C-A94C-4951-8CC5-70EB00EF6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412" y="1694329"/>
            <a:ext cx="8993806" cy="48678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деятельности кадрового центра Иркутской области - реализация в муниципальном районе единой государственной политики в области содействия занятости населения.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задачами центра занятости являются: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государственных гарантий в области занятости населения;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в соответствии с законодательством Российской Федерации услуг населению и работодателям в сфере содействия занятости и защиты от безработицы, трудовой миграции;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более эффективного регулирования использования рабочей силы;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эффективной занятости населения, создание условий для снижения безработицы и обеспечения социальной поддержки безработных граждан;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мобильности рабочей силы и обеспечение регулирования миграционных процессов с учётом потребностей рынка труда.</a:t>
            </a:r>
          </a:p>
        </p:txBody>
      </p:sp>
    </p:spTree>
    <p:extLst>
      <p:ext uri="{BB962C8B-B14F-4D97-AF65-F5344CB8AC3E}">
        <p14:creationId xmlns:p14="http://schemas.microsoft.com/office/powerpoint/2010/main" val="379356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D180A-EA6B-4132-A0B0-AB4E2942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Общие сведения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9A1143-C8B5-4E8E-957B-B567FC8B5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8910419" cy="38807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– Шевцова Наталья Ивановна.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данным единого государственного реестра юридических лиц, организация была зарегистрирована 28 декабря 2000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лицо было ликвидировано 18 августа 2023 года. Прекращение деятельности юридического лица путем реорганизации в форме присоединения.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мая 2023 года юридическое лицо находится в процессе реорганизации в форме присоединения к другому юридическому лицу.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не применяет специальных режимов налогообложения. Не имела налоговой задолженности по состоянию на 01.10.2023.</a:t>
            </a:r>
          </a:p>
        </p:txBody>
      </p:sp>
    </p:spTree>
    <p:extLst>
      <p:ext uri="{BB962C8B-B14F-4D97-AF65-F5344CB8AC3E}">
        <p14:creationId xmlns:p14="http://schemas.microsoft.com/office/powerpoint/2010/main" val="214732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04191-4723-4745-B7EF-12F4A5E7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Деятельность Кадрового центра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0F0C8-6338-451D-8DE0-9FD4D294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596668" cy="38807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 видом деятельности организации являлся «деятельность агентств по подбору персонала».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Усть-Илимский филиал областного государственного казенного учреждения «Кадровый центр Иркутской области» может помочь гражданам с трудоустройством, оформлением резюме и заявления о содействии в поиске подходящей работы.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34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35304-9887-4F01-9BF0-2F8354B6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8585"/>
            <a:ext cx="8596668" cy="88157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A6EA6-414B-42EF-B5A1-ED7B41D4B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0161"/>
            <a:ext cx="8930900" cy="5430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Усть-Илимский филиал областного государственного казенного учреждения «Кадровый центр Иркутской области» оказывает в соответствии с законодательством о занятости населения следующие государственные услуги: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гражданам в поиске подходящей работы, а работодателям в подборе необходимых работников;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о положении на рынке труда в Иркутской области;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ярмарок вакансий и учебных рабочих мест;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профессиональной ориентации граждан в целях выбора сферы деятельности, трудоустройства, прохождения профессионального обучения и получения дополнительного профессионального образования;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поддержка безработных граждан;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 и дополнительное профессиональное образование безработных граждан, включая обучение в другой местности;</a:t>
            </a:r>
          </a:p>
        </p:txBody>
      </p:sp>
    </p:spTree>
    <p:extLst>
      <p:ext uri="{BB962C8B-B14F-4D97-AF65-F5344CB8AC3E}">
        <p14:creationId xmlns:p14="http://schemas.microsoft.com/office/powerpoint/2010/main" val="95107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2D07A5-3C65-4195-85A0-9348BE6B7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02" y="303654"/>
            <a:ext cx="8596668" cy="601274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временного трудоустройства несовершеннолетних граждан 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лет, имеющих среднее профессиональное образование;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социальных выплат гражданам, признанным в установленном порядке безработными;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безработным гражданам в переезде и безработным гражданам и членам их семей в переселении в другую местность для трудоустройства по направлению органов службы занятости;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 или дополнительное профессиональное образование женщин в период отпуска по уходу за ребенком до достижения им возраста трех лет, и незанятых граждан, которым назначена страховая пенсия по старости и которые стремятся возобновить трудовую деятельность;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субсидий из областного бюджета в целях финансового обеспечения затрат в связи с реализацией мероприятий в области занятости населения и в сфере занятости населения на содействие в трудоустройстве многодетных родителей, родителей, воспитывающих детей-инвалидов, незанятых инвалидов на оборудованные для них рабочие места;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5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584C4B-3E8A-41A6-9349-44BCEDC16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0167"/>
            <a:ext cx="8596668" cy="559119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проведения оплачиваемых общественных работ;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адаптация безработных граждан на рынке труда;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участникам государственной программы по оказанию содействия добровольному переселению в Российскую Федерацию соотечественников, проживающих за рубежом, частичного возмещения расходов на оплату стоимости найма временного жилья;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стажировок выпускников организаций, осуществляющих образовательную деятельность, с целью приобретения ими опыта работы;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трудоустройстве лиц, освобожденных из учреждений, исполняющих наказание в виде лишения свободы, и несовершеннолетних граждан в возрасте от 14 до 18 лет, осужденных условно.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услуги предоставляются бесплатно!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9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D127B-0157-49C1-BD9E-08CC326C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40" y="569258"/>
            <a:ext cx="5293160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Адрес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8E495-A95F-490A-A5B6-C162FA6E8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293160" cy="38807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находится по адресу 666683, Иркутская область, города Усть-Илимск, улица Героев Труда, 40.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37702C-5EA4-4D63-AA65-A45996EEC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3063" y="1"/>
            <a:ext cx="5868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5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2172A-2D9C-49BC-AE44-2277FFE2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Режим работы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28D2A74-B94E-42A3-80C1-C06DAC42C8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9858024"/>
              </p:ext>
            </p:extLst>
          </p:nvPr>
        </p:nvGraphicFramePr>
        <p:xfrm>
          <a:off x="2447365" y="1747520"/>
          <a:ext cx="5472953" cy="490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137">
                  <a:extLst>
                    <a:ext uri="{9D8B030D-6E8A-4147-A177-3AD203B41FA5}">
                      <a16:colId xmlns:a16="http://schemas.microsoft.com/office/drawing/2014/main" val="3199217347"/>
                    </a:ext>
                  </a:extLst>
                </a:gridCol>
                <a:gridCol w="2791816">
                  <a:extLst>
                    <a:ext uri="{9D8B030D-6E8A-4147-A177-3AD203B41FA5}">
                      <a16:colId xmlns:a16="http://schemas.microsoft.com/office/drawing/2014/main" val="2138633093"/>
                    </a:ext>
                  </a:extLst>
                </a:gridCol>
              </a:tblGrid>
              <a:tr h="478301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День недели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55417"/>
                  </a:ext>
                </a:extLst>
              </a:tr>
              <a:tr h="485096">
                <a:tc>
                  <a:txBody>
                    <a:bodyPr/>
                    <a:lstStyle/>
                    <a:p>
                      <a:r>
                        <a:rPr lang="ru-RU" dirty="0"/>
                        <a:t>Понедельник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09:00 до 17:00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331721"/>
                  </a:ext>
                </a:extLst>
              </a:tr>
              <a:tr h="485096">
                <a:tc>
                  <a:txBody>
                    <a:bodyPr/>
                    <a:lstStyle/>
                    <a:p>
                      <a:r>
                        <a:rPr lang="ru-RU" dirty="0"/>
                        <a:t>Вторник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09:00 до 17:00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43214"/>
                  </a:ext>
                </a:extLst>
              </a:tr>
              <a:tr h="485096">
                <a:tc>
                  <a:txBody>
                    <a:bodyPr/>
                    <a:lstStyle/>
                    <a:p>
                      <a:r>
                        <a:rPr lang="ru-RU" dirty="0"/>
                        <a:t>Среда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09:00 до 17:00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79175"/>
                  </a:ext>
                </a:extLst>
              </a:tr>
              <a:tr h="485096">
                <a:tc>
                  <a:txBody>
                    <a:bodyPr/>
                    <a:lstStyle/>
                    <a:p>
                      <a:r>
                        <a:rPr lang="ru-RU" dirty="0"/>
                        <a:t>Четверг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09:00 до 17:00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49800"/>
                  </a:ext>
                </a:extLst>
              </a:tr>
              <a:tr h="485096">
                <a:tc>
                  <a:txBody>
                    <a:bodyPr/>
                    <a:lstStyle/>
                    <a:p>
                      <a:r>
                        <a:rPr lang="ru-RU" dirty="0"/>
                        <a:t>Пятница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09:00 до 17:00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19510"/>
                  </a:ext>
                </a:extLst>
              </a:tr>
              <a:tr h="651022">
                <a:tc>
                  <a:txBody>
                    <a:bodyPr/>
                    <a:lstStyle/>
                    <a:p>
                      <a:r>
                        <a:rPr lang="ru-RU" dirty="0"/>
                        <a:t>Суббота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выходной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26627"/>
                  </a:ext>
                </a:extLst>
              </a:tr>
              <a:tr h="577015">
                <a:tc>
                  <a:txBody>
                    <a:bodyPr/>
                    <a:lstStyle/>
                    <a:p>
                      <a:r>
                        <a:rPr lang="ru-RU" dirty="0"/>
                        <a:t>Воскресенье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выходной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77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86172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961</Words>
  <Application>Microsoft Office PowerPoint</Application>
  <PresentationFormat>Широкоэкранный</PresentationFormat>
  <Paragraphs>88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Аспект</vt:lpstr>
      <vt:lpstr>МИНИСТЕРСТВ НАУКИ И ВЫСШЕГО ОБРАЗОВАНИЯ РОССИЙСКОЙ ФЕДЕРАЦИИ  ФИЛИАЛ ФЕДЕРАЛЬНОГО ГОСУДАРСТВЕННОГО БЮДЖЕТНОГО ОБРАЗОВАТЕЛЬНОГО УЧРЕЖДЕНИЯ ВЫСШЕГО ОБРАЗОВАНИЯ «БАЙКАЛЬСКИЙ ГОСУДАРСТВЕННЫЙ УНИВЕРСИТЕТ»  В Г. УСТЬ-ИЛИМСКЕ Специальность 40.02.01 право и организация социального обеспечения     ОРГАНИЗАЦИЯ РАБОТЫ УСТЬ-ИЛИМСКОГО ФИЛИАЛА ОБЛАСТНОГО ГОСУДАРСТВЕННОГО КАЗЕННОГО УЧРЕЖДЕНИЯ «КАДРОВЫЙ ЦЕНТР ИРКУТСКОЙ ОБЛАСТИ»</vt:lpstr>
      <vt:lpstr>Цель и задачи </vt:lpstr>
      <vt:lpstr>Общие сведения</vt:lpstr>
      <vt:lpstr>Деятельность Кадрового центра</vt:lpstr>
      <vt:lpstr>Услуги</vt:lpstr>
      <vt:lpstr>Презентация PowerPoint</vt:lpstr>
      <vt:lpstr>Презентация PowerPoint</vt:lpstr>
      <vt:lpstr>Адрес</vt:lpstr>
      <vt:lpstr>Режим работы</vt:lpstr>
      <vt:lpstr>Ярмарки вакансий</vt:lpstr>
      <vt:lpstr>ПОРТАЛ «РАБОТА РОССИИ» </vt:lpstr>
      <vt:lpstr>Особенности портала</vt:lpstr>
      <vt:lpstr>Преимущества портала «Работа России»</vt:lpstr>
      <vt:lpstr>Ошибки при подаче заявления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 C</dc:creator>
  <cp:lastModifiedBy>F C</cp:lastModifiedBy>
  <cp:revision>5</cp:revision>
  <dcterms:created xsi:type="dcterms:W3CDTF">2024-04-02T13:19:42Z</dcterms:created>
  <dcterms:modified xsi:type="dcterms:W3CDTF">2024-04-08T02:31:33Z</dcterms:modified>
</cp:coreProperties>
</file>