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0744D-6DA9-492B-A433-997B8577FAC8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31E82-21F6-481C-A937-014C274B2EE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31E82-21F6-481C-A937-014C274B2EE3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2132856"/>
            <a:ext cx="6120680" cy="2301240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/>
              <a:t>Организация контроля</a:t>
            </a:r>
            <a:endParaRPr lang="ru-RU" sz="6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136904" cy="765720"/>
          </a:xfrm>
        </p:spPr>
        <p:txBody>
          <a:bodyPr>
            <a:normAutofit fontScale="90000"/>
          </a:bodyPr>
          <a:lstStyle/>
          <a:p>
            <a:pPr lvl="0"/>
            <a:r>
              <a:rPr lang="ru-RU" b="1" i="1" dirty="0" smtClean="0"/>
              <a:t>3. Технология </a:t>
            </a:r>
            <a:r>
              <a:rPr lang="ru-RU" b="1" i="1" dirty="0" smtClean="0"/>
              <a:t>и правила контроля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8964488" cy="18722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400" b="1" i="1" dirty="0" smtClean="0"/>
              <a:t>Технология контроля</a:t>
            </a:r>
            <a:r>
              <a:rPr lang="ru-RU" sz="3400" dirty="0" smtClean="0"/>
              <a:t> состоит из 5 групп:</a:t>
            </a:r>
          </a:p>
          <a:p>
            <a:pPr marL="0" lvl="0" indent="36513">
              <a:buFont typeface="+mj-lt"/>
              <a:buAutoNum type="arabicPeriod"/>
            </a:pPr>
            <a:r>
              <a:rPr lang="ru-RU" sz="3400" dirty="0" smtClean="0"/>
              <a:t> Выбор </a:t>
            </a:r>
            <a:r>
              <a:rPr lang="ru-RU" sz="3400" dirty="0" smtClean="0"/>
              <a:t>концепции контроля (систематические или частные проверки), определение предмета контроля; определение контролирующего органа;</a:t>
            </a:r>
          </a:p>
          <a:p>
            <a:pPr marL="0" lvl="0" indent="36513">
              <a:buFont typeface="+mj-lt"/>
              <a:buAutoNum type="arabicPeriod"/>
            </a:pPr>
            <a:r>
              <a:rPr lang="ru-RU" sz="3400" dirty="0" smtClean="0"/>
              <a:t> Определение </a:t>
            </a:r>
            <a:r>
              <a:rPr lang="ru-RU" sz="3400" dirty="0" smtClean="0"/>
              <a:t>норм контроля (этические, правовые, производственные и т.п</a:t>
            </a:r>
            <a:r>
              <a:rPr lang="ru-RU" sz="3400" dirty="0" smtClean="0"/>
              <a:t>.);</a:t>
            </a:r>
            <a:endParaRPr lang="ru-RU" sz="34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136904" cy="765720"/>
          </a:xfrm>
        </p:spPr>
        <p:txBody>
          <a:bodyPr>
            <a:normAutofit fontScale="90000"/>
          </a:bodyPr>
          <a:lstStyle/>
          <a:p>
            <a:pPr lvl="0"/>
            <a:r>
              <a:rPr lang="ru-RU" b="1" i="1" dirty="0" smtClean="0"/>
              <a:t>3. Технология </a:t>
            </a:r>
            <a:r>
              <a:rPr lang="ru-RU" b="1" i="1" dirty="0" smtClean="0"/>
              <a:t>и правила контроля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1872208"/>
          </a:xfrm>
        </p:spPr>
        <p:txBody>
          <a:bodyPr>
            <a:noAutofit/>
          </a:bodyPr>
          <a:lstStyle/>
          <a:p>
            <a:pPr marL="0" lvl="0" indent="36513">
              <a:buFont typeface="+mj-lt"/>
              <a:buAutoNum type="arabicPeriod" startAt="3"/>
            </a:pPr>
            <a:r>
              <a:rPr lang="ru-RU" sz="3200" dirty="0" smtClean="0"/>
              <a:t> Определение объема и области контроля (сплошной, выборочный, финансовый, качество продукции, производительность труда и т.д.);</a:t>
            </a:r>
          </a:p>
          <a:p>
            <a:pPr marL="0" lvl="0" indent="36513">
              <a:buFont typeface="+mj-lt"/>
              <a:buAutoNum type="arabicPeriod" startAt="3"/>
            </a:pPr>
            <a:r>
              <a:rPr lang="ru-RU" sz="3200" dirty="0" smtClean="0"/>
              <a:t> Определение методов или видов контроля (предварительный, текущий, заключительный);</a:t>
            </a:r>
          </a:p>
          <a:p>
            <a:pPr marL="0" lvl="0" indent="36513">
              <a:buFont typeface="+mj-lt"/>
              <a:buAutoNum type="arabicPeriod" startAt="3"/>
            </a:pPr>
            <a:r>
              <a:rPr lang="ru-RU" sz="3200" dirty="0" smtClean="0"/>
              <a:t> Определение цели контроля (целесообразность, правильность, регулярность, эффективность контроля).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136904" cy="765720"/>
          </a:xfrm>
        </p:spPr>
        <p:txBody>
          <a:bodyPr>
            <a:normAutofit fontScale="90000"/>
          </a:bodyPr>
          <a:lstStyle/>
          <a:p>
            <a:pPr lvl="0"/>
            <a:r>
              <a:rPr lang="ru-RU" b="1" i="1" dirty="0" smtClean="0"/>
              <a:t>3. Технология </a:t>
            </a:r>
            <a:r>
              <a:rPr lang="ru-RU" b="1" i="1" dirty="0" smtClean="0"/>
              <a:t>и правила контроля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18722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dirty="0" smtClean="0"/>
              <a:t>При </a:t>
            </a:r>
            <a:r>
              <a:rPr lang="ru-RU" sz="3200" dirty="0" smtClean="0"/>
              <a:t>проведении контроля для уменьшения возможных негативных проявлений необходимо использовать следующие </a:t>
            </a:r>
            <a:r>
              <a:rPr lang="ru-RU" sz="3200" b="1" i="1" dirty="0" smtClean="0"/>
              <a:t>правила</a:t>
            </a:r>
            <a:r>
              <a:rPr lang="ru-RU" sz="3200" dirty="0" smtClean="0"/>
              <a:t> (Г.Шредер):</a:t>
            </a:r>
          </a:p>
          <a:p>
            <a:pPr lvl="0"/>
            <a:r>
              <a:rPr lang="ru-RU" sz="3200" dirty="0" smtClean="0"/>
              <a:t>сотрудник должен знать, что именно контролируется;</a:t>
            </a:r>
          </a:p>
          <a:p>
            <a:pPr lvl="0"/>
            <a:r>
              <a:rPr lang="ru-RU" sz="3200" dirty="0" smtClean="0"/>
              <a:t>контролировать следует открыто;</a:t>
            </a:r>
          </a:p>
          <a:p>
            <a:pPr lvl="0"/>
            <a:r>
              <a:rPr lang="ru-RU" sz="3200" dirty="0" smtClean="0"/>
              <a:t>сотрудник должен видеть, что контроль направлен не на его личность, а на рабочий процесс</a:t>
            </a:r>
            <a:r>
              <a:rPr lang="ru-RU" sz="3200" dirty="0" smtClean="0"/>
              <a:t>;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136904" cy="765720"/>
          </a:xfrm>
        </p:spPr>
        <p:txBody>
          <a:bodyPr>
            <a:normAutofit fontScale="90000"/>
          </a:bodyPr>
          <a:lstStyle/>
          <a:p>
            <a:pPr lvl="0"/>
            <a:r>
              <a:rPr lang="ru-RU" b="1" i="1" dirty="0" smtClean="0"/>
              <a:t>3. Технология </a:t>
            </a:r>
            <a:r>
              <a:rPr lang="ru-RU" b="1" i="1" dirty="0" smtClean="0"/>
              <a:t>и правила контроля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1872208"/>
          </a:xfrm>
        </p:spPr>
        <p:txBody>
          <a:bodyPr>
            <a:noAutofit/>
          </a:bodyPr>
          <a:lstStyle/>
          <a:p>
            <a:pPr lvl="0"/>
            <a:r>
              <a:rPr lang="ru-RU" sz="3200" dirty="0" smtClean="0"/>
              <a:t>осуществлять </a:t>
            </a:r>
            <a:r>
              <a:rPr lang="ru-RU" sz="3200" dirty="0" smtClean="0"/>
              <a:t>контроль надо за результатом, а не за действиями;</a:t>
            </a:r>
          </a:p>
          <a:p>
            <a:pPr lvl="0"/>
            <a:r>
              <a:rPr lang="ru-RU" sz="3200" dirty="0" smtClean="0"/>
              <a:t>осуществляя контроль, необходимо при общении придерживаться товарищеского тона;</a:t>
            </a:r>
          </a:p>
          <a:p>
            <a:pPr lvl="0"/>
            <a:r>
              <a:rPr lang="ru-RU" sz="3200" dirty="0" smtClean="0"/>
              <a:t>необходимо обосновывать контроль, делать понятной его цель;</a:t>
            </a:r>
          </a:p>
          <a:p>
            <a:pPr lvl="0"/>
            <a:r>
              <a:rPr lang="ru-RU" sz="3200" dirty="0" smtClean="0"/>
              <a:t>следует делегировать ответственность.</a:t>
            </a:r>
          </a:p>
          <a:p>
            <a:pPr marL="0" lvl="0" indent="36513">
              <a:buFont typeface="+mj-lt"/>
              <a:buAutoNum type="arabicPeriod" startAt="3"/>
            </a:pPr>
            <a:endParaRPr lang="ru-RU" sz="32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136904" cy="765720"/>
          </a:xfrm>
        </p:spPr>
        <p:txBody>
          <a:bodyPr>
            <a:normAutofit fontScale="90000"/>
          </a:bodyPr>
          <a:lstStyle/>
          <a:p>
            <a:pPr lvl="0"/>
            <a:r>
              <a:rPr lang="ru-RU" b="1" i="1" dirty="0" smtClean="0"/>
              <a:t>3. Технология </a:t>
            </a:r>
            <a:r>
              <a:rPr lang="ru-RU" b="1" i="1" dirty="0" smtClean="0"/>
              <a:t>и правила контроля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764704"/>
            <a:ext cx="8712968" cy="1872208"/>
          </a:xfrm>
        </p:spPr>
        <p:txBody>
          <a:bodyPr>
            <a:noAutofit/>
          </a:bodyPr>
          <a:lstStyle/>
          <a:p>
            <a:pPr marL="0" indent="36513" algn="ctr">
              <a:buNone/>
            </a:pPr>
            <a:r>
              <a:rPr lang="ru-RU" sz="3200" dirty="0" smtClean="0"/>
              <a:t>В менеджменте существует </a:t>
            </a:r>
            <a:r>
              <a:rPr lang="ru-RU" sz="3200" b="1" i="1" dirty="0" smtClean="0"/>
              <a:t>метод «Управленческая пятерня»</a:t>
            </a:r>
            <a:r>
              <a:rPr lang="ru-RU" sz="3200" dirty="0" smtClean="0"/>
              <a:t>, который дает наглядное представление об оптимальном выборе стиля работы с персоналом.</a:t>
            </a:r>
          </a:p>
          <a:p>
            <a:pPr marL="0" lvl="0" indent="36513">
              <a:buFont typeface="+mj-lt"/>
              <a:buAutoNum type="arabicPeriod" startAt="3"/>
            </a:pPr>
            <a:endParaRPr lang="ru-RU" sz="3200" dirty="0" smtClean="0"/>
          </a:p>
        </p:txBody>
      </p:sp>
      <p:pic>
        <p:nvPicPr>
          <p:cNvPr id="4" name="Рисунок 3" descr="C:\Documents and Settings\user\Local Settings\Temporary Internet Files\Content.Word\КР 002.t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852936"/>
            <a:ext cx="6192688" cy="4005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136904" cy="765720"/>
          </a:xfrm>
        </p:spPr>
        <p:txBody>
          <a:bodyPr>
            <a:normAutofit fontScale="90000"/>
          </a:bodyPr>
          <a:lstStyle/>
          <a:p>
            <a:pPr lvl="0"/>
            <a:r>
              <a:rPr lang="ru-RU" b="1" i="1" dirty="0" smtClean="0"/>
              <a:t>3. Технология </a:t>
            </a:r>
            <a:r>
              <a:rPr lang="ru-RU" b="1" i="1" dirty="0" smtClean="0"/>
              <a:t>и правила контроля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764704"/>
            <a:ext cx="8712968" cy="1872208"/>
          </a:xfrm>
        </p:spPr>
        <p:txBody>
          <a:bodyPr>
            <a:noAutofit/>
          </a:bodyPr>
          <a:lstStyle/>
          <a:p>
            <a:pPr marL="0" indent="36513" algn="ctr">
              <a:buNone/>
            </a:pPr>
            <a:r>
              <a:rPr lang="ru-RU" sz="3200" dirty="0" smtClean="0"/>
              <a:t>Пальцы в «Управленческой пятерне» выполняют следующие функции</a:t>
            </a:r>
            <a:r>
              <a:rPr lang="ru-RU" sz="3200" dirty="0" smtClean="0"/>
              <a:t>:</a:t>
            </a:r>
          </a:p>
          <a:p>
            <a:pPr marL="0" indent="36513" algn="ctr">
              <a:buNone/>
            </a:pPr>
            <a:endParaRPr lang="ru-RU" sz="3200" dirty="0" smtClean="0"/>
          </a:p>
          <a:p>
            <a:pPr marL="0" indent="0" algn="ctr"/>
            <a:r>
              <a:rPr lang="ru-RU" sz="3200" i="1" dirty="0" smtClean="0"/>
              <a:t> </a:t>
            </a:r>
            <a:r>
              <a:rPr lang="ru-RU" sz="3200" b="1" i="1" dirty="0" smtClean="0"/>
              <a:t>Указательный </a:t>
            </a:r>
            <a:r>
              <a:rPr lang="ru-RU" sz="3200" b="1" i="1" dirty="0" smtClean="0"/>
              <a:t>палец</a:t>
            </a:r>
            <a:r>
              <a:rPr lang="ru-RU" sz="3200" b="1" dirty="0" smtClean="0"/>
              <a:t> </a:t>
            </a:r>
            <a:r>
              <a:rPr lang="ru-RU" sz="3200" dirty="0" smtClean="0"/>
              <a:t>показывает на того, кого менеджер хочет обвинить в недобросовестности, неаккуратности и т.д</a:t>
            </a:r>
            <a:r>
              <a:rPr lang="ru-RU" sz="3200" dirty="0" smtClean="0"/>
              <a:t>.</a:t>
            </a:r>
          </a:p>
          <a:p>
            <a:pPr marL="0" indent="0" algn="ctr">
              <a:buNone/>
            </a:pPr>
            <a:r>
              <a:rPr lang="ru-RU" sz="3200" dirty="0" smtClean="0"/>
              <a:t> </a:t>
            </a:r>
            <a:r>
              <a:rPr lang="ru-RU" sz="3200" dirty="0" smtClean="0"/>
              <a:t>Однако обвинить работника в провале задания менеджер может только в том случае, если положительно ответил на следующие вопросы, которые закреплены за тремя пальцами, указывающими назад</a:t>
            </a:r>
            <a:r>
              <a:rPr lang="ru-RU" sz="3200" dirty="0" smtClean="0"/>
              <a:t>: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136904" cy="765720"/>
          </a:xfrm>
        </p:spPr>
        <p:txBody>
          <a:bodyPr>
            <a:normAutofit fontScale="90000"/>
          </a:bodyPr>
          <a:lstStyle/>
          <a:p>
            <a:pPr lvl="0"/>
            <a:r>
              <a:rPr lang="ru-RU" b="1" i="1" dirty="0" smtClean="0"/>
              <a:t>3. Технология </a:t>
            </a:r>
            <a:r>
              <a:rPr lang="ru-RU" b="1" i="1" dirty="0" smtClean="0"/>
              <a:t>и правила контроля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764704"/>
            <a:ext cx="8712968" cy="1872208"/>
          </a:xfrm>
        </p:spPr>
        <p:txBody>
          <a:bodyPr>
            <a:noAutofit/>
          </a:bodyPr>
          <a:lstStyle/>
          <a:p>
            <a:pPr marL="0" indent="36513" algn="ctr"/>
            <a:r>
              <a:rPr lang="ru-RU" sz="3200" i="1" dirty="0" smtClean="0"/>
              <a:t> средний палец </a:t>
            </a:r>
            <a:r>
              <a:rPr lang="ru-RU" sz="3200" dirty="0" smtClean="0"/>
              <a:t>«Кто </a:t>
            </a:r>
            <a:r>
              <a:rPr lang="ru-RU" sz="3200" dirty="0" smtClean="0"/>
              <a:t>выбрал этого человека для выполнения работы, которая </a:t>
            </a:r>
            <a:r>
              <a:rPr lang="ru-RU" sz="3200" dirty="0" smtClean="0"/>
              <a:t>выполнена неудовлетворительно?»;</a:t>
            </a:r>
            <a:endParaRPr lang="ru-RU" sz="3200" dirty="0" smtClean="0"/>
          </a:p>
          <a:p>
            <a:pPr marL="0" indent="36513" algn="ctr"/>
            <a:r>
              <a:rPr lang="ru-RU" sz="3200" i="1" dirty="0" smtClean="0"/>
              <a:t> безымянный палец </a:t>
            </a:r>
            <a:r>
              <a:rPr lang="ru-RU" sz="3200" dirty="0" smtClean="0"/>
              <a:t>«Кто </a:t>
            </a:r>
            <a:r>
              <a:rPr lang="ru-RU" sz="3200" dirty="0" smtClean="0"/>
              <a:t>инструктировал работника, как это было сделано</a:t>
            </a:r>
            <a:r>
              <a:rPr lang="ru-RU" sz="3200" dirty="0" smtClean="0"/>
              <a:t>?»;</a:t>
            </a:r>
            <a:endParaRPr lang="ru-RU" sz="3200" dirty="0" smtClean="0"/>
          </a:p>
          <a:p>
            <a:pPr marL="0" indent="36513" algn="ctr"/>
            <a:r>
              <a:rPr lang="ru-RU" sz="3200" i="1" dirty="0" smtClean="0"/>
              <a:t> </a:t>
            </a:r>
            <a:r>
              <a:rPr lang="ru-RU" sz="3200" i="1" dirty="0" smtClean="0"/>
              <a:t>м</a:t>
            </a:r>
            <a:r>
              <a:rPr lang="ru-RU" sz="3200" i="1" dirty="0" smtClean="0"/>
              <a:t>изинец </a:t>
            </a:r>
            <a:r>
              <a:rPr lang="ru-RU" sz="3200" dirty="0" smtClean="0"/>
              <a:t>«Был </a:t>
            </a:r>
            <a:r>
              <a:rPr lang="ru-RU" sz="3200" dirty="0" smtClean="0"/>
              <a:t>ли соответствующий контроль над его работой</a:t>
            </a:r>
            <a:r>
              <a:rPr lang="ru-RU" sz="3200" dirty="0" smtClean="0"/>
              <a:t>?».</a:t>
            </a:r>
            <a:endParaRPr lang="ru-RU" sz="3200" dirty="0" smtClean="0"/>
          </a:p>
          <a:p>
            <a:pPr marL="0" indent="0" algn="ctr">
              <a:buNone/>
            </a:pPr>
            <a:r>
              <a:rPr lang="ru-RU" sz="3200" dirty="0" smtClean="0"/>
              <a:t>Если за все ответы получены </a:t>
            </a:r>
            <a:r>
              <a:rPr lang="ru-RU" sz="3200" b="1" dirty="0" smtClean="0"/>
              <a:t>положительные</a:t>
            </a:r>
            <a:r>
              <a:rPr lang="ru-RU" sz="3200" dirty="0" smtClean="0"/>
              <a:t> оценки, можно </a:t>
            </a:r>
            <a:r>
              <a:rPr lang="ru-RU" sz="3200" b="1" dirty="0" smtClean="0"/>
              <a:t>обвинить</a:t>
            </a:r>
            <a:r>
              <a:rPr lang="ru-RU" sz="3200" dirty="0" smtClean="0"/>
              <a:t> работника в </a:t>
            </a:r>
            <a:r>
              <a:rPr lang="ru-RU" sz="3200" b="1" dirty="0" smtClean="0"/>
              <a:t>провале</a:t>
            </a:r>
            <a:r>
              <a:rPr lang="ru-RU" sz="3200" dirty="0" smtClean="0"/>
              <a:t> задания</a:t>
            </a:r>
            <a:r>
              <a:rPr lang="ru-RU" sz="3200" dirty="0" smtClean="0"/>
              <a:t>.</a:t>
            </a:r>
            <a:endParaRPr lang="ru-RU" sz="32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136904" cy="765720"/>
          </a:xfrm>
        </p:spPr>
        <p:txBody>
          <a:bodyPr>
            <a:normAutofit fontScale="90000"/>
          </a:bodyPr>
          <a:lstStyle/>
          <a:p>
            <a:pPr lvl="0"/>
            <a:r>
              <a:rPr lang="ru-RU" b="1" i="1" dirty="0" smtClean="0"/>
              <a:t>3. Технология </a:t>
            </a:r>
            <a:r>
              <a:rPr lang="ru-RU" b="1" i="1" dirty="0" smtClean="0"/>
              <a:t>и правила контроля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8712968" cy="1872208"/>
          </a:xfrm>
        </p:spPr>
        <p:txBody>
          <a:bodyPr>
            <a:noAutofit/>
          </a:bodyPr>
          <a:lstStyle/>
          <a:p>
            <a:pPr marL="0" indent="0" algn="ctr"/>
            <a:r>
              <a:rPr lang="ru-RU" sz="3200" i="1" dirty="0" smtClean="0"/>
              <a:t> Большой </a:t>
            </a:r>
            <a:r>
              <a:rPr lang="ru-RU" sz="3200" i="1" dirty="0" smtClean="0"/>
              <a:t>палец</a:t>
            </a:r>
            <a:r>
              <a:rPr lang="ru-RU" sz="3200" dirty="0" smtClean="0"/>
              <a:t> напоминает, что слишком строгое взыскание (излишний нажим) не позволит достичь успеха и отрицательно влияет на деятельность работника.</a:t>
            </a:r>
          </a:p>
          <a:p>
            <a:endParaRPr lang="ru-RU" sz="3200" dirty="0" smtClean="0"/>
          </a:p>
          <a:p>
            <a:pPr marL="0" indent="0" algn="ctr">
              <a:buNone/>
              <a:tabLst>
                <a:tab pos="0" algn="l"/>
              </a:tabLst>
            </a:pPr>
            <a:r>
              <a:rPr lang="ru-RU" sz="3200" b="1" i="1" dirty="0" smtClean="0"/>
              <a:t>Итоговая документация</a:t>
            </a:r>
            <a:r>
              <a:rPr lang="ru-RU" sz="3200" b="1" dirty="0" smtClean="0"/>
              <a:t> </a:t>
            </a:r>
            <a:r>
              <a:rPr lang="ru-RU" sz="3200" dirty="0" smtClean="0"/>
              <a:t>по контролю представляет собой отчет в письменной форме, составленный контролирующим органом, а также отчетная документация по бухгалтерскому учету, калькуляция себестоимости и статистическая отчетность.</a:t>
            </a:r>
          </a:p>
          <a:p>
            <a:pPr marL="0" lvl="0" indent="36513">
              <a:buFont typeface="+mj-lt"/>
              <a:buAutoNum type="arabicPeriod" startAt="3"/>
            </a:pPr>
            <a:endParaRPr lang="ru-RU" sz="32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136904" cy="954360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/>
              <a:t>1. Понятие и этапы </a:t>
            </a:r>
            <a:r>
              <a:rPr lang="ru-RU" b="1" i="1" dirty="0" smtClean="0"/>
              <a:t>контроля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3"/>
            <a:ext cx="9144000" cy="3960440"/>
          </a:xfrm>
        </p:spPr>
        <p:txBody>
          <a:bodyPr>
            <a:noAutofit/>
          </a:bodyPr>
          <a:lstStyle/>
          <a:p>
            <a:pPr marL="0" indent="36513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b="1" i="1" dirty="0" smtClean="0"/>
              <a:t>Контроль</a:t>
            </a:r>
            <a:r>
              <a:rPr lang="ru-RU" sz="2400" dirty="0" smtClean="0"/>
              <a:t> – процесс, обеспечивающий </a:t>
            </a:r>
            <a:r>
              <a:rPr lang="ru-RU" sz="2400" dirty="0" smtClean="0"/>
              <a:t>достижение организаций </a:t>
            </a:r>
            <a:r>
              <a:rPr lang="ru-RU" sz="2400" dirty="0" smtClean="0"/>
              <a:t>своих целей, который заключается в сопоставлении фактического состояния фирмы с определенными критериями</a:t>
            </a:r>
            <a:r>
              <a:rPr lang="ru-RU" sz="2400" dirty="0" smtClean="0"/>
              <a:t>.</a:t>
            </a:r>
          </a:p>
          <a:p>
            <a:pPr marL="0" indent="36513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 smtClean="0"/>
              <a:t>Функцию </a:t>
            </a:r>
            <a:r>
              <a:rPr lang="ru-RU" sz="2400" dirty="0" smtClean="0"/>
              <a:t>контроля выполняет каждый руководитель, это неотъемлемая часть его должностных обязанностей. </a:t>
            </a:r>
            <a:endParaRPr lang="ru-RU" sz="2400" dirty="0" smtClean="0"/>
          </a:p>
          <a:p>
            <a:pPr marL="0" indent="36513"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2400" dirty="0" smtClean="0"/>
          </a:p>
          <a:p>
            <a:pPr marL="0" indent="36513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b="1" i="1" dirty="0" smtClean="0"/>
              <a:t>Объектом </a:t>
            </a:r>
            <a:r>
              <a:rPr lang="ru-RU" sz="2400" b="1" i="1" dirty="0" smtClean="0"/>
              <a:t>контроля</a:t>
            </a:r>
            <a:r>
              <a:rPr lang="ru-RU" sz="2400" b="1" dirty="0" smtClean="0"/>
              <a:t> </a:t>
            </a:r>
            <a:r>
              <a:rPr lang="ru-RU" sz="2400" dirty="0" smtClean="0"/>
              <a:t>выступает организация, внутри которой контролю подвергаются проходящие в ней процессы и отдельные элементы системы. </a:t>
            </a:r>
            <a:endParaRPr lang="ru-RU" sz="2400" dirty="0" smtClean="0"/>
          </a:p>
          <a:p>
            <a:pPr marL="0" indent="36513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b="1" i="1" dirty="0" smtClean="0"/>
              <a:t>Субъектами </a:t>
            </a:r>
            <a:r>
              <a:rPr lang="ru-RU" sz="2400" b="1" i="1" dirty="0" smtClean="0"/>
              <a:t>контроля</a:t>
            </a:r>
            <a:r>
              <a:rPr lang="ru-RU" sz="2400" b="1" dirty="0" smtClean="0"/>
              <a:t> </a:t>
            </a:r>
            <a:r>
              <a:rPr lang="ru-RU" sz="2400" dirty="0" smtClean="0"/>
              <a:t>выступают как менеджеры фирмы, так и государственные органы</a:t>
            </a:r>
            <a:r>
              <a:rPr lang="ru-RU" sz="2400" dirty="0" smtClean="0"/>
              <a:t>.</a:t>
            </a:r>
            <a:endParaRPr lang="ru-RU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136904" cy="76572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1. Понятие и этапы </a:t>
            </a:r>
            <a:r>
              <a:rPr lang="ru-RU" b="1" i="1" dirty="0" smtClean="0"/>
              <a:t>контроля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396044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dirty="0" smtClean="0"/>
              <a:t>Любая процедура контроля состоит из </a:t>
            </a:r>
            <a:r>
              <a:rPr lang="ru-RU" sz="2400" b="1" i="1" dirty="0" smtClean="0"/>
              <a:t>3 этапов</a:t>
            </a:r>
            <a:r>
              <a:rPr lang="ru-RU" sz="2400" dirty="0" smtClean="0"/>
              <a:t>:</a:t>
            </a:r>
          </a:p>
          <a:p>
            <a:pPr lvl="0"/>
            <a:r>
              <a:rPr lang="ru-RU" sz="2400" i="1" dirty="0" smtClean="0"/>
              <a:t>выработка стандартов и критериев</a:t>
            </a:r>
            <a:r>
              <a:rPr lang="ru-RU" sz="2400" dirty="0" smtClean="0"/>
              <a:t> – в качестве стандартов используются цели (показатели), которые являются конкретными, поддаются измерению и имеют временные границы;</a:t>
            </a:r>
          </a:p>
          <a:p>
            <a:pPr lvl="0"/>
            <a:r>
              <a:rPr lang="ru-RU" sz="2400" i="1" dirty="0" smtClean="0"/>
              <a:t>сопоставление достигнутых результатов с установленными стандартами </a:t>
            </a:r>
            <a:r>
              <a:rPr lang="ru-RU" sz="2400" dirty="0" smtClean="0"/>
              <a:t>– определение степени достижения целей;</a:t>
            </a:r>
          </a:p>
          <a:p>
            <a:pPr lvl="0"/>
            <a:r>
              <a:rPr lang="ru-RU" sz="2400" i="1" dirty="0" smtClean="0"/>
              <a:t>принятие необходимых корректирующих действий</a:t>
            </a:r>
            <a:r>
              <a:rPr lang="ru-RU" sz="2400" dirty="0" smtClean="0"/>
              <a:t> – выбор одного из следующих действий:</a:t>
            </a:r>
          </a:p>
          <a:p>
            <a:pPr marL="719138" lvl="0" indent="-269875">
              <a:buNone/>
            </a:pPr>
            <a:r>
              <a:rPr lang="ru-RU" sz="2400" dirty="0" smtClean="0"/>
              <a:t>– </a:t>
            </a:r>
            <a:r>
              <a:rPr lang="ru-RU" sz="2400" dirty="0" smtClean="0"/>
              <a:t> ничего </a:t>
            </a:r>
            <a:r>
              <a:rPr lang="ru-RU" sz="2400" dirty="0" smtClean="0"/>
              <a:t>не предпринимается (при совпадении результатов со стандартами);</a:t>
            </a:r>
          </a:p>
          <a:p>
            <a:pPr marL="719138" lvl="0" indent="-269875">
              <a:buNone/>
            </a:pPr>
            <a:r>
              <a:rPr lang="ru-RU" sz="2400" dirty="0" smtClean="0"/>
              <a:t>– </a:t>
            </a:r>
            <a:r>
              <a:rPr lang="ru-RU" sz="2400" dirty="0" smtClean="0"/>
              <a:t> устранение </a:t>
            </a:r>
            <a:r>
              <a:rPr lang="ru-RU" sz="2400" dirty="0" smtClean="0"/>
              <a:t>отклонений (установление причин отклонений);</a:t>
            </a:r>
          </a:p>
          <a:p>
            <a:pPr marL="719138" lvl="0" indent="-269875">
              <a:buNone/>
            </a:pPr>
            <a:r>
              <a:rPr lang="ru-RU" sz="2400" dirty="0" smtClean="0"/>
              <a:t>– </a:t>
            </a:r>
            <a:r>
              <a:rPr lang="ru-RU" sz="2400" dirty="0" smtClean="0"/>
              <a:t> пересмотр </a:t>
            </a:r>
            <a:r>
              <a:rPr lang="ru-RU" sz="2400" dirty="0" smtClean="0"/>
              <a:t>стандартов (изменение стандартов).</a:t>
            </a:r>
          </a:p>
          <a:p>
            <a:pPr marL="0" indent="36513"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136904" cy="76572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1. Понятие и этапы </a:t>
            </a:r>
            <a:r>
              <a:rPr lang="ru-RU" b="1" i="1" dirty="0" smtClean="0"/>
              <a:t>контроля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1872208"/>
          </a:xfrm>
        </p:spPr>
        <p:txBody>
          <a:bodyPr>
            <a:noAutofit/>
          </a:bodyPr>
          <a:lstStyle/>
          <a:p>
            <a:pPr marL="0" indent="36513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b="1" dirty="0" smtClean="0"/>
              <a:t>Процесс контроля </a:t>
            </a:r>
            <a:r>
              <a:rPr lang="ru-RU" sz="2400" dirty="0" smtClean="0"/>
              <a:t>представляет собой замкнутый цикл, в ходе которого на основании полученной информации о состоянии объекта воздействуют на объект управления и устанавливают новые цели.</a:t>
            </a:r>
          </a:p>
          <a:p>
            <a:pPr marL="0" indent="36513"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33071" t="38016" r="15789" b="19657"/>
          <a:stretch>
            <a:fillRect/>
          </a:stretch>
        </p:blipFill>
        <p:spPr bwMode="auto">
          <a:xfrm>
            <a:off x="0" y="2492896"/>
            <a:ext cx="9144001" cy="436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136904" cy="76572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2. Виды и принципы контроля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80728"/>
            <a:ext cx="8496944" cy="1872208"/>
          </a:xfrm>
        </p:spPr>
        <p:txBody>
          <a:bodyPr>
            <a:noAutofit/>
          </a:bodyPr>
          <a:lstStyle/>
          <a:p>
            <a:pPr marL="96838" indent="-6350" algn="ctr">
              <a:buNone/>
            </a:pPr>
            <a:r>
              <a:rPr lang="ru-RU" sz="3200" dirty="0" smtClean="0"/>
              <a:t>В управлении различают </a:t>
            </a:r>
            <a:r>
              <a:rPr lang="ru-RU" sz="3200" b="1" i="1" dirty="0" smtClean="0"/>
              <a:t>3 вида контроля</a:t>
            </a:r>
            <a:r>
              <a:rPr lang="ru-RU" sz="3200" dirty="0" smtClean="0"/>
              <a:t>:</a:t>
            </a:r>
          </a:p>
          <a:p>
            <a:pPr marL="96838" lvl="0" indent="-6350" algn="ctr"/>
            <a:r>
              <a:rPr lang="ru-RU" sz="3200" b="1" i="1" dirty="0" smtClean="0"/>
              <a:t> предварительный</a:t>
            </a:r>
            <a:r>
              <a:rPr lang="ru-RU" sz="3200" dirty="0" smtClean="0"/>
              <a:t> </a:t>
            </a:r>
            <a:r>
              <a:rPr lang="ru-RU" sz="3200" dirty="0" smtClean="0"/>
              <a:t>– контроль, осуществляемый до фактического начала работы. В его ходе выясняется, готова ли организация или ее подразделение к выполнению поставленных задач. Он используется по отношению к человеческим, материальным и финансовым ресурсам. </a:t>
            </a:r>
          </a:p>
          <a:p>
            <a:pPr marL="0" indent="36513"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2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136904" cy="76572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2. Виды и принципы контроля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424936" cy="1872208"/>
          </a:xfrm>
        </p:spPr>
        <p:txBody>
          <a:bodyPr>
            <a:noAutofit/>
          </a:bodyPr>
          <a:lstStyle/>
          <a:p>
            <a:pPr marL="96838" lvl="0" indent="-6350" algn="ctr"/>
            <a:r>
              <a:rPr lang="ru-RU" sz="3200" b="1" i="1" dirty="0" smtClean="0"/>
              <a:t> текущий </a:t>
            </a:r>
            <a:r>
              <a:rPr lang="ru-RU" sz="3200" dirty="0" smtClean="0"/>
              <a:t>– контроль, осуществляемый в ходе хозяйственного процесса. В результате своевременно выявляются отклонения, возникающие в ходе работы, что позволяет оперативно реагировать на меняющиеся факторы. Объектами такого контроля являются подчиненные, а субъектами – их начальники.</a:t>
            </a:r>
          </a:p>
          <a:p>
            <a:pPr marL="0" indent="36513"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2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136904" cy="76572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2. Виды и принципы контроля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8892480" cy="1872208"/>
          </a:xfrm>
        </p:spPr>
        <p:txBody>
          <a:bodyPr>
            <a:noAutofit/>
          </a:bodyPr>
          <a:lstStyle/>
          <a:p>
            <a:pPr lvl="0" algn="ctr"/>
            <a:r>
              <a:rPr lang="ru-RU" sz="3200" b="1" i="1" dirty="0" smtClean="0"/>
              <a:t>Заключительный </a:t>
            </a:r>
            <a:r>
              <a:rPr lang="ru-RU" sz="3200" dirty="0" smtClean="0"/>
              <a:t>– контроль, осуществляемый после выполнения работ. Он показывает, каких результатов добились люди, вскрывает недостатки в работе, выявляет их причины и является основанием для составления будущих планов.</a:t>
            </a:r>
          </a:p>
          <a:p>
            <a:pPr marL="0" indent="36513"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3200" dirty="0" smtClean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63194" y="5013176"/>
            <a:ext cx="851797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точки зрения степени охвата различают 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сплошной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(полный) и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выборочный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контроль.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136904" cy="76572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2. Виды и принципы контроля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640960" cy="18722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dirty="0" smtClean="0"/>
              <a:t>Эффективный контроль осуществляется в соответствии с рядом </a:t>
            </a:r>
            <a:r>
              <a:rPr lang="ru-RU" sz="3200" b="1" i="1" dirty="0" smtClean="0"/>
              <a:t>принципов</a:t>
            </a:r>
            <a:r>
              <a:rPr lang="ru-RU" sz="3200" dirty="0" smtClean="0"/>
              <a:t>:</a:t>
            </a:r>
          </a:p>
          <a:p>
            <a:pPr marL="0" indent="0" algn="ctr">
              <a:buNone/>
            </a:pPr>
            <a:endParaRPr lang="ru-RU" sz="3200" b="1" i="1" dirty="0" smtClean="0"/>
          </a:p>
          <a:p>
            <a:pPr marL="0" indent="0" algn="ctr">
              <a:buNone/>
            </a:pPr>
            <a:r>
              <a:rPr lang="ru-RU" sz="3200" b="1" i="1" dirty="0" smtClean="0"/>
              <a:t>Контроль </a:t>
            </a:r>
            <a:r>
              <a:rPr lang="ru-RU" sz="3200" b="1" i="1" dirty="0" smtClean="0"/>
              <a:t>должен быть: </a:t>
            </a:r>
            <a:endParaRPr lang="ru-RU" sz="3200" b="1" dirty="0" smtClean="0"/>
          </a:p>
          <a:p>
            <a:pPr marL="0" lvl="0" indent="0"/>
            <a:r>
              <a:rPr lang="ru-RU" sz="3200" dirty="0" smtClean="0"/>
              <a:t> непрерывным </a:t>
            </a:r>
            <a:r>
              <a:rPr lang="ru-RU" sz="3200" dirty="0" smtClean="0"/>
              <a:t>(периодичным);</a:t>
            </a:r>
          </a:p>
          <a:p>
            <a:pPr marL="0" lvl="0" indent="0"/>
            <a:r>
              <a:rPr lang="ru-RU" sz="3200" dirty="0" smtClean="0"/>
              <a:t> осуществляться </a:t>
            </a:r>
            <a:r>
              <a:rPr lang="ru-RU" sz="3200" dirty="0" smtClean="0"/>
              <a:t>в соответствии с четко сформулированными целями;</a:t>
            </a:r>
          </a:p>
          <a:p>
            <a:pPr marL="0" lvl="0" indent="0"/>
            <a:r>
              <a:rPr lang="ru-RU" sz="3200" dirty="0" smtClean="0"/>
              <a:t> согласован </a:t>
            </a:r>
            <a:r>
              <a:rPr lang="ru-RU" sz="3200" dirty="0" smtClean="0"/>
              <a:t>с планированием;</a:t>
            </a:r>
          </a:p>
          <a:p>
            <a:pPr marL="0" lvl="0" indent="0"/>
            <a:r>
              <a:rPr lang="ru-RU" sz="3200" dirty="0" smtClean="0"/>
              <a:t> гибким </a:t>
            </a:r>
            <a:r>
              <a:rPr lang="ru-RU" sz="3200" dirty="0" smtClean="0"/>
              <a:t>(в зависимости от ситуации);</a:t>
            </a:r>
          </a:p>
          <a:p>
            <a:pPr>
              <a:buNone/>
            </a:pPr>
            <a:r>
              <a:rPr lang="ru-RU" sz="3200" dirty="0" smtClean="0"/>
              <a:t> </a:t>
            </a:r>
          </a:p>
          <a:p>
            <a:pPr marL="0" indent="36513"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32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136904" cy="76572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2. Виды и принципы контроля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640960" cy="1872208"/>
          </a:xfrm>
        </p:spPr>
        <p:txBody>
          <a:bodyPr>
            <a:noAutofit/>
          </a:bodyPr>
          <a:lstStyle/>
          <a:p>
            <a:pPr marL="0" indent="0"/>
            <a:r>
              <a:rPr lang="ru-RU" sz="3200" dirty="0" smtClean="0"/>
              <a:t> результативным (полезным, своевременным);</a:t>
            </a:r>
          </a:p>
          <a:p>
            <a:pPr marL="0" lvl="0" indent="0"/>
            <a:r>
              <a:rPr lang="ru-RU" sz="3200" dirty="0" smtClean="0"/>
              <a:t> ориентирован </a:t>
            </a:r>
            <a:r>
              <a:rPr lang="ru-RU" sz="3200" dirty="0" smtClean="0"/>
              <a:t>на конкретные результаты;</a:t>
            </a:r>
          </a:p>
          <a:p>
            <a:pPr marL="0" lvl="0" indent="0"/>
            <a:r>
              <a:rPr lang="ru-RU" sz="3200" dirty="0" smtClean="0"/>
              <a:t> экономичным;</a:t>
            </a:r>
            <a:endParaRPr lang="ru-RU" sz="3200" dirty="0" smtClean="0"/>
          </a:p>
          <a:p>
            <a:pPr marL="0" lvl="0" indent="0"/>
            <a:r>
              <a:rPr lang="ru-RU" sz="3200" dirty="0" smtClean="0"/>
              <a:t> результаты </a:t>
            </a:r>
            <a:r>
              <a:rPr lang="ru-RU" sz="3200" dirty="0" smtClean="0"/>
              <a:t>контроля должны быть понятными для всех заинтересованных лиц</a:t>
            </a:r>
            <a:r>
              <a:rPr lang="ru-RU" sz="3200" dirty="0" smtClean="0"/>
              <a:t>.</a:t>
            </a:r>
            <a:endParaRPr lang="ru-RU" sz="3200" dirty="0" smtClean="0"/>
          </a:p>
          <a:p>
            <a:pPr marL="0" indent="36513"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32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29</TotalTime>
  <Words>822</Words>
  <Application>Microsoft Office PowerPoint</Application>
  <PresentationFormat>Экран (4:3)</PresentationFormat>
  <Paragraphs>75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Техническая</vt:lpstr>
      <vt:lpstr>Организация контроля</vt:lpstr>
      <vt:lpstr>1. Понятие и этапы контроля</vt:lpstr>
      <vt:lpstr>1. Понятие и этапы контроля</vt:lpstr>
      <vt:lpstr>1. Понятие и этапы контроля</vt:lpstr>
      <vt:lpstr>2. Виды и принципы контроля</vt:lpstr>
      <vt:lpstr>2. Виды и принципы контроля</vt:lpstr>
      <vt:lpstr>2. Виды и принципы контроля</vt:lpstr>
      <vt:lpstr>2. Виды и принципы контроля</vt:lpstr>
      <vt:lpstr>2. Виды и принципы контроля</vt:lpstr>
      <vt:lpstr>3. Технология и правила контроля</vt:lpstr>
      <vt:lpstr>3. Технология и правила контроля</vt:lpstr>
      <vt:lpstr>3. Технология и правила контроля</vt:lpstr>
      <vt:lpstr>3. Технология и правила контроля</vt:lpstr>
      <vt:lpstr>3. Технология и правила контроля</vt:lpstr>
      <vt:lpstr>3. Технология и правила контроля</vt:lpstr>
      <vt:lpstr>3. Технология и правила контроля</vt:lpstr>
      <vt:lpstr>3. Технология и правила контроля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контроля</dc:title>
  <dc:creator>Инна Николаевна</dc:creator>
  <cp:lastModifiedBy>Windows User</cp:lastModifiedBy>
  <cp:revision>2</cp:revision>
  <dcterms:created xsi:type="dcterms:W3CDTF">2024-11-26T15:49:50Z</dcterms:created>
  <dcterms:modified xsi:type="dcterms:W3CDTF">2024-11-26T16:30:59Z</dcterms:modified>
</cp:coreProperties>
</file>