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82" r:id="rId6"/>
    <p:sldId id="263" r:id="rId7"/>
    <p:sldId id="265" r:id="rId8"/>
    <p:sldId id="266" r:id="rId9"/>
    <p:sldId id="283" r:id="rId10"/>
    <p:sldId id="267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8EA"/>
    <a:srgbClr val="FEC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27BE-CA08-42E1-8A08-15365CB815B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62715-DC5E-45AB-97C9-487644AFB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3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E35211-AEA8-4C0E-AC22-B1506C8D0C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4516512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Безымянный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58125" y="6421438"/>
            <a:ext cx="962025" cy="285750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88238" y="6308725"/>
            <a:ext cx="3016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wmf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4.wmf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6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5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0" Type="http://schemas.openxmlformats.org/officeDocument/2006/relationships/image" Target="../media/image66.wmf"/><Relationship Id="rId4" Type="http://schemas.openxmlformats.org/officeDocument/2006/relationships/image" Target="../media/image68.png"/><Relationship Id="rId9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46.bin"/><Relationship Id="rId18" Type="http://schemas.openxmlformats.org/officeDocument/2006/relationships/oleObject" Target="../embeddings/oleObject49.bin"/><Relationship Id="rId3" Type="http://schemas.openxmlformats.org/officeDocument/2006/relationships/oleObject" Target="../embeddings/oleObject41.bin"/><Relationship Id="rId21" Type="http://schemas.openxmlformats.org/officeDocument/2006/relationships/image" Target="../media/image84.wmf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80.wmf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image" Target="../media/image81.wmf"/><Relationship Id="rId10" Type="http://schemas.openxmlformats.org/officeDocument/2006/relationships/image" Target="../media/image79.wmf"/><Relationship Id="rId19" Type="http://schemas.openxmlformats.org/officeDocument/2006/relationships/image" Target="../media/image83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1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9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10" Type="http://schemas.openxmlformats.org/officeDocument/2006/relationships/image" Target="../media/image103.png"/><Relationship Id="rId4" Type="http://schemas.openxmlformats.org/officeDocument/2006/relationships/image" Target="../media/image250.png"/><Relationship Id="rId9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44675"/>
            <a:ext cx="8229600" cy="288131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7200" b="1">
                <a:solidFill>
                  <a:schemeClr val="tx1"/>
                </a:solidFill>
              </a:rPr>
              <a:t>Матрицы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 txBox="1">
                <a:spLocks/>
              </p:cNvSpPr>
              <p:nvPr/>
            </p:nvSpPr>
            <p:spPr>
              <a:xfrm>
                <a:off x="755576" y="332656"/>
                <a:ext cx="7632848" cy="452631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ru-RU" kern="0" dirty="0" smtClean="0"/>
                  <a:t>2</a:t>
                </a:r>
                <a:r>
                  <a:rPr lang="ru-RU" kern="0" cap="all" dirty="0" smtClean="0"/>
                  <a:t>. </a:t>
                </a:r>
                <a:r>
                  <a:rPr lang="ru-RU" b="1" kern="0" cap="all" dirty="0" smtClean="0">
                    <a:solidFill>
                      <a:srgbClr val="C00000"/>
                    </a:solidFill>
                  </a:rPr>
                  <a:t>Произведением матрицы А на число </a:t>
                </a:r>
                <a:r>
                  <a:rPr lang="en-US" b="1" kern="0" dirty="0" smtClean="0">
                    <a:solidFill>
                      <a:srgbClr val="C00000"/>
                    </a:solidFill>
                  </a:rPr>
                  <a:t>k </a:t>
                </a:r>
                <a:r>
                  <a:rPr lang="ru-RU" kern="0" dirty="0" smtClean="0"/>
                  <a:t>называется матрица каждый элемент которой равен </a:t>
                </a:r>
                <a:r>
                  <a:rPr lang="en-US" kern="0" dirty="0" smtClean="0"/>
                  <a:t>k∙a</a:t>
                </a:r>
                <a:r>
                  <a:rPr lang="en-US" kern="0" baseline="-25000" dirty="0" smtClean="0"/>
                  <a:t>ij</a:t>
                </a:r>
                <a:r>
                  <a:rPr lang="en-US" kern="0" dirty="0" smtClean="0"/>
                  <a:t>.</a:t>
                </a:r>
                <a:endParaRPr lang="ru-RU" kern="0" dirty="0" smtClean="0"/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𝑘</m:t>
                    </m:r>
                    <m:r>
                      <a:rPr lang="en-US" i="1" kern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 kern="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 kern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kern="0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i="1" kern="0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ru-RU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sz="2000" i="1" ker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i="1" ker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 ker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sz="2000" i="1" ker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sz="2000" i="1" ker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000" i="1" ker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2000" i="1" ker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i="1" ker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ru-RU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 ker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kern="0" dirty="0" smtClean="0"/>
                  <a:t> = </a:t>
                </a:r>
              </a:p>
              <a:p>
                <a:pPr marL="0" indent="0" algn="ctr">
                  <a:buFontTx/>
                  <a:buNone/>
                </a:pPr>
                <a:endParaRPr lang="en-US" sz="2000" i="1" kern="0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i="1" kern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а</m:t>
                                          </m:r>
                                        </m:e>
                                        <m:sub>
                                          <m:r>
                                            <a:rPr lang="ru-RU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1" kern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а</m:t>
                                          </m:r>
                                        </m:e>
                                        <m:sub>
                                          <m:r>
                                            <a:rPr lang="ru-RU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ru-RU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kern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1" kern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kern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ru-RU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а</m:t>
                                          </m:r>
                                        </m:e>
                                        <m:sub>
                                          <m:r>
                                            <a:rPr lang="ru-RU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kern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kern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ru-RU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kern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0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sSub>
                                  <m:sSubPr>
                                    <m:ctrlPr>
                                      <a:rPr lang="ru-RU" sz="2000" i="1" ker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000" i="1" ker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 ker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kern="0" dirty="0"/>
              </a:p>
            </p:txBody>
          </p:sp>
        </mc:Choice>
        <mc:Fallback xmlns="">
          <p:sp>
            <p:nvSpPr>
              <p:cNvPr id="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2656"/>
                <a:ext cx="7632848" cy="4526317"/>
              </a:xfrm>
              <a:prstGeom prst="rect">
                <a:avLst/>
              </a:prstGeom>
              <a:blipFill>
                <a:blip r:embed="rId2"/>
                <a:stretch>
                  <a:fillRect l="-2077" t="-1752" b="-8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 txBox="1">
                <a:spLocks/>
              </p:cNvSpPr>
              <p:nvPr/>
            </p:nvSpPr>
            <p:spPr>
              <a:xfrm>
                <a:off x="1403648" y="332656"/>
                <a:ext cx="6196405" cy="438230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ru-RU" i="1" kern="0" dirty="0" smtClean="0"/>
                  <a:t>Пример: </a:t>
                </a:r>
              </a:p>
              <a:p>
                <a:pPr marL="0" indent="0" algn="ctr">
                  <a:buFontTx/>
                  <a:buNone/>
                </a:pPr>
                <a:endParaRPr lang="ru-RU" i="1" kern="0" dirty="0"/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ru-RU" i="1" kern="0" smtClean="0">
                        <a:latin typeface="Cambria Math"/>
                      </a:rPr>
                      <m:t>2</m:t>
                    </m:r>
                    <m:r>
                      <a:rPr lang="ru-RU" i="1" kern="0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ru-RU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i="1" kern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i="1" kern="0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ru-RU" i="1" kern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ru-RU" i="1" kern="0" smtClean="0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ru-RU" i="1" kern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i="1" kern="0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i="1" kern="0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i="1" kern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i="1" kern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i="1" kern="0" dirty="0" smtClean="0"/>
                  <a:t>=</a:t>
                </a: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ru-RU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ru-RU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2∙(</m:t>
                              </m:r>
                              <m:r>
                                <a:rPr lang="ru-RU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  <m:r>
                                <a:rPr lang="ru-RU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ru-RU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ru-RU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ru-RU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2∙(</m:t>
                              </m:r>
                              <m:r>
                                <a:rPr lang="ru-RU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  <m:r>
                                <a:rPr lang="ru-RU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ru-RU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ru-RU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ru-RU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ru-RU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ru-RU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ru-RU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i="1" kern="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 kern="0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i="1" kern="0" dirty="0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ru-RU" i="1" kern="0" dirty="0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ru-RU" i="1" kern="0" dirty="0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ru-RU" i="1" kern="0" dirty="0" smtClean="0">
                                  <a:latin typeface="Cambria Math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ru-RU" i="1" kern="0" dirty="0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ru-RU" i="1" kern="0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i="1" kern="0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i="1" kern="0" dirty="0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i="1" kern="0" dirty="0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i="1" kern="0" dirty="0"/>
              </a:p>
            </p:txBody>
          </p:sp>
        </mc:Choice>
        <mc:Fallback xmlns="">
          <p:sp>
            <p:nvSpPr>
              <p:cNvPr id="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32656"/>
                <a:ext cx="6196405" cy="4382301"/>
              </a:xfrm>
              <a:prstGeom prst="rect">
                <a:avLst/>
              </a:prstGeom>
              <a:blipFill>
                <a:blip r:embed="rId2"/>
                <a:stretch>
                  <a:fillRect t="-1811" b="-33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2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187450" y="1916113"/>
            <a:ext cx="6870700" cy="1600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b="1" dirty="0" smtClean="0">
                <a:solidFill>
                  <a:srgbClr val="551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Умножение матриц</a:t>
            </a:r>
          </a:p>
        </p:txBody>
      </p:sp>
    </p:spTree>
    <p:extLst>
      <p:ext uri="{BB962C8B-B14F-4D97-AF65-F5344CB8AC3E}">
        <p14:creationId xmlns:p14="http://schemas.microsoft.com/office/powerpoint/2010/main" val="24104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692150"/>
            <a:ext cx="7696200" cy="3657600"/>
          </a:xfrm>
        </p:spPr>
        <p:txBody>
          <a:bodyPr/>
          <a:lstStyle/>
          <a:p>
            <a:pPr marL="108000" indent="36000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800" dirty="0" smtClean="0"/>
              <a:t>Матрицу </a:t>
            </a:r>
            <a:r>
              <a:rPr lang="ru-RU" sz="2800" i="1" dirty="0" smtClean="0"/>
              <a:t>А</a:t>
            </a:r>
            <a:r>
              <a:rPr lang="ru-RU" sz="2800" dirty="0" smtClean="0"/>
              <a:t> можно умножить на матрицу </a:t>
            </a:r>
            <a:r>
              <a:rPr lang="ru-RU" sz="2800" i="1" dirty="0" smtClean="0"/>
              <a:t>В</a:t>
            </a:r>
            <a:r>
              <a:rPr lang="ru-RU" sz="2800" dirty="0" smtClean="0"/>
              <a:t> только в том случае, когда число столбцов матрицы </a:t>
            </a:r>
            <a:r>
              <a:rPr lang="en-US" sz="2800" dirty="0" smtClean="0"/>
              <a:t> </a:t>
            </a:r>
            <a:r>
              <a:rPr lang="ru-RU" sz="2800" i="1" dirty="0" smtClean="0"/>
              <a:t>А</a:t>
            </a:r>
            <a:r>
              <a:rPr lang="en-US" sz="2800" i="1" dirty="0" smtClean="0"/>
              <a:t> </a:t>
            </a:r>
            <a:r>
              <a:rPr lang="ru-RU" sz="2800" dirty="0" smtClean="0"/>
              <a:t> </a:t>
            </a:r>
            <a:r>
              <a:rPr lang="ru-RU" sz="2800" u="sng" dirty="0" smtClean="0">
                <a:solidFill>
                  <a:srgbClr val="C52575"/>
                </a:solidFill>
              </a:rPr>
              <a:t>равно</a:t>
            </a:r>
            <a:r>
              <a:rPr lang="ru-RU" sz="2800" dirty="0" smtClean="0"/>
              <a:t> числу строк матрицы </a:t>
            </a:r>
            <a:r>
              <a:rPr lang="en-US" sz="2800" dirty="0" smtClean="0"/>
              <a:t> </a:t>
            </a:r>
            <a:r>
              <a:rPr lang="ru-RU" sz="2800" i="1" dirty="0" smtClean="0"/>
              <a:t>В</a:t>
            </a:r>
            <a:r>
              <a:rPr lang="ru-RU" sz="2800" dirty="0" smtClean="0"/>
              <a:t>. </a:t>
            </a:r>
            <a:endParaRPr lang="en-US" sz="2800" dirty="0" smtClean="0"/>
          </a:p>
          <a:p>
            <a:pPr marL="108000" indent="36000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800" dirty="0" smtClean="0"/>
              <a:t>В результате умножения получится матрица </a:t>
            </a:r>
            <a:r>
              <a:rPr lang="ru-RU" sz="2800" i="1" dirty="0" smtClean="0"/>
              <a:t>С</a:t>
            </a:r>
            <a:r>
              <a:rPr lang="ru-RU" sz="2800" dirty="0" smtClean="0"/>
              <a:t>, у которой столько же строк, сколько их в матрице </a:t>
            </a:r>
            <a:r>
              <a:rPr lang="ru-RU" sz="2800" i="1" dirty="0" smtClean="0"/>
              <a:t>А</a:t>
            </a:r>
            <a:r>
              <a:rPr lang="ru-RU" sz="2800" dirty="0" smtClean="0"/>
              <a:t>, и столько же столбцов, сколько их в матрице  </a:t>
            </a:r>
            <a:r>
              <a:rPr lang="ru-RU" sz="2800" i="1" dirty="0" smtClean="0"/>
              <a:t>В</a:t>
            </a:r>
            <a:r>
              <a:rPr lang="ru-RU" sz="2800" dirty="0" smtClean="0"/>
              <a:t>, т.е. </a:t>
            </a:r>
          </a:p>
          <a:p>
            <a:pPr marL="108000" indent="360000" algn="just" eaLnBrk="1" hangingPunct="1">
              <a:buFont typeface="Wingdings 2" panose="05020102010507070707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  <p:graphicFrame>
        <p:nvGraphicFramePr>
          <p:cNvPr id="4099" name="Object 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2000250" y="4643438"/>
          <a:ext cx="65722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Формула" r:id="rId5" imgW="1853396" imgH="215806" progId="Equation.3">
                  <p:embed/>
                </p:oleObj>
              </mc:Choice>
              <mc:Fallback>
                <p:oleObj name="Формула" r:id="rId5" imgW="185339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643438"/>
                        <a:ext cx="65722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8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Содержимое 2"/>
          <p:cNvSpPr>
            <a:spLocks noGrp="1"/>
          </p:cNvSpPr>
          <p:nvPr>
            <p:ph idx="1"/>
          </p:nvPr>
        </p:nvSpPr>
        <p:spPr>
          <a:xfrm>
            <a:off x="107950" y="428625"/>
            <a:ext cx="8135938" cy="5819775"/>
          </a:xfrm>
        </p:spPr>
        <p:txBody>
          <a:bodyPr/>
          <a:lstStyle/>
          <a:p>
            <a:pPr marL="107950" indent="358775" eaLnBrk="1" hangingPunct="1">
              <a:buFont typeface="Wingdings 2" pitchFamily="18" charset="2"/>
              <a:buNone/>
            </a:pPr>
            <a:r>
              <a:rPr lang="ru-RU" altLang="ru-RU" dirty="0" smtClean="0"/>
              <a:t>Элементы  матрицы </a:t>
            </a:r>
            <a:r>
              <a:rPr lang="ru-RU" altLang="ru-RU" i="1" dirty="0" smtClean="0"/>
              <a:t>С</a:t>
            </a:r>
            <a:r>
              <a:rPr lang="ru-RU" altLang="ru-RU" dirty="0" smtClean="0"/>
              <a:t> вычисляются по формуле:</a:t>
            </a:r>
          </a:p>
          <a:p>
            <a:pPr marL="107950" indent="358775" eaLnBrk="1" hangingPunct="1">
              <a:buFont typeface="Wingdings 2" pitchFamily="18" charset="2"/>
              <a:buNone/>
            </a:pPr>
            <a:r>
              <a:rPr lang="ru-RU" altLang="ru-RU" dirty="0" smtClean="0"/>
              <a:t>                                                                                 </a:t>
            </a:r>
          </a:p>
          <a:p>
            <a:pPr marL="107950" indent="358775" eaLnBrk="1" hangingPunct="1">
              <a:buFont typeface="Wingdings 2" pitchFamily="18" charset="2"/>
              <a:buNone/>
            </a:pPr>
            <a:r>
              <a:rPr lang="ru-RU" altLang="ru-RU" dirty="0" smtClean="0"/>
              <a:t> </a:t>
            </a:r>
          </a:p>
          <a:p>
            <a:pPr marL="107950" indent="358775" algn="just" eaLnBrk="1" hangingPunct="1">
              <a:buFontTx/>
              <a:buNone/>
            </a:pPr>
            <a:r>
              <a:rPr lang="ru-RU" altLang="ru-RU" sz="2800" dirty="0" smtClean="0"/>
              <a:t>т.е. каждый элемент  равен сумме произведений элементов </a:t>
            </a:r>
            <a:r>
              <a:rPr lang="en-US" altLang="ru-RU" sz="2800" i="1" dirty="0" err="1" smtClean="0"/>
              <a:t>i</a:t>
            </a:r>
            <a:r>
              <a:rPr lang="ru-RU" altLang="ru-RU" sz="2800" dirty="0" smtClean="0"/>
              <a:t>-й строки матрицы </a:t>
            </a:r>
            <a:r>
              <a:rPr lang="ru-RU" altLang="ru-RU" sz="2800" i="1" dirty="0" smtClean="0"/>
              <a:t>А</a:t>
            </a:r>
            <a:r>
              <a:rPr lang="ru-RU" altLang="ru-RU" sz="2800" dirty="0" smtClean="0"/>
              <a:t> на соответствующие элементы </a:t>
            </a:r>
            <a:r>
              <a:rPr lang="en-US" altLang="ru-RU" sz="2800" i="1" dirty="0" smtClean="0"/>
              <a:t>j</a:t>
            </a:r>
            <a:r>
              <a:rPr lang="ru-RU" altLang="ru-RU" sz="2800" dirty="0" smtClean="0"/>
              <a:t>-го столбца матрицы </a:t>
            </a:r>
            <a:r>
              <a:rPr lang="ru-RU" altLang="ru-RU" sz="2800" i="1" dirty="0" smtClean="0"/>
              <a:t>В. </a:t>
            </a:r>
          </a:p>
          <a:p>
            <a:pPr marL="107950" indent="358775" eaLnBrk="1" hangingPunct="1">
              <a:buFont typeface="Wingdings 2" pitchFamily="18" charset="2"/>
              <a:buNone/>
            </a:pPr>
            <a:endParaRPr lang="ru-RU" altLang="ru-RU" dirty="0" smtClean="0"/>
          </a:p>
          <a:p>
            <a:pPr marL="107950" indent="358775" eaLnBrk="1" hangingPunct="1">
              <a:buFont typeface="Wingdings 2" pitchFamily="18" charset="2"/>
              <a:buNone/>
            </a:pPr>
            <a:endParaRPr lang="ru-RU" altLang="ru-RU" dirty="0" smtClean="0"/>
          </a:p>
        </p:txBody>
      </p:sp>
      <p:graphicFrame>
        <p:nvGraphicFramePr>
          <p:cNvPr id="6147" name="Object 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1571625" y="1500188"/>
          <a:ext cx="6858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Формула" r:id="rId5" imgW="2006600" imgH="241300" progId="Equation.3">
                  <p:embed/>
                </p:oleObj>
              </mc:Choice>
              <mc:Fallback>
                <p:oleObj name="Формула" r:id="rId5" imgW="2006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1500188"/>
                        <a:ext cx="68580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Формула" r:id="rId7" imgW="114151" imgH="215619" progId="Equation.3">
                  <p:embed/>
                </p:oleObj>
              </mc:Choice>
              <mc:Fallback>
                <p:oleObj name="Формула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097363"/>
              </p:ext>
            </p:extLst>
          </p:nvPr>
        </p:nvGraphicFramePr>
        <p:xfrm>
          <a:off x="4996300" y="2540000"/>
          <a:ext cx="5000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Формула" r:id="rId8" imgW="164957" imgH="241091" progId="Equation.3">
                  <p:embed/>
                </p:oleObj>
              </mc:Choice>
              <mc:Fallback>
                <p:oleObj name="Формула" r:id="rId8" imgW="164957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300" y="2540000"/>
                        <a:ext cx="50006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82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4713" y="230188"/>
            <a:ext cx="6011862" cy="80645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A14CA"/>
                </a:solidFill>
              </a:rPr>
              <a:t>Пример.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0000CC"/>
                </a:solidFill>
              </a:rPr>
              <a:t>   </a:t>
            </a:r>
            <a:r>
              <a:rPr lang="ru-RU" altLang="ru-RU" smtClean="0">
                <a:solidFill>
                  <a:srgbClr val="9A0072"/>
                </a:solidFill>
              </a:rPr>
              <a:t>Найти произведение двух матриц А 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9A0072"/>
                </a:solidFill>
              </a:rPr>
              <a:t>   и В: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9A0072"/>
                </a:solidFill>
              </a:rPr>
              <a:t> </a:t>
            </a:r>
          </a:p>
        </p:txBody>
      </p:sp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2176463" y="272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8197" name="Picture 37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74882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960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" y="334963"/>
            <a:ext cx="6743700" cy="71755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CA14CA"/>
                </a:solidFill>
              </a:rPr>
              <a:t>Решение</a:t>
            </a:r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898525" y="1341438"/>
            <a:ext cx="7200900" cy="3621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600" smtClean="0">
                <a:solidFill>
                  <a:srgbClr val="9A0072"/>
                </a:solidFill>
              </a:rPr>
              <a:t>Обе матрицы имеют по три строки и три столбца. Число столбцов первой матрицы равно числу строк второй матрицы. Следовательно, произведение определено.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600" smtClean="0">
                <a:solidFill>
                  <a:srgbClr val="9A0072"/>
                </a:solidFill>
              </a:rPr>
              <a:t>    Искомая матрица будет иметь столько же строк, сколько матрица А, и столько же столбцов, сколько матрица В, т.е. три строки и три столбца.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600" smtClean="0">
                <a:solidFill>
                  <a:srgbClr val="9A0072"/>
                </a:solidFill>
              </a:rPr>
              <a:t>    Найдём эту матрицу.</a:t>
            </a:r>
          </a:p>
        </p:txBody>
      </p:sp>
    </p:spTree>
    <p:extLst>
      <p:ext uri="{BB962C8B-B14F-4D97-AF65-F5344CB8AC3E}">
        <p14:creationId xmlns:p14="http://schemas.microsoft.com/office/powerpoint/2010/main" val="4002133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3538"/>
            <a:ext cx="6870700" cy="68897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CA14CA"/>
                </a:solidFill>
              </a:rPr>
              <a:t>Решение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endParaRPr lang="ru-RU" altLang="ru-RU" sz="2200" dirty="0" smtClean="0">
              <a:solidFill>
                <a:srgbClr val="9A0072"/>
              </a:solidFill>
            </a:endParaRPr>
          </a:p>
        </p:txBody>
      </p:sp>
      <p:pic>
        <p:nvPicPr>
          <p:cNvPr id="18436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33600"/>
            <a:ext cx="41624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933825"/>
            <a:ext cx="8870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 flipH="1">
            <a:off x="250825" y="4437063"/>
            <a:ext cx="2873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99"/>
                </a:solidFill>
                <a:latin typeface="Arial" charset="0"/>
              </a:rPr>
              <a:t>=</a:t>
            </a:r>
            <a:endParaRPr lang="ru-RU" alt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18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25" y="1785938"/>
            <a:ext cx="7772400" cy="1397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Определители. </a:t>
            </a:r>
            <a:br>
              <a:rPr lang="ru-RU" alt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n-GB" altLang="ru-RU" sz="6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1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5" name="Rectangle 3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100">
                <a:cs typeface="Calibri" pitchFamily="34" charset="0"/>
              </a:rPr>
              <a:t>		</a:t>
            </a:r>
            <a:endParaRPr lang="en-US" altLang="ru-RU" sz="2400"/>
          </a:p>
        </p:txBody>
      </p:sp>
      <p:sp>
        <p:nvSpPr>
          <p:cNvPr id="4106" name="Rectangle 3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/>
              <a:t> </a:t>
            </a:r>
            <a:endParaRPr lang="ru-RU" altLang="ru-RU" sz="2400"/>
          </a:p>
        </p:txBody>
      </p:sp>
      <p:sp>
        <p:nvSpPr>
          <p:cNvPr id="410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109" name="Rectangle 8"/>
          <p:cNvSpPr>
            <a:spLocks noChangeArrowheads="1"/>
          </p:cNvSpPr>
          <p:nvPr/>
        </p:nvSpPr>
        <p:spPr bwMode="auto">
          <a:xfrm>
            <a:off x="0" y="21145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aphicFrame>
        <p:nvGraphicFramePr>
          <p:cNvPr id="2051" name="Object 18"/>
          <p:cNvGraphicFramePr>
            <a:graphicFrameLocks noChangeAspect="1"/>
          </p:cNvGraphicFramePr>
          <p:nvPr/>
        </p:nvGraphicFramePr>
        <p:xfrm>
          <a:off x="468313" y="2913063"/>
          <a:ext cx="428625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Формула" r:id="rId3" imgW="1206500" imgH="457200" progId="Equation.3">
                  <p:embed/>
                </p:oleObj>
              </mc:Choice>
              <mc:Fallback>
                <p:oleObj name="Формула" r:id="rId3" imgW="1206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13063"/>
                        <a:ext cx="4286250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64" name="Прямая соединительная линия 19"/>
          <p:cNvCxnSpPr>
            <a:cxnSpLocks noChangeShapeType="1"/>
          </p:cNvCxnSpPr>
          <p:nvPr/>
        </p:nvCxnSpPr>
        <p:spPr bwMode="auto">
          <a:xfrm rot="16200000" flipH="1">
            <a:off x="1825625" y="3127375"/>
            <a:ext cx="928688" cy="928688"/>
          </a:xfrm>
          <a:prstGeom prst="line">
            <a:avLst/>
          </a:prstGeom>
          <a:noFill/>
          <a:ln w="127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Прямая соединительная линия 21"/>
          <p:cNvCxnSpPr>
            <a:cxnSpLocks noChangeShapeType="1"/>
          </p:cNvCxnSpPr>
          <p:nvPr/>
        </p:nvCxnSpPr>
        <p:spPr bwMode="auto">
          <a:xfrm rot="5400000">
            <a:off x="3575844" y="3163094"/>
            <a:ext cx="928688" cy="857250"/>
          </a:xfrm>
          <a:prstGeom prst="line">
            <a:avLst/>
          </a:prstGeom>
          <a:noFill/>
          <a:ln w="127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76375" y="115888"/>
            <a:ext cx="6551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Определитель второго порядка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233488"/>
            <a:ext cx="25050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1547813"/>
            <a:ext cx="25431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4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9552" y="404664"/>
            <a:ext cx="8399463" cy="572135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3600" dirty="0"/>
              <a:t>Матрицей называется прямоугольная</a:t>
            </a:r>
          </a:p>
          <a:p>
            <a:pPr>
              <a:buFontTx/>
              <a:buNone/>
            </a:pPr>
            <a:r>
              <a:rPr lang="ru-RU" sz="3600" dirty="0"/>
              <a:t>таблица  чисел .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Если матрица содержит </a:t>
            </a:r>
            <a:r>
              <a:rPr lang="ru-RU" b="1" dirty="0"/>
              <a:t> </a:t>
            </a:r>
            <a:r>
              <a:rPr lang="en-US" b="1" dirty="0" smtClean="0"/>
              <a:t>m</a:t>
            </a:r>
            <a:r>
              <a:rPr lang="ru-RU" b="1" dirty="0" smtClean="0"/>
              <a:t>   </a:t>
            </a:r>
            <a:r>
              <a:rPr lang="ru-RU" dirty="0"/>
              <a:t>строк и   </a:t>
            </a:r>
            <a:r>
              <a:rPr lang="en-US" b="1" dirty="0" smtClean="0"/>
              <a:t>n</a:t>
            </a:r>
            <a:endParaRPr lang="ru-RU" b="1" dirty="0"/>
          </a:p>
          <a:p>
            <a:pPr>
              <a:lnSpc>
                <a:spcPct val="150000"/>
              </a:lnSpc>
              <a:buFontTx/>
              <a:buNone/>
            </a:pPr>
            <a:r>
              <a:rPr lang="ru-RU" dirty="0"/>
              <a:t>столбцов, то говорят, что матрица имеет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dirty="0"/>
              <a:t>размерность   </a:t>
            </a:r>
            <a:r>
              <a:rPr lang="en-US" sz="3600" b="1" dirty="0" smtClean="0"/>
              <a:t>m*n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857250" y="1928813"/>
            <a:ext cx="7772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sz="2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en-GB" sz="28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12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127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12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12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130" name="Rectangle 3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100">
                <a:cs typeface="Calibri" pitchFamily="34" charset="0"/>
              </a:rPr>
              <a:t>		</a:t>
            </a:r>
            <a:endParaRPr lang="en-US" altLang="ru-RU" sz="2400"/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21145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Определитель третьего порядка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/>
          <a:stretch>
            <a:fillRect/>
          </a:stretch>
        </p:blipFill>
        <p:spPr bwMode="auto">
          <a:xfrm>
            <a:off x="2484438" y="1719263"/>
            <a:ext cx="294481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5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614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6149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615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6151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6152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6153" name="Rectangle 3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100">
                <a:cs typeface="Calibri" pitchFamily="34" charset="0"/>
              </a:rPr>
              <a:t>		</a:t>
            </a:r>
            <a:endParaRPr lang="en-US" altLang="ru-RU" sz="2400"/>
          </a:p>
        </p:txBody>
      </p:sp>
      <p:sp>
        <p:nvSpPr>
          <p:cNvPr id="6154" name="Rectangle 3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/>
              <a:t> </a:t>
            </a:r>
            <a:endParaRPr lang="ru-RU" altLang="ru-RU" sz="2400"/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615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6157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615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98450"/>
            <a:ext cx="35337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33825" y="239713"/>
            <a:ext cx="4752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Преписываем справа два первых столбца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62175"/>
            <a:ext cx="25336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232025"/>
            <a:ext cx="1152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15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1042988" y="2374900"/>
            <a:ext cx="1428750" cy="1000125"/>
          </a:xfrm>
          <a:prstGeom prst="line">
            <a:avLst/>
          </a:prstGeom>
          <a:noFill/>
          <a:ln w="15875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6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1685925" y="2374900"/>
            <a:ext cx="1500188" cy="1000125"/>
          </a:xfrm>
          <a:prstGeom prst="line">
            <a:avLst/>
          </a:prstGeom>
          <a:noFill/>
          <a:ln w="15875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7" name="Прямая соединительная линия 25"/>
          <p:cNvCxnSpPr>
            <a:cxnSpLocks noChangeShapeType="1"/>
          </p:cNvCxnSpPr>
          <p:nvPr/>
        </p:nvCxnSpPr>
        <p:spPr bwMode="auto">
          <a:xfrm>
            <a:off x="2328863" y="2374900"/>
            <a:ext cx="1500187" cy="1000125"/>
          </a:xfrm>
          <a:prstGeom prst="line">
            <a:avLst/>
          </a:prstGeom>
          <a:noFill/>
          <a:ln w="15875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797050"/>
            <a:ext cx="1647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2671763"/>
            <a:ext cx="39719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>
            <a:cxnSpLocks noChangeShapeType="1"/>
          </p:cNvCxnSpPr>
          <p:nvPr/>
        </p:nvCxnSpPr>
        <p:spPr bwMode="auto">
          <a:xfrm rot="10800000" flipV="1">
            <a:off x="2435225" y="2386013"/>
            <a:ext cx="1285875" cy="1000125"/>
          </a:xfrm>
          <a:prstGeom prst="line">
            <a:avLst/>
          </a:prstGeom>
          <a:noFill/>
          <a:ln w="15875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Прямая соединительная линия 29"/>
          <p:cNvCxnSpPr>
            <a:cxnSpLocks noChangeShapeType="1"/>
          </p:cNvCxnSpPr>
          <p:nvPr/>
        </p:nvCxnSpPr>
        <p:spPr bwMode="auto">
          <a:xfrm rot="10800000" flipV="1">
            <a:off x="1757363" y="2370138"/>
            <a:ext cx="1428750" cy="1000125"/>
          </a:xfrm>
          <a:prstGeom prst="line">
            <a:avLst/>
          </a:prstGeom>
          <a:noFill/>
          <a:ln w="15875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Прямая соединительная линия 31"/>
          <p:cNvCxnSpPr>
            <a:cxnSpLocks noChangeShapeType="1"/>
          </p:cNvCxnSpPr>
          <p:nvPr/>
        </p:nvCxnSpPr>
        <p:spPr bwMode="auto">
          <a:xfrm rot="10800000" flipV="1">
            <a:off x="1158875" y="2424113"/>
            <a:ext cx="1285875" cy="857250"/>
          </a:xfrm>
          <a:prstGeom prst="line">
            <a:avLst/>
          </a:prstGeom>
          <a:noFill/>
          <a:ln w="15875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513138"/>
            <a:ext cx="1819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3386138"/>
            <a:ext cx="36861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58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17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17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17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176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177" name="Rectangle 3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100">
                <a:cs typeface="Calibri" pitchFamily="34" charset="0"/>
              </a:rPr>
              <a:t>		</a:t>
            </a:r>
            <a:endParaRPr lang="en-US" altLang="ru-RU" sz="2400"/>
          </a:p>
        </p:txBody>
      </p:sp>
      <p:sp>
        <p:nvSpPr>
          <p:cNvPr id="7178" name="Rectangle 3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/>
              <a:t> </a:t>
            </a:r>
            <a:endParaRPr lang="ru-RU" altLang="ru-RU" sz="2400"/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18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181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18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18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184" name="Rectangle 7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100">
                <a:cs typeface="Calibri" pitchFamily="34" charset="0"/>
              </a:rPr>
              <a:t>		</a:t>
            </a:r>
            <a:endParaRPr lang="en-US" altLang="ru-RU" sz="2400"/>
          </a:p>
        </p:txBody>
      </p:sp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828675" y="4625975"/>
          <a:ext cx="52006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Формула" r:id="rId3" imgW="3467100" imgH="711200" progId="Equation.3">
                  <p:embed/>
                </p:oleObj>
              </mc:Choice>
              <mc:Fallback>
                <p:oleObj name="Формула" r:id="rId3" imgW="34671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625975"/>
                        <a:ext cx="52006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8"/>
          <p:cNvGraphicFramePr>
            <a:graphicFrameLocks noChangeAspect="1"/>
          </p:cNvGraphicFramePr>
          <p:nvPr/>
        </p:nvGraphicFramePr>
        <p:xfrm>
          <a:off x="6156325" y="4987925"/>
          <a:ext cx="28114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Формула" r:id="rId5" imgW="1828800" imgH="228600" progId="Equation.3">
                  <p:embed/>
                </p:oleObj>
              </mc:Choice>
              <mc:Fallback>
                <p:oleObj name="Формула" r:id="rId5" imgW="182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987925"/>
                        <a:ext cx="28114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188" name="Rectangle 11"/>
          <p:cNvSpPr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1750"/>
            <a:ext cx="4505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03325"/>
            <a:ext cx="26479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295400"/>
            <a:ext cx="25717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58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857250" y="1928813"/>
            <a:ext cx="7772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sz="2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en-GB" sz="28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2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23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24" name="Содержимое 28"/>
          <p:cNvSpPr>
            <a:spLocks noGrp="1"/>
          </p:cNvSpPr>
          <p:nvPr>
            <p:ph idx="1"/>
          </p:nvPr>
        </p:nvSpPr>
        <p:spPr>
          <a:xfrm>
            <a:off x="500063" y="642938"/>
            <a:ext cx="8072437" cy="56435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mtClean="0">
                <a:solidFill>
                  <a:schemeClr val="accent2"/>
                </a:solidFill>
              </a:rPr>
              <a:t>Примеры: </a:t>
            </a:r>
            <a:endParaRPr lang="ru-RU" altLang="ru-RU" smtClean="0"/>
          </a:p>
          <a:p>
            <a:pPr algn="just">
              <a:buFontTx/>
              <a:buNone/>
            </a:pPr>
            <a:endParaRPr lang="ru-RU" altLang="ru-RU" sz="2800" smtClean="0"/>
          </a:p>
        </p:txBody>
      </p:sp>
      <p:sp>
        <p:nvSpPr>
          <p:cNvPr id="922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26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27" name="Rectangle 3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100">
                <a:cs typeface="Calibri" pitchFamily="34" charset="0"/>
              </a:rPr>
              <a:t>		</a:t>
            </a:r>
            <a:endParaRPr lang="en-US" altLang="ru-RU" sz="2400"/>
          </a:p>
        </p:txBody>
      </p:sp>
      <p:sp>
        <p:nvSpPr>
          <p:cNvPr id="9228" name="Rectangle 3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/>
              <a:t> </a:t>
            </a:r>
            <a:endParaRPr lang="ru-RU" altLang="ru-RU" sz="2400"/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aphicFrame>
        <p:nvGraphicFramePr>
          <p:cNvPr id="9233" name="Object 7"/>
          <p:cNvGraphicFramePr>
            <a:graphicFrameLocks noChangeAspect="1"/>
          </p:cNvGraphicFramePr>
          <p:nvPr/>
        </p:nvGraphicFramePr>
        <p:xfrm>
          <a:off x="446088" y="1571625"/>
          <a:ext cx="2894012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Формула" r:id="rId3" imgW="1054100" imgH="711200" progId="Equation.3">
                  <p:embed/>
                </p:oleObj>
              </mc:Choice>
              <mc:Fallback>
                <p:oleObj name="Формула" r:id="rId3" imgW="10541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571625"/>
                        <a:ext cx="2894012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6"/>
          <p:cNvGraphicFramePr>
            <a:graphicFrameLocks noChangeAspect="1"/>
          </p:cNvGraphicFramePr>
          <p:nvPr/>
        </p:nvGraphicFramePr>
        <p:xfrm>
          <a:off x="928688" y="4786313"/>
          <a:ext cx="27146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Формула" r:id="rId5" imgW="1002865" imgH="203112" progId="Equation.3">
                  <p:embed/>
                </p:oleObj>
              </mc:Choice>
              <mc:Fallback>
                <p:oleObj name="Формула" r:id="rId5" imgW="100286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786313"/>
                        <a:ext cx="271462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928688" y="5768975"/>
          <a:ext cx="6357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Формула" r:id="rId7" imgW="2221536" imgH="177723" progId="Equation.3">
                  <p:embed/>
                </p:oleObj>
              </mc:Choice>
              <mc:Fallback>
                <p:oleObj name="Формула" r:id="rId7" imgW="2221536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768975"/>
                        <a:ext cx="63579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37" name="Rectangle 9"/>
          <p:cNvSpPr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3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39" name="Rectangle 14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aphicFrame>
        <p:nvGraphicFramePr>
          <p:cNvPr id="68615" name="Object 5"/>
          <p:cNvGraphicFramePr>
            <a:graphicFrameLocks noChangeAspect="1"/>
          </p:cNvGraphicFramePr>
          <p:nvPr/>
        </p:nvGraphicFramePr>
        <p:xfrm>
          <a:off x="3500438" y="1643063"/>
          <a:ext cx="18573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Формула" r:id="rId9" imgW="698197" imgH="672808" progId="Equation.3">
                  <p:embed/>
                </p:oleObj>
              </mc:Choice>
              <mc:Fallback>
                <p:oleObj name="Формула" r:id="rId9" imgW="698197" imgH="6728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1643063"/>
                        <a:ext cx="185737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571500" y="3929063"/>
          <a:ext cx="264318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Формула" r:id="rId11" imgW="1028254" imgH="203112" progId="Equation.3">
                  <p:embed/>
                </p:oleObj>
              </mc:Choice>
              <mc:Fallback>
                <p:oleObj name="Формула" r:id="rId11" imgW="102825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929063"/>
                        <a:ext cx="2643188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3286125" y="3929063"/>
          <a:ext cx="15716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Формула" r:id="rId13" imgW="520248" imgH="177646" progId="Equation.3">
                  <p:embed/>
                </p:oleObj>
              </mc:Choice>
              <mc:Fallback>
                <p:oleObj name="Формула" r:id="rId13" imgW="520248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3929063"/>
                        <a:ext cx="157162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8" name="Object 10"/>
          <p:cNvGraphicFramePr>
            <a:graphicFrameLocks noChangeAspect="1"/>
          </p:cNvGraphicFramePr>
          <p:nvPr/>
        </p:nvGraphicFramePr>
        <p:xfrm>
          <a:off x="5000625" y="3929063"/>
          <a:ext cx="19891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Формула" r:id="rId15" imgW="710891" imgH="203112" progId="Equation.3">
                  <p:embed/>
                </p:oleObj>
              </mc:Choice>
              <mc:Fallback>
                <p:oleObj name="Формула" r:id="rId15" imgW="7108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3929063"/>
                        <a:ext cx="19891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3714750" y="4786313"/>
          <a:ext cx="157321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Формула" r:id="rId17" imgW="520248" imgH="177646" progId="Equation.3">
                  <p:embed/>
                </p:oleObj>
              </mc:Choice>
              <mc:Fallback>
                <p:oleObj name="Формула" r:id="rId17" imgW="520248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4786313"/>
                        <a:ext cx="1573213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5429250" y="4786313"/>
          <a:ext cx="15255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Формула" r:id="rId19" imgW="532937" imgH="177646" progId="Equation.3">
                  <p:embed/>
                </p:oleObj>
              </mc:Choice>
              <mc:Fallback>
                <p:oleObj name="Формула" r:id="rId19" imgW="532937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4786313"/>
                        <a:ext cx="152558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1357313" y="1857375"/>
            <a:ext cx="1643062" cy="1357313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2071688" y="1857375"/>
            <a:ext cx="1643062" cy="1357313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>
            <a:off x="2928938" y="1928813"/>
            <a:ext cx="1500187" cy="1285875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Прямая соединительная линия 41"/>
          <p:cNvCxnSpPr>
            <a:cxnSpLocks noChangeShapeType="1"/>
          </p:cNvCxnSpPr>
          <p:nvPr/>
        </p:nvCxnSpPr>
        <p:spPr bwMode="auto">
          <a:xfrm flipV="1">
            <a:off x="1357313" y="1928813"/>
            <a:ext cx="1571625" cy="1285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Прямая соединительная линия 43"/>
          <p:cNvCxnSpPr>
            <a:cxnSpLocks noChangeShapeType="1"/>
          </p:cNvCxnSpPr>
          <p:nvPr/>
        </p:nvCxnSpPr>
        <p:spPr bwMode="auto">
          <a:xfrm flipV="1">
            <a:off x="2000250" y="1857375"/>
            <a:ext cx="1643063" cy="135731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Прямая соединительная линия 45"/>
          <p:cNvCxnSpPr>
            <a:cxnSpLocks noChangeShapeType="1"/>
          </p:cNvCxnSpPr>
          <p:nvPr/>
        </p:nvCxnSpPr>
        <p:spPr bwMode="auto">
          <a:xfrm flipV="1">
            <a:off x="2928938" y="1857375"/>
            <a:ext cx="1428750" cy="1285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3" name="TextBox 1"/>
          <p:cNvSpPr txBox="1">
            <a:spLocks noChangeArrowheads="1"/>
          </p:cNvSpPr>
          <p:nvPr/>
        </p:nvSpPr>
        <p:spPr bwMode="auto">
          <a:xfrm>
            <a:off x="395288" y="2276475"/>
            <a:ext cx="28892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6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209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Системы линейных алгебраических уравнений СЛУ 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" y="1772816"/>
            <a:ext cx="898885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1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12401"/>
            <a:ext cx="30384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836712"/>
            <a:ext cx="7705725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1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378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39552" y="548680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71438"/>
            <a:ext cx="5691733" cy="500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880470"/>
            <a:ext cx="6061054" cy="135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2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95313" y="2346325"/>
            <a:ext cx="8229600" cy="949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7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Предел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13332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Заголовок 1"/>
          <p:cNvSpPr>
            <a:spLocks noGrp="1"/>
          </p:cNvSpPr>
          <p:nvPr>
            <p:ph type="title"/>
          </p:nvPr>
        </p:nvSpPr>
        <p:spPr>
          <a:xfrm>
            <a:off x="428625" y="260648"/>
            <a:ext cx="8229600" cy="357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latin typeface="+mn-lt"/>
              </a:rPr>
              <a:t>Примеры вычисления предела функции в точке: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428875" y="2357438"/>
          <a:ext cx="19812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Формула" r:id="rId3" imgW="977900" imgH="419100" progId="Equation.3">
                  <p:embed/>
                </p:oleObj>
              </mc:Choice>
              <mc:Fallback>
                <p:oleObj name="Формула" r:id="rId3" imgW="977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357438"/>
                        <a:ext cx="19812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786063" y="3500438"/>
          <a:ext cx="40227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Формула" r:id="rId5" imgW="1905000" imgH="292100" progId="Equation.3">
                  <p:embed/>
                </p:oleObj>
              </mc:Choice>
              <mc:Fallback>
                <p:oleObj name="Формула" r:id="rId5" imgW="1905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3500438"/>
                        <a:ext cx="40227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3000375" y="4286250"/>
          <a:ext cx="41846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Формула" r:id="rId7" imgW="1866900" imgH="292100" progId="Equation.3">
                  <p:embed/>
                </p:oleObj>
              </mc:Choice>
              <mc:Fallback>
                <p:oleObj name="Формула" r:id="rId7" imgW="1866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4286250"/>
                        <a:ext cx="418465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"/>
          <p:cNvGraphicFramePr>
            <a:graphicFrameLocks noChangeAspect="1"/>
          </p:cNvGraphicFramePr>
          <p:nvPr/>
        </p:nvGraphicFramePr>
        <p:xfrm>
          <a:off x="2500313" y="5257800"/>
          <a:ext cx="5516562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Формула" r:id="rId9" imgW="2717800" imgH="584200" progId="Equation.3">
                  <p:embed/>
                </p:oleObj>
              </mc:Choice>
              <mc:Fallback>
                <p:oleObj name="Формула" r:id="rId9" imgW="27178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5257800"/>
                        <a:ext cx="5516562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500063" y="3643313"/>
            <a:ext cx="2962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  <a:cs typeface="Times New Roman" pitchFamily="18" charset="0"/>
              </a:rPr>
              <a:t>Предел числителя </a:t>
            </a:r>
            <a:endParaRPr lang="ru-RU" dirty="0">
              <a:latin typeface="+mn-lt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500063" y="4357688"/>
            <a:ext cx="372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  <a:cs typeface="Times New Roman" pitchFamily="18" charset="0"/>
              </a:rPr>
              <a:t>Предел знаменателя </a:t>
            </a:r>
            <a:endParaRPr lang="ru-RU" dirty="0">
              <a:latin typeface="+mn-lt"/>
            </a:endParaRPr>
          </a:p>
        </p:txBody>
      </p:sp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500063" y="4714875"/>
            <a:ext cx="70246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ru-RU" sz="160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latin typeface="+mn-lt"/>
                <a:cs typeface="Times New Roman" pitchFamily="18" charset="0"/>
              </a:rPr>
              <a:t>Используя теорему о пределе частного, получим</a:t>
            </a:r>
            <a:endParaRPr lang="ru-RU" dirty="0">
              <a:latin typeface="+mn-lt"/>
            </a:endParaRPr>
          </a:p>
        </p:txBody>
      </p:sp>
      <p:sp>
        <p:nvSpPr>
          <p:cNvPr id="4108" name="Прямоугольник 12"/>
          <p:cNvSpPr>
            <a:spLocks noChangeArrowheads="1"/>
          </p:cNvSpPr>
          <p:nvPr/>
        </p:nvSpPr>
        <p:spPr bwMode="auto">
          <a:xfrm>
            <a:off x="150813" y="1219200"/>
            <a:ext cx="8785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u="sng" dirty="0">
                <a:solidFill>
                  <a:srgbClr val="C00000"/>
                </a:solidFill>
                <a:latin typeface="+mn-lt"/>
              </a:rPr>
              <a:t>Сначала просто пытаемся подставить число, к которому стремится </a:t>
            </a:r>
            <a:r>
              <a:rPr lang="en-US" b="1" i="1" u="sng" dirty="0">
                <a:solidFill>
                  <a:srgbClr val="C00000"/>
                </a:solidFill>
                <a:latin typeface="+mn-lt"/>
              </a:rPr>
              <a:t>x</a:t>
            </a:r>
            <a:r>
              <a:rPr lang="ru-RU" b="1" i="1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u="sng" dirty="0">
                <a:solidFill>
                  <a:srgbClr val="C00000"/>
                </a:solidFill>
                <a:latin typeface="+mn-lt"/>
              </a:rPr>
              <a:t>в функцию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b="1" u="sng" dirty="0">
                <a:latin typeface="+mn-lt"/>
              </a:rPr>
              <a:t>Пример: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ru-RU" u="sng" dirty="0">
              <a:latin typeface="+mn-lt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ru-RU" u="sng" dirty="0">
              <a:latin typeface="+mn-lt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ru-RU" u="sng" dirty="0">
              <a:latin typeface="+mn-lt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b="1" u="sng" dirty="0">
                <a:latin typeface="+mn-lt"/>
              </a:rPr>
              <a:t>Пример</a:t>
            </a:r>
            <a:r>
              <a:rPr lang="ru-RU" b="1" u="sng" dirty="0"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500313" y="1785938"/>
          <a:ext cx="40211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Формула" r:id="rId11" imgW="1905000" imgH="292100" progId="Equation.3">
                  <p:embed/>
                </p:oleObj>
              </mc:Choice>
              <mc:Fallback>
                <p:oleObj name="Формула" r:id="rId11" imgW="1905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785938"/>
                        <a:ext cx="402113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511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33438" y="1160463"/>
          <a:ext cx="7115175" cy="382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Формула" r:id="rId3" imgW="2006280" imgH="1079280" progId="Equation.3">
                  <p:embed/>
                </p:oleObj>
              </mc:Choice>
              <mc:Fallback>
                <p:oleObj name="Формула" r:id="rId3" imgW="2006280" imgH="1079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1160463"/>
                        <a:ext cx="7115175" cy="38274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571500" y="1000125"/>
          <a:ext cx="1928813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Формула" r:id="rId3" imgW="1002865" imgH="418918" progId="Equation.3">
                  <p:embed/>
                </p:oleObj>
              </mc:Choice>
              <mc:Fallback>
                <p:oleObj name="Формула" r:id="rId3" imgW="100286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000125"/>
                        <a:ext cx="1928813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2857500" y="1857375"/>
          <a:ext cx="40338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Формула" r:id="rId5" imgW="1981200" imgH="292100" progId="Equation.3">
                  <p:embed/>
                </p:oleObj>
              </mc:Choice>
              <mc:Fallback>
                <p:oleObj name="Формула" r:id="rId5" imgW="1981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857375"/>
                        <a:ext cx="40338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"/>
          <p:cNvGraphicFramePr>
            <a:graphicFrameLocks noChangeAspect="1"/>
          </p:cNvGraphicFramePr>
          <p:nvPr/>
        </p:nvGraphicFramePr>
        <p:xfrm>
          <a:off x="642938" y="4572000"/>
          <a:ext cx="25939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Формула" r:id="rId7" imgW="1244600" imgH="419100" progId="Equation.3">
                  <p:embed/>
                </p:oleObj>
              </mc:Choice>
              <mc:Fallback>
                <p:oleObj name="Формула" r:id="rId7" imgW="1244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4572000"/>
                        <a:ext cx="25939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28625" y="500063"/>
            <a:ext cx="278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3</a:t>
            </a:r>
            <a:r>
              <a:rPr lang="ru-RU" sz="2000" b="1" dirty="0">
                <a:latin typeface="+mn-lt"/>
                <a:cs typeface="Times New Roman" pitchFamily="18" charset="0"/>
              </a:rPr>
              <a:t>. </a:t>
            </a:r>
            <a:r>
              <a:rPr lang="ru-RU" sz="2000" b="1" u="sng" dirty="0">
                <a:latin typeface="+mn-lt"/>
                <a:cs typeface="Times New Roman" pitchFamily="18" charset="0"/>
              </a:rPr>
              <a:t>Пример: </a:t>
            </a:r>
            <a:endParaRPr lang="ru-RU" sz="2000" b="1" u="sng" dirty="0">
              <a:latin typeface="+mn-lt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57188" y="1928813"/>
            <a:ext cx="471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Предел числителя </a:t>
            </a:r>
            <a:endParaRPr lang="ru-RU" sz="2000" dirty="0">
              <a:latin typeface="+mn-lt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428625" y="2950636"/>
            <a:ext cx="77866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Предел знаменателя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при х стремящимся к 3 равен нулю.</a:t>
            </a:r>
            <a:endParaRPr lang="ru-RU" sz="2000" dirty="0">
              <a:latin typeface="+mn-lt"/>
            </a:endParaRPr>
          </a:p>
          <a:p>
            <a:pPr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Величина               является бесконечно большой величиной </a:t>
            </a:r>
          </a:p>
          <a:p>
            <a:pPr>
              <a:defRPr/>
            </a:pPr>
            <a:endParaRPr lang="ru-RU" sz="2000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+mn-lt"/>
                <a:cs typeface="Times New Roman" pitchFamily="18" charset="0"/>
              </a:rPr>
              <a:t> </a:t>
            </a:r>
            <a:r>
              <a:rPr lang="ru-RU" sz="2000" dirty="0">
                <a:latin typeface="+mn-lt"/>
                <a:cs typeface="Times New Roman" pitchFamily="18" charset="0"/>
              </a:rPr>
              <a:t>Тогда  </a:t>
            </a:r>
            <a:endParaRPr lang="ru-RU" sz="2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39925" y="3305989"/>
                <a:ext cx="37702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25" y="3305989"/>
                <a:ext cx="377026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973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28650" y="544513"/>
            <a:ext cx="8067675" cy="665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>
                <a:latin typeface="Times New Roman" panose="02020603050405020304" pitchFamily="18" charset="0"/>
              </a:rPr>
              <a:t>Вычисление пределов</a:t>
            </a: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600075" y="1255713"/>
            <a:ext cx="8096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>
                <a:latin typeface="Arial" charset="0"/>
              </a:rPr>
              <a:t>Часто при подстановке предельного значения </a:t>
            </a:r>
            <a:r>
              <a:rPr lang="en-US" altLang="ru-RU" b="1" i="1">
                <a:solidFill>
                  <a:srgbClr val="CC3300"/>
                </a:solidFill>
                <a:latin typeface="Arial" charset="0"/>
              </a:rPr>
              <a:t>x</a:t>
            </a:r>
            <a:r>
              <a:rPr lang="en-US" altLang="ru-RU" b="1" i="1" baseline="-25000">
                <a:solidFill>
                  <a:srgbClr val="CC3300"/>
                </a:solidFill>
                <a:latin typeface="Arial" charset="0"/>
              </a:rPr>
              <a:t>0</a:t>
            </a:r>
            <a:r>
              <a:rPr lang="ru-RU" altLang="ru-RU">
                <a:latin typeface="Arial" charset="0"/>
              </a:rPr>
              <a:t> в функцию </a:t>
            </a:r>
            <a:r>
              <a:rPr lang="en-US" altLang="ru-RU" b="1" i="1">
                <a:solidFill>
                  <a:srgbClr val="CC3300"/>
                </a:solidFill>
                <a:latin typeface="Arial" charset="0"/>
              </a:rPr>
              <a:t>f(x)</a:t>
            </a:r>
            <a:r>
              <a:rPr lang="ru-RU" altLang="ru-RU" b="1" i="1">
                <a:solidFill>
                  <a:srgbClr val="CC3300"/>
                </a:solidFill>
                <a:latin typeface="Arial" charset="0"/>
              </a:rPr>
              <a:t> </a:t>
            </a:r>
            <a:r>
              <a:rPr lang="ru-RU" altLang="ru-RU">
                <a:latin typeface="Arial" charset="0"/>
              </a:rPr>
              <a:t>получаются выражения следующих видов:</a:t>
            </a:r>
            <a:endParaRPr lang="en-US" altLang="ru-RU" b="1" i="1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647700" y="4427538"/>
            <a:ext cx="7972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>
                <a:latin typeface="Arial" charset="0"/>
              </a:rPr>
              <a:t>Эти выражения называются </a:t>
            </a:r>
            <a:r>
              <a:rPr lang="ru-RU" altLang="ru-RU" b="1" i="1">
                <a:latin typeface="Arial" charset="0"/>
              </a:rPr>
              <a:t>неопределенности</a:t>
            </a:r>
            <a:r>
              <a:rPr lang="ru-RU" altLang="ru-RU">
                <a:latin typeface="Arial" charset="0"/>
              </a:rPr>
              <a:t>, а вычисление пределов в этом случае называется </a:t>
            </a:r>
            <a:r>
              <a:rPr lang="ru-RU" altLang="ru-RU" b="1" i="1">
                <a:latin typeface="Arial" charset="0"/>
              </a:rPr>
              <a:t>раскрытие неопределенности.</a:t>
            </a:r>
            <a:endParaRPr lang="en-US" altLang="ru-RU" b="1" i="1">
              <a:latin typeface="Arial" charset="0"/>
            </a:endParaRPr>
          </a:p>
        </p:txBody>
      </p:sp>
      <p:graphicFrame>
        <p:nvGraphicFramePr>
          <p:cNvPr id="169999" name="Object 15"/>
          <p:cNvGraphicFramePr>
            <a:graphicFrameLocks noChangeAspect="1"/>
          </p:cNvGraphicFramePr>
          <p:nvPr/>
        </p:nvGraphicFramePr>
        <p:xfrm>
          <a:off x="884238" y="2619375"/>
          <a:ext cx="4984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Equation" r:id="rId3" imgW="190417" imgH="393529" progId="Equation.3">
                  <p:embed/>
                </p:oleObj>
              </mc:Choice>
              <mc:Fallback>
                <p:oleObj name="Equation" r:id="rId3" imgW="19041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619375"/>
                        <a:ext cx="4984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05" name="AutoShape 21"/>
          <p:cNvSpPr>
            <a:spLocks noChangeArrowheads="1"/>
          </p:cNvSpPr>
          <p:nvPr/>
        </p:nvSpPr>
        <p:spPr bwMode="auto">
          <a:xfrm>
            <a:off x="771525" y="2447925"/>
            <a:ext cx="7315200" cy="13049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70011" name="Object 27"/>
          <p:cNvGraphicFramePr>
            <a:graphicFrameLocks noChangeAspect="1"/>
          </p:cNvGraphicFramePr>
          <p:nvPr/>
        </p:nvGraphicFramePr>
        <p:xfrm>
          <a:off x="1690688" y="2571750"/>
          <a:ext cx="59848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5" imgW="228501" imgH="393529" progId="Equation.3">
                  <p:embed/>
                </p:oleObj>
              </mc:Choice>
              <mc:Fallback>
                <p:oleObj name="Equation" r:id="rId5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571750"/>
                        <a:ext cx="598487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12" name="Object 28"/>
          <p:cNvGraphicFramePr>
            <a:graphicFrameLocks noChangeAspect="1"/>
          </p:cNvGraphicFramePr>
          <p:nvPr/>
        </p:nvGraphicFramePr>
        <p:xfrm>
          <a:off x="2484438" y="2846388"/>
          <a:ext cx="8969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Equation" r:id="rId7" imgW="342751" imgH="190417" progId="Equation.3">
                  <p:embed/>
                </p:oleObj>
              </mc:Choice>
              <mc:Fallback>
                <p:oleObj name="Equation" r:id="rId7" imgW="342751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846388"/>
                        <a:ext cx="89693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13" name="Object 29"/>
          <p:cNvGraphicFramePr>
            <a:graphicFrameLocks noChangeAspect="1"/>
          </p:cNvGraphicFramePr>
          <p:nvPr/>
        </p:nvGraphicFramePr>
        <p:xfrm>
          <a:off x="3678238" y="2794000"/>
          <a:ext cx="5318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Equation" r:id="rId9" imgW="203024" imgH="215713" progId="Equation.3">
                  <p:embed/>
                </p:oleObj>
              </mc:Choice>
              <mc:Fallback>
                <p:oleObj name="Equation" r:id="rId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8" y="2794000"/>
                        <a:ext cx="5318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14" name="Object 30"/>
          <p:cNvGraphicFramePr>
            <a:graphicFrameLocks noChangeAspect="1"/>
          </p:cNvGraphicFramePr>
          <p:nvPr/>
        </p:nvGraphicFramePr>
        <p:xfrm>
          <a:off x="4432300" y="2803525"/>
          <a:ext cx="5651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Equation" r:id="rId11" imgW="215619" imgH="215619" progId="Equation.3">
                  <p:embed/>
                </p:oleObj>
              </mc:Choice>
              <mc:Fallback>
                <p:oleObj name="Equation" r:id="rId11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2803525"/>
                        <a:ext cx="5651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15" name="Object 31"/>
          <p:cNvGraphicFramePr>
            <a:graphicFrameLocks noChangeAspect="1"/>
          </p:cNvGraphicFramePr>
          <p:nvPr/>
        </p:nvGraphicFramePr>
        <p:xfrm>
          <a:off x="5207000" y="2786063"/>
          <a:ext cx="596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Equation" r:id="rId13" imgW="228501" imgH="215806" progId="Equation.3">
                  <p:embed/>
                </p:oleObj>
              </mc:Choice>
              <mc:Fallback>
                <p:oleObj name="Equation" r:id="rId13" imgW="22850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786063"/>
                        <a:ext cx="5969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16" name="Object 32"/>
          <p:cNvGraphicFramePr>
            <a:graphicFrameLocks noChangeAspect="1"/>
          </p:cNvGraphicFramePr>
          <p:nvPr/>
        </p:nvGraphicFramePr>
        <p:xfrm>
          <a:off x="6010275" y="2814638"/>
          <a:ext cx="6286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Equation" r:id="rId15" imgW="241091" imgH="215713" progId="Equation.3">
                  <p:embed/>
                </p:oleObj>
              </mc:Choice>
              <mc:Fallback>
                <p:oleObj name="Equation" r:id="rId15" imgW="241091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2814638"/>
                        <a:ext cx="6286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17" name="Object 33"/>
          <p:cNvGraphicFramePr>
            <a:graphicFrameLocks noChangeAspect="1"/>
          </p:cNvGraphicFramePr>
          <p:nvPr/>
        </p:nvGraphicFramePr>
        <p:xfrm>
          <a:off x="6918325" y="2954338"/>
          <a:ext cx="10604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7" name="Equation" r:id="rId17" imgW="405872" imgH="126835" progId="Equation.3">
                  <p:embed/>
                </p:oleObj>
              </mc:Choice>
              <mc:Fallback>
                <p:oleObj name="Equation" r:id="rId17" imgW="405872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2954338"/>
                        <a:ext cx="10604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76358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autoUpdateAnimBg="0"/>
      <p:bldP spid="16999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94" descr="http://www.mathprofi.ru/f/predely_primery_reshenii_clip_image15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68897"/>
            <a:ext cx="20002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95" descr="http://www.mathprofi.ru/f/predely_primery_reshenii_clip_image15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6" y="880744"/>
            <a:ext cx="2709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98" descr="http://www.mathprofi.ru/f/predely_primery_reshenii_clip_image158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7"/>
          <a:stretch/>
        </p:blipFill>
        <p:spPr bwMode="auto">
          <a:xfrm>
            <a:off x="2116137" y="2123440"/>
            <a:ext cx="2573461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57188" y="211772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u="sng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Пример</a:t>
            </a:r>
            <a:r>
              <a:rPr lang="ru-RU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Вычислить предел </a:t>
            </a:r>
            <a:endParaRPr lang="ru-RU" sz="2000" dirty="0">
              <a:latin typeface="+mn-lt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260250" y="909319"/>
            <a:ext cx="56435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Сначала попробуем подставить </a:t>
            </a:r>
            <a:r>
              <a:rPr lang="ru-RU" sz="28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-1</a:t>
            </a:r>
            <a:r>
              <a:rPr 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в дробь: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itchFamily="18" charset="0"/>
              </a:rPr>
            </a:br>
            <a:endParaRPr lang="ru-RU" sz="1600" dirty="0">
              <a:latin typeface="Arial" panose="020B0604020202020204" pitchFamily="34" charset="0"/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479016" y="1730375"/>
            <a:ext cx="807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 данном случае получена так называемая неопределенность </a:t>
            </a:r>
            <a:endParaRPr lang="ru-RU" sz="2000" dirty="0">
              <a:latin typeface="+mn-lt"/>
            </a:endParaRP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95250" y="2905512"/>
            <a:ext cx="8548688" cy="92333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Общее правило:</a:t>
            </a: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 если в числителе и знаменателе находятся многочлены, и имеется неопределенность вида 0/0, то для ее раскрытия </a:t>
            </a:r>
            <a:r>
              <a:rPr lang="ru-RU" b="1" i="1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нужно разложить числитель и знаменатель на множители</a:t>
            </a: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  <a:endParaRPr lang="ru-RU" dirty="0">
              <a:latin typeface="+mn-lt"/>
            </a:endParaRPr>
          </a:p>
        </p:txBody>
      </p:sp>
      <p:pic>
        <p:nvPicPr>
          <p:cNvPr id="7178" name="Рисунок 106" descr="http://www.mathprofi.ru/f/predely_primery_reshenii_clip_image174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t="1686" r="17346"/>
          <a:stretch/>
        </p:blipFill>
        <p:spPr bwMode="auto">
          <a:xfrm>
            <a:off x="235038" y="5279095"/>
            <a:ext cx="2160240" cy="63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108" descr="http://www.mathprofi.ru/f/predely_primery_reshenii_clip_image178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3245" r="14352"/>
          <a:stretch/>
        </p:blipFill>
        <p:spPr bwMode="auto">
          <a:xfrm>
            <a:off x="2484093" y="5373216"/>
            <a:ext cx="1656184" cy="45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Рисунок 109" descr="http://www.mathprofi.ru/f/predely_primery_reshenii_clip_image180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46" y="5390860"/>
            <a:ext cx="292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95250" y="1162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:</a:t>
            </a:r>
            <a:endParaRPr lang="ru-RU" altLang="ru-RU" sz="90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3808" name="Rectangle 20"/>
          <p:cNvSpPr>
            <a:spLocks noChangeArrowheads="1"/>
          </p:cNvSpPr>
          <p:nvPr/>
        </p:nvSpPr>
        <p:spPr bwMode="auto">
          <a:xfrm>
            <a:off x="95250" y="1638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717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538313"/>
              </p:ext>
            </p:extLst>
          </p:nvPr>
        </p:nvGraphicFramePr>
        <p:xfrm>
          <a:off x="8013701" y="1601629"/>
          <a:ext cx="5476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Формула" r:id="rId9" imgW="291973" imgH="431613" progId="Equation.3">
                  <p:embed/>
                </p:oleObj>
              </mc:Choice>
              <mc:Fallback>
                <p:oleObj name="Формула" r:id="rId9" imgW="29197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3701" y="1601629"/>
                        <a:ext cx="5476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5250" y="4028897"/>
                <a:ext cx="5289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−5=0,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=9+40=49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4028897"/>
                <a:ext cx="5289077" cy="276999"/>
              </a:xfrm>
              <a:prstGeom prst="rect">
                <a:avLst/>
              </a:prstGeom>
              <a:blipFill>
                <a:blip r:embed="rId11"/>
                <a:stretch>
                  <a:fillRect l="-577" t="-2222" r="-461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5508104" y="3851935"/>
                <a:ext cx="2281074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851935"/>
                <a:ext cx="2281074" cy="616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-2365" y="4450013"/>
                <a:ext cx="573323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5" y="4450013"/>
                <a:ext cx="5733236" cy="714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827584" y="5279095"/>
            <a:ext cx="576064" cy="316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331640" y="5661248"/>
            <a:ext cx="576064" cy="316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344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6" grpId="0" animBg="1"/>
      <p:bldP spid="2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22" name="AutoShape 14"/>
          <p:cNvSpPr>
            <a:spLocks noChangeArrowheads="1"/>
          </p:cNvSpPr>
          <p:nvPr/>
        </p:nvSpPr>
        <p:spPr bwMode="auto">
          <a:xfrm>
            <a:off x="638175" y="1400175"/>
            <a:ext cx="219075" cy="276225"/>
          </a:xfrm>
          <a:prstGeom prst="diamond">
            <a:avLst/>
          </a:prstGeom>
          <a:gradFill rotWithShape="0">
            <a:gsLst>
              <a:gs pos="0">
                <a:srgbClr val="0022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1023" name="AutoShape 15"/>
          <p:cNvSpPr>
            <a:spLocks noChangeArrowheads="1"/>
          </p:cNvSpPr>
          <p:nvPr/>
        </p:nvSpPr>
        <p:spPr bwMode="auto">
          <a:xfrm>
            <a:off x="685800" y="347662"/>
            <a:ext cx="8229600" cy="2047875"/>
          </a:xfrm>
          <a:prstGeom prst="foldedCorner">
            <a:avLst>
              <a:gd name="adj" fmla="val 12500"/>
            </a:avLst>
          </a:prstGeom>
          <a:solidFill>
            <a:schemeClr val="accent2">
              <a:alpha val="50195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710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609926"/>
              </p:ext>
            </p:extLst>
          </p:nvPr>
        </p:nvGraphicFramePr>
        <p:xfrm>
          <a:off x="674688" y="412750"/>
          <a:ext cx="30162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Уравнение" r:id="rId3" imgW="1219200" imgH="419100" progId="Equation.3">
                  <p:embed/>
                </p:oleObj>
              </mc:Choice>
              <mc:Fallback>
                <p:oleObj name="Уравнение" r:id="rId3" imgW="1219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412750"/>
                        <a:ext cx="301625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599689"/>
              </p:ext>
            </p:extLst>
          </p:nvPr>
        </p:nvGraphicFramePr>
        <p:xfrm>
          <a:off x="3643313" y="498475"/>
          <a:ext cx="814387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Equation" r:id="rId5" imgW="330057" imgH="393529" progId="Equation.3">
                  <p:embed/>
                </p:oleObj>
              </mc:Choice>
              <mc:Fallback>
                <p:oleObj name="Equation" r:id="rId5" imgW="33005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498475"/>
                        <a:ext cx="814387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26" name="AutoShape 18"/>
          <p:cNvSpPr>
            <a:spLocks noChangeArrowheads="1"/>
          </p:cNvSpPr>
          <p:nvPr/>
        </p:nvSpPr>
        <p:spPr bwMode="auto">
          <a:xfrm>
            <a:off x="4010025" y="490537"/>
            <a:ext cx="485775" cy="9620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7103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373476"/>
              </p:ext>
            </p:extLst>
          </p:nvPr>
        </p:nvGraphicFramePr>
        <p:xfrm>
          <a:off x="4579938" y="498475"/>
          <a:ext cx="3170237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Equation" r:id="rId7" imgW="1282700" imgH="419100" progId="Equation.3">
                  <p:embed/>
                </p:oleObj>
              </mc:Choice>
              <mc:Fallback>
                <p:oleObj name="Equation" r:id="rId7" imgW="1282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498475"/>
                        <a:ext cx="3170237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31" name="Line 23"/>
          <p:cNvSpPr>
            <a:spLocks noChangeShapeType="1"/>
          </p:cNvSpPr>
          <p:nvPr/>
        </p:nvSpPr>
        <p:spPr bwMode="auto">
          <a:xfrm flipV="1">
            <a:off x="5429250" y="509587"/>
            <a:ext cx="1143000" cy="4095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5476875" y="1042987"/>
            <a:ext cx="1143000" cy="4095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7103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960419"/>
              </p:ext>
            </p:extLst>
          </p:nvPr>
        </p:nvGraphicFramePr>
        <p:xfrm>
          <a:off x="811213" y="1423987"/>
          <a:ext cx="373538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9" imgW="1511300" imgH="393700" progId="Equation.3">
                  <p:embed/>
                </p:oleObj>
              </mc:Choice>
              <mc:Fallback>
                <p:oleObj name="Equation" r:id="rId9" imgW="1511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1423987"/>
                        <a:ext cx="3735387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34" name="AutoShape 26"/>
          <p:cNvSpPr>
            <a:spLocks noChangeArrowheads="1"/>
          </p:cNvSpPr>
          <p:nvPr/>
        </p:nvSpPr>
        <p:spPr bwMode="auto">
          <a:xfrm>
            <a:off x="562255" y="2636912"/>
            <a:ext cx="8229600" cy="2419350"/>
          </a:xfrm>
          <a:prstGeom prst="foldedCorner">
            <a:avLst>
              <a:gd name="adj" fmla="val 12500"/>
            </a:avLst>
          </a:prstGeom>
          <a:solidFill>
            <a:schemeClr val="accent2">
              <a:alpha val="50195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7103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991456"/>
              </p:ext>
            </p:extLst>
          </p:nvPr>
        </p:nvGraphicFramePr>
        <p:xfrm>
          <a:off x="584480" y="2752800"/>
          <a:ext cx="25463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Уравнение" r:id="rId11" imgW="1028254" imgH="431613" progId="Equation.3">
                  <p:embed/>
                </p:oleObj>
              </mc:Choice>
              <mc:Fallback>
                <p:oleObj name="Уравнение" r:id="rId11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80" y="2752800"/>
                        <a:ext cx="25463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3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23307"/>
              </p:ext>
            </p:extLst>
          </p:nvPr>
        </p:nvGraphicFramePr>
        <p:xfrm>
          <a:off x="3024468" y="2835350"/>
          <a:ext cx="814387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13" imgW="330057" imgH="393529" progId="Equation.3">
                  <p:embed/>
                </p:oleObj>
              </mc:Choice>
              <mc:Fallback>
                <p:oleObj name="Equation" r:id="rId13" imgW="33005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468" y="2835350"/>
                        <a:ext cx="814387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37" name="AutoShape 29"/>
          <p:cNvSpPr>
            <a:spLocks noChangeArrowheads="1"/>
          </p:cNvSpPr>
          <p:nvPr/>
        </p:nvSpPr>
        <p:spPr bwMode="auto">
          <a:xfrm>
            <a:off x="3410230" y="2817887"/>
            <a:ext cx="485775" cy="9620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1039" name="Line 31"/>
          <p:cNvSpPr>
            <a:spLocks noChangeShapeType="1"/>
          </p:cNvSpPr>
          <p:nvPr/>
        </p:nvSpPr>
        <p:spPr bwMode="auto">
          <a:xfrm flipV="1">
            <a:off x="1933855" y="3970412"/>
            <a:ext cx="1266825" cy="2667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1040" name="Line 32"/>
          <p:cNvSpPr>
            <a:spLocks noChangeShapeType="1"/>
          </p:cNvSpPr>
          <p:nvPr/>
        </p:nvSpPr>
        <p:spPr bwMode="auto">
          <a:xfrm flipV="1">
            <a:off x="1467130" y="4446662"/>
            <a:ext cx="447675" cy="2762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7104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650554"/>
              </p:ext>
            </p:extLst>
          </p:nvPr>
        </p:nvGraphicFramePr>
        <p:xfrm>
          <a:off x="4089680" y="2735337"/>
          <a:ext cx="44926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Equation" r:id="rId14" imgW="1816100" imgH="469900" progId="Equation.3">
                  <p:embed/>
                </p:oleObj>
              </mc:Choice>
              <mc:Fallback>
                <p:oleObj name="Equation" r:id="rId14" imgW="1816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680" y="2735337"/>
                        <a:ext cx="449262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720775"/>
              </p:ext>
            </p:extLst>
          </p:nvPr>
        </p:nvGraphicFramePr>
        <p:xfrm>
          <a:off x="633693" y="3837062"/>
          <a:ext cx="307816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Equation" r:id="rId16" imgW="1244600" imgH="431800" progId="Equation.3">
                  <p:embed/>
                </p:oleObj>
              </mc:Choice>
              <mc:Fallback>
                <p:oleObj name="Equation" r:id="rId16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93" y="3837062"/>
                        <a:ext cx="3078162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20397"/>
              </p:ext>
            </p:extLst>
          </p:nvPr>
        </p:nvGraphicFramePr>
        <p:xfrm>
          <a:off x="3827743" y="3870400"/>
          <a:ext cx="248126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Equation" r:id="rId18" imgW="1002865" imgH="418918" progId="Equation.3">
                  <p:embed/>
                </p:oleObj>
              </mc:Choice>
              <mc:Fallback>
                <p:oleObj name="Equation" r:id="rId18" imgW="100286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743" y="3870400"/>
                        <a:ext cx="2481262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541025"/>
              </p:ext>
            </p:extLst>
          </p:nvPr>
        </p:nvGraphicFramePr>
        <p:xfrm>
          <a:off x="6342343" y="3891037"/>
          <a:ext cx="6905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Equation" r:id="rId20" imgW="279279" imgH="393529" progId="Equation.3">
                  <p:embed/>
                </p:oleObj>
              </mc:Choice>
              <mc:Fallback>
                <p:oleObj name="Equation" r:id="rId20" imgW="27927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343" y="3891037"/>
                        <a:ext cx="69056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46" name="AutoShape 38"/>
          <p:cNvSpPr>
            <a:spLocks noChangeArrowheads="1"/>
          </p:cNvSpPr>
          <p:nvPr/>
        </p:nvSpPr>
        <p:spPr bwMode="auto">
          <a:xfrm>
            <a:off x="4933950" y="5056262"/>
            <a:ext cx="3981450" cy="1714500"/>
          </a:xfrm>
          <a:prstGeom prst="wedgeRectCallout">
            <a:avLst>
              <a:gd name="adj1" fmla="val -96412"/>
              <a:gd name="adj2" fmla="val -50648"/>
            </a:avLst>
          </a:prstGeom>
          <a:solidFill>
            <a:schemeClr val="bg2">
              <a:alpha val="50195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>
                <a:latin typeface="Comic Sans MS" pitchFamily="66" charset="0"/>
              </a:rPr>
              <a:t>Если </a:t>
            </a:r>
            <a:r>
              <a:rPr lang="en-US" altLang="ru-RU">
                <a:latin typeface="Comic Sans MS" pitchFamily="66" charset="0"/>
              </a:rPr>
              <a:t>f(x)</a:t>
            </a:r>
            <a:r>
              <a:rPr lang="ru-RU" altLang="ru-RU">
                <a:latin typeface="Comic Sans MS" pitchFamily="66" charset="0"/>
              </a:rPr>
              <a:t> – иррациональная дробь, необходимо умножить числитель и знаменатель дроби на выражение, сопряженное числителю.</a:t>
            </a:r>
          </a:p>
        </p:txBody>
      </p:sp>
      <p:sp>
        <p:nvSpPr>
          <p:cNvPr id="171047" name="Oval 39"/>
          <p:cNvSpPr>
            <a:spLocks noChangeArrowheads="1"/>
          </p:cNvSpPr>
          <p:nvPr/>
        </p:nvSpPr>
        <p:spPr bwMode="auto">
          <a:xfrm>
            <a:off x="4048125" y="1585912"/>
            <a:ext cx="514350" cy="600075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1048" name="Oval 40"/>
          <p:cNvSpPr>
            <a:spLocks noChangeArrowheads="1"/>
          </p:cNvSpPr>
          <p:nvPr/>
        </p:nvSpPr>
        <p:spPr bwMode="auto">
          <a:xfrm>
            <a:off x="6629680" y="3913262"/>
            <a:ext cx="400050" cy="981075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5187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7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1" grpId="0" animBg="1"/>
      <p:bldP spid="171032" grpId="0" animBg="1"/>
      <p:bldP spid="171039" grpId="0" animBg="1"/>
      <p:bldP spid="171040" grpId="0" animBg="1"/>
      <p:bldP spid="17104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AutoShape 3"/>
          <p:cNvSpPr>
            <a:spLocks noChangeArrowheads="1"/>
          </p:cNvSpPr>
          <p:nvPr/>
        </p:nvSpPr>
        <p:spPr bwMode="auto">
          <a:xfrm>
            <a:off x="1862361" y="319385"/>
            <a:ext cx="219075" cy="276225"/>
          </a:xfrm>
          <a:prstGeom prst="diamond">
            <a:avLst/>
          </a:prstGeom>
          <a:gradFill rotWithShape="0">
            <a:gsLst>
              <a:gs pos="0">
                <a:srgbClr val="0022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2036" name="AutoShape 4"/>
          <p:cNvSpPr>
            <a:spLocks noChangeArrowheads="1"/>
          </p:cNvSpPr>
          <p:nvPr/>
        </p:nvSpPr>
        <p:spPr bwMode="auto">
          <a:xfrm>
            <a:off x="539552" y="980728"/>
            <a:ext cx="8229600" cy="4143375"/>
          </a:xfrm>
          <a:prstGeom prst="foldedCorner">
            <a:avLst>
              <a:gd name="adj" fmla="val 12500"/>
            </a:avLst>
          </a:prstGeom>
          <a:solidFill>
            <a:schemeClr val="accent2">
              <a:alpha val="50195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72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614749"/>
              </p:ext>
            </p:extLst>
          </p:nvPr>
        </p:nvGraphicFramePr>
        <p:xfrm>
          <a:off x="687190" y="1383953"/>
          <a:ext cx="26384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3" imgW="1066337" imgH="406224" progId="Equation.3">
                  <p:embed/>
                </p:oleObj>
              </mc:Choice>
              <mc:Fallback>
                <p:oleObj name="Equation" r:id="rId3" imgW="1066337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190" y="1383953"/>
                        <a:ext cx="263842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570209"/>
              </p:ext>
            </p:extLst>
          </p:nvPr>
        </p:nvGraphicFramePr>
        <p:xfrm>
          <a:off x="3389115" y="1436341"/>
          <a:ext cx="877887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115" y="1436341"/>
                        <a:ext cx="877887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9" name="AutoShape 7"/>
          <p:cNvSpPr>
            <a:spLocks noChangeArrowheads="1"/>
          </p:cNvSpPr>
          <p:nvPr/>
        </p:nvSpPr>
        <p:spPr bwMode="auto">
          <a:xfrm>
            <a:off x="3759002" y="1437928"/>
            <a:ext cx="485775" cy="9620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2195736" y="260648"/>
            <a:ext cx="401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latin typeface="Arial" charset="0"/>
              </a:rPr>
              <a:t>Раскрытие неопределенности</a:t>
            </a:r>
            <a:endParaRPr lang="en-US" altLang="ru-RU" b="1" i="1" dirty="0">
              <a:solidFill>
                <a:srgbClr val="CC3300"/>
              </a:solidFill>
              <a:latin typeface="Arial" charset="0"/>
            </a:endParaRPr>
          </a:p>
        </p:txBody>
      </p:sp>
      <p:graphicFrame>
        <p:nvGraphicFramePr>
          <p:cNvPr id="1720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958148"/>
              </p:ext>
            </p:extLst>
          </p:nvPr>
        </p:nvGraphicFramePr>
        <p:xfrm>
          <a:off x="6096224" y="-13990"/>
          <a:ext cx="46513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Equation" r:id="rId7" imgW="177646" imgH="393359" progId="Equation.3">
                  <p:embed/>
                </p:oleObj>
              </mc:Choice>
              <mc:Fallback>
                <p:oleObj name="Equation" r:id="rId7" imgW="177646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224" y="-13990"/>
                        <a:ext cx="465137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2" name="AutoShape 10"/>
          <p:cNvSpPr>
            <a:spLocks noChangeArrowheads="1"/>
          </p:cNvSpPr>
          <p:nvPr/>
        </p:nvSpPr>
        <p:spPr bwMode="auto">
          <a:xfrm>
            <a:off x="11070" y="5085184"/>
            <a:ext cx="2832737" cy="1458607"/>
          </a:xfrm>
          <a:prstGeom prst="wedgeRectCallout">
            <a:avLst>
              <a:gd name="adj1" fmla="val -23836"/>
              <a:gd name="adj2" fmla="val -256270"/>
            </a:avLst>
          </a:prstGeom>
          <a:solidFill>
            <a:schemeClr val="accent5">
              <a:lumMod val="90000"/>
              <a:alpha val="50195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Comic Sans MS" pitchFamily="66" charset="0"/>
              </a:rPr>
              <a:t>Если </a:t>
            </a:r>
            <a:r>
              <a:rPr lang="en-US" altLang="ru-RU" sz="1400">
                <a:latin typeface="Comic Sans MS" pitchFamily="66" charset="0"/>
              </a:rPr>
              <a:t>f(x)</a:t>
            </a:r>
            <a:r>
              <a:rPr lang="ru-RU" altLang="ru-RU" sz="1400">
                <a:latin typeface="Comic Sans MS" pitchFamily="66" charset="0"/>
              </a:rPr>
              <a:t> – дробно – рациональная функция или иррациональная дробь необходимо разделить числитель и знаменатель дроби на </a:t>
            </a:r>
            <a:r>
              <a:rPr lang="en-US" altLang="ru-RU" sz="1400">
                <a:latin typeface="Comic Sans MS" pitchFamily="66" charset="0"/>
              </a:rPr>
              <a:t>x</a:t>
            </a:r>
            <a:r>
              <a:rPr lang="ru-RU" altLang="ru-RU" sz="1400">
                <a:latin typeface="Comic Sans MS" pitchFamily="66" charset="0"/>
              </a:rPr>
              <a:t> в старшей степени</a:t>
            </a:r>
          </a:p>
        </p:txBody>
      </p:sp>
      <p:sp>
        <p:nvSpPr>
          <p:cNvPr id="172058" name="Oval 26"/>
          <p:cNvSpPr>
            <a:spLocks noChangeArrowheads="1"/>
          </p:cNvSpPr>
          <p:nvPr/>
        </p:nvSpPr>
        <p:spPr bwMode="auto">
          <a:xfrm>
            <a:off x="7673777" y="3190528"/>
            <a:ext cx="514350" cy="1143000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7206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656142"/>
              </p:ext>
            </p:extLst>
          </p:nvPr>
        </p:nvGraphicFramePr>
        <p:xfrm>
          <a:off x="4389240" y="996603"/>
          <a:ext cx="3330575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9" imgW="1346200" imgH="787400" progId="Equation.3">
                  <p:embed/>
                </p:oleObj>
              </mc:Choice>
              <mc:Fallback>
                <p:oleObj name="Equation" r:id="rId9" imgW="13462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240" y="996603"/>
                        <a:ext cx="3330575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6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500276"/>
              </p:ext>
            </p:extLst>
          </p:nvPr>
        </p:nvGraphicFramePr>
        <p:xfrm>
          <a:off x="699890" y="2865091"/>
          <a:ext cx="2670175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11" imgW="1079032" imgH="761669" progId="Equation.3">
                  <p:embed/>
                </p:oleObj>
              </mc:Choice>
              <mc:Fallback>
                <p:oleObj name="Equation" r:id="rId11" imgW="1079032" imgH="7616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90" y="2865091"/>
                        <a:ext cx="2670175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6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680102"/>
              </p:ext>
            </p:extLst>
          </p:nvPr>
        </p:nvGraphicFramePr>
        <p:xfrm>
          <a:off x="3673277" y="3247678"/>
          <a:ext cx="2093913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13" imgW="799753" imgH="431613" progId="Equation.3">
                  <p:embed/>
                </p:oleObj>
              </mc:Choice>
              <mc:Fallback>
                <p:oleObj name="Equation" r:id="rId13" imgW="79975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277" y="3247678"/>
                        <a:ext cx="2093913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6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24286"/>
              </p:ext>
            </p:extLst>
          </p:nvPr>
        </p:nvGraphicFramePr>
        <p:xfrm>
          <a:off x="5951340" y="3341341"/>
          <a:ext cx="216852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15" imgW="875920" imgH="393529" progId="Equation.3">
                  <p:embed/>
                </p:oleObj>
              </mc:Choice>
              <mc:Fallback>
                <p:oleObj name="Equation" r:id="rId15" imgW="87592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340" y="3341341"/>
                        <a:ext cx="2168525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90818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0" grpId="0" autoUpdateAnimBg="0"/>
      <p:bldP spid="172042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5536" y="3284984"/>
            <a:ext cx="7992888" cy="3096344"/>
          </a:xfrm>
          <a:prstGeom prst="rect">
            <a:avLst/>
          </a:prstGeom>
          <a:solidFill>
            <a:srgbClr val="FEC2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116632"/>
            <a:ext cx="7920880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3568" y="202486"/>
                <a:ext cx="6563207" cy="80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+5 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dirty="0" smtClean="0">
                            <a:latin typeface="Cambria Math"/>
                          </a:rPr>
                          <m:t>разделим каждое выражение на </m:t>
                        </m:r>
                        <m:sSup>
                          <m:sSupPr>
                            <m:ctrlPr>
                              <a:rPr lang="ru-RU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=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2486"/>
                <a:ext cx="6563207" cy="8014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568" y="908720"/>
                <a:ext cx="7171771" cy="1095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=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выражения </m:t>
                                    </m:r>
                                    <m:f>
                                      <m:fPr>
                                        <m:ctrlPr>
                                          <a:rPr lang="ru-RU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f>
                                      <m:fPr>
                                        <m:ctrlPr>
                                          <a:rPr lang="ru-RU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  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стремятся к 0 при х</m:t>
                                    </m:r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→∞</m:t>
                                    </m:r>
                                  </m:e>
                                </m:eqAr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ru-RU" dirty="0" smtClean="0"/>
                  <a:t>=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08720"/>
                <a:ext cx="7171771" cy="10951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5980" y="2003828"/>
                <a:ext cx="2706190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ru-RU" b="0" i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2+0+0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0+0+0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80" y="2003828"/>
                <a:ext cx="2706190" cy="6173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3292" y="3429000"/>
                <a:ext cx="6563207" cy="80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+5 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dirty="0" smtClean="0">
                            <a:latin typeface="Cambria Math"/>
                          </a:rPr>
                          <m:t>разделим каждое выражение на </m:t>
                        </m:r>
                        <m:sSup>
                          <m:sSupPr>
                            <m:ctrlPr>
                              <a:rPr lang="ru-RU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=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92" y="3429000"/>
                <a:ext cx="6563207" cy="8014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188" y="4365104"/>
                <a:ext cx="7272440" cy="107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43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4+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=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выражения </m:t>
                                    </m:r>
                                    <m:f>
                                      <m:fPr>
                                        <m:ctrlPr>
                                          <a:rPr lang="ru-RU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f>
                                      <m:fPr>
                                        <m:ctrlPr>
                                          <a:rPr lang="ru-RU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  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стремятся к 0 при х</m:t>
                                    </m:r>
                                    <m:r>
                                      <a:rPr lang="ru-RU" b="0" i="1" smtClean="0">
                                        <a:latin typeface="Cambria Math"/>
                                        <a:ea typeface="Cambria Math"/>
                                      </a:rPr>
                                      <m:t>→∞</m:t>
                                    </m:r>
                                  </m:e>
                                </m:eqAr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ru-RU" dirty="0" smtClean="0"/>
                  <a:t>=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88" y="4365104"/>
                <a:ext cx="7272440" cy="10742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71600" y="5589240"/>
                <a:ext cx="2706190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ru-RU" b="0" i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0+0+0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4+0+0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589240"/>
                <a:ext cx="2706190" cy="6173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62536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916832"/>
          </a:xfrm>
        </p:spPr>
        <p:txBody>
          <a:bodyPr>
            <a:noAutofit/>
          </a:bodyPr>
          <a:lstStyle/>
          <a:p>
            <a:r>
              <a:rPr lang="ru-RU" sz="7800" b="1" dirty="0" smtClean="0">
                <a:latin typeface="Comic Sans MS" panose="030F0702030302020204" pitchFamily="66" charset="0"/>
              </a:rPr>
              <a:t>Асимптоты</a:t>
            </a:r>
            <a:endParaRPr lang="ru-RU" sz="7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Comic Sans MS" panose="030F0702030302020204" pitchFamily="66" charset="0"/>
              </a:rPr>
              <a:t>Определение</a:t>
            </a:r>
            <a:endParaRPr lang="ru-RU" sz="6000" b="1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9" y="1988840"/>
            <a:ext cx="9006209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8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563888" y="528936"/>
            <a:ext cx="2449710" cy="55399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000" dirty="0" smtClean="0">
                <a:latin typeface="Comic Sans MS" panose="030F0702030302020204" pitchFamily="66" charset="0"/>
              </a:rPr>
              <a:t>Асимптоты </a:t>
            </a:r>
            <a:endParaRPr lang="ru-RU" sz="3000" dirty="0">
              <a:latin typeface="Comic Sans MS" panose="030F0702030302020204" pitchFamily="66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547664" y="1082934"/>
            <a:ext cx="2016224" cy="14819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283573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ВЕРТИКАЛЬНЫЕ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876256" y="283573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НАКЛОННЫЕ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780630" y="2835730"/>
            <a:ext cx="259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ГОРИЗОНТАЛЬНЫЕ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013598" y="1082934"/>
            <a:ext cx="1798762" cy="1553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35" idx="2"/>
          </p:cNvCxnSpPr>
          <p:nvPr/>
        </p:nvCxnSpPr>
        <p:spPr>
          <a:xfrm>
            <a:off x="4788743" y="1082934"/>
            <a:ext cx="0" cy="14819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3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9" grpId="0"/>
      <p:bldP spid="2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02" y="332656"/>
            <a:ext cx="8827394" cy="1926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42" y="2852936"/>
            <a:ext cx="8787954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68301"/>
            <a:ext cx="8229600" cy="262865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Обозначение матриц  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663825" y="1592263"/>
          <a:ext cx="31337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Формула" r:id="rId3" imgW="787058" imgH="266584" progId="Equation.3">
                  <p:embed/>
                </p:oleObj>
              </mc:Choice>
              <mc:Fallback>
                <p:oleObj name="Формула" r:id="rId3" imgW="787058" imgH="26658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1592263"/>
                        <a:ext cx="313372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8640"/>
            <a:ext cx="5172075" cy="131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70080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каком значении х предел функции будет равен </a:t>
            </a:r>
            <a:r>
              <a:rPr lang="ru-RU" dirty="0" smtClean="0">
                <a:sym typeface="Symbol" panose="05050102010706020507" pitchFamily="18" charset="2"/>
              </a:rPr>
              <a:t>?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69439"/>
            <a:ext cx="298132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17" y="3789040"/>
            <a:ext cx="3691144" cy="8640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631" y="2267858"/>
            <a:ext cx="39052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5105400" cy="124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33265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Точки, в которых предел возможно равен </a:t>
            </a:r>
            <a:r>
              <a:rPr lang="ru-RU" sz="2000" dirty="0" smtClean="0">
                <a:sym typeface="Symbol" panose="05050102010706020507" pitchFamily="18" charset="2"/>
              </a:rPr>
              <a:t>, х =  1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Найдем предел функции в каждой точке: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95536" y="2031230"/>
                <a:ext cx="1512168" cy="786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31230"/>
                <a:ext cx="1512168" cy="786241"/>
              </a:xfrm>
              <a:prstGeom prst="rect">
                <a:avLst/>
              </a:prstGeom>
              <a:blipFill>
                <a:blip r:embed="rId3"/>
                <a:stretch>
                  <a:fillRect r="-14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95736" y="2123627"/>
                <a:ext cx="214898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1+1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123627"/>
                <a:ext cx="2148986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5536" y="2974260"/>
                <a:ext cx="1512168" cy="786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74260"/>
                <a:ext cx="1512168" cy="786241"/>
              </a:xfrm>
              <a:prstGeom prst="rect">
                <a:avLst/>
              </a:prstGeom>
              <a:blipFill>
                <a:blip r:embed="rId5"/>
                <a:stretch>
                  <a:fillRect r="-25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95708" y="3158044"/>
                <a:ext cx="18113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08" y="3158044"/>
                <a:ext cx="181139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817786" y="3025122"/>
                <a:ext cx="1512168" cy="851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786" y="3025122"/>
                <a:ext cx="1512168" cy="851708"/>
              </a:xfrm>
              <a:prstGeom prst="rect">
                <a:avLst/>
              </a:prstGeom>
              <a:blipFill>
                <a:blip r:embed="rId7"/>
                <a:stretch>
                  <a:fillRect r="-112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84168" y="3071289"/>
                <a:ext cx="1448986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071289"/>
                <a:ext cx="1448986" cy="6939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33154" y="3158044"/>
                <a:ext cx="83407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54" y="3158044"/>
                <a:ext cx="834074" cy="6914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8045" y="4217402"/>
            <a:ext cx="4678011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Вертикальная асимптота х = 1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6096" y="3991943"/>
            <a:ext cx="3168352" cy="280890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7308304" y="4077072"/>
            <a:ext cx="0" cy="25922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792"/>
            <a:ext cx="9108504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60848"/>
            <a:ext cx="4499992" cy="1076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3363936"/>
                <a:ext cx="203029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63936"/>
                <a:ext cx="2030299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20866" y="3433121"/>
                <a:ext cx="143629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866" y="3433121"/>
                <a:ext cx="1436291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43" y="4653136"/>
            <a:ext cx="1946523" cy="11875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32" y="3327942"/>
            <a:ext cx="4080500" cy="33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22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22" y="0"/>
            <a:ext cx="4104456" cy="945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0" y="1192668"/>
            <a:ext cx="2078534" cy="80696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622" y="1192668"/>
            <a:ext cx="2160240" cy="81762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980" y="929445"/>
            <a:ext cx="2144562" cy="108356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014" y="2401445"/>
            <a:ext cx="2555776" cy="66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2762" y="2257428"/>
            <a:ext cx="2400300" cy="9048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3062" y="2276478"/>
            <a:ext cx="2990850" cy="8858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970" y="3543604"/>
            <a:ext cx="1781098" cy="82538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9672" y="3213348"/>
            <a:ext cx="2057400" cy="14859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957" y="5203456"/>
            <a:ext cx="2301429" cy="10008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3062" y="3324912"/>
            <a:ext cx="3800847" cy="331282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4788024" y="3213348"/>
            <a:ext cx="3744416" cy="36446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52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" y="1916832"/>
            <a:ext cx="903649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88819" y="1203614"/>
            <a:ext cx="7606145" cy="4135582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46020" y="2291197"/>
                <a:ext cx="768927" cy="673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20" y="2291197"/>
                <a:ext cx="768927" cy="673326"/>
              </a:xfrm>
              <a:prstGeom prst="rect">
                <a:avLst/>
              </a:prstGeom>
              <a:blipFill>
                <a:blip r:embed="rId2"/>
                <a:stretch>
                  <a:fillRect l="-7937" t="-5455"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03563" y="2942359"/>
            <a:ext cx="72736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/>
              <a:t> – </a:t>
            </a:r>
            <a:r>
              <a:rPr lang="ru-RU" sz="1050" dirty="0" err="1"/>
              <a:t>комплЕксные</a:t>
            </a:r>
            <a:r>
              <a:rPr lang="ru-RU" sz="1050" dirty="0"/>
              <a:t> числа</a:t>
            </a:r>
            <a:endParaRPr lang="ru-RU" sz="1050" dirty="0"/>
          </a:p>
        </p:txBody>
      </p:sp>
      <p:sp>
        <p:nvSpPr>
          <p:cNvPr id="9" name="Овал 8"/>
          <p:cNvSpPr/>
          <p:nvPr/>
        </p:nvSpPr>
        <p:spPr>
          <a:xfrm>
            <a:off x="1745673" y="1432213"/>
            <a:ext cx="6449291" cy="360911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066078" y="2341531"/>
                <a:ext cx="810491" cy="761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50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05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  <m:r>
                      <a:rPr lang="ru-RU" sz="10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050" dirty="0"/>
                  <a:t> иррациональные числа</a:t>
                </a:r>
                <a:endParaRPr lang="ru-RU" sz="105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078" y="2341531"/>
                <a:ext cx="810491" cy="761362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114563" y="3319793"/>
            <a:ext cx="76892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dirty="0" smtClean="0"/>
              <a:t> – </a:t>
            </a:r>
            <a:r>
              <a:rPr lang="ru-RU" sz="1050" dirty="0"/>
              <a:t>действительные числа</a:t>
            </a:r>
            <a:endParaRPr lang="ru-RU" sz="1050" dirty="0"/>
          </a:p>
        </p:txBody>
      </p:sp>
      <p:sp>
        <p:nvSpPr>
          <p:cNvPr id="12" name="Овал 11"/>
          <p:cNvSpPr/>
          <p:nvPr/>
        </p:nvSpPr>
        <p:spPr>
          <a:xfrm>
            <a:off x="2798619" y="1737013"/>
            <a:ext cx="5396345" cy="30272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3120749" y="2602261"/>
            <a:ext cx="7689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+ </a:t>
            </a:r>
            <a:r>
              <a:rPr lang="ru-RU" sz="1050" dirty="0" err="1"/>
              <a:t>обыкн</a:t>
            </a:r>
            <a:r>
              <a:rPr lang="ru-RU" sz="1050" dirty="0"/>
              <a:t> дроби</a:t>
            </a:r>
            <a:endParaRPr lang="ru-RU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3356270" y="3298884"/>
            <a:ext cx="65116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</a:t>
            </a:r>
            <a:r>
              <a:rPr lang="ru-RU" sz="1050" dirty="0"/>
              <a:t>рациональные числа</a:t>
            </a:r>
            <a:endParaRPr lang="ru-RU" sz="1050" dirty="0"/>
          </a:p>
        </p:txBody>
      </p:sp>
      <p:sp>
        <p:nvSpPr>
          <p:cNvPr id="15" name="Овал 14"/>
          <p:cNvSpPr/>
          <p:nvPr/>
        </p:nvSpPr>
        <p:spPr>
          <a:xfrm>
            <a:off x="4066314" y="2014105"/>
            <a:ext cx="4128650" cy="23691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322626" y="2552552"/>
            <a:ext cx="1174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+ 0</a:t>
            </a:r>
          </a:p>
          <a:p>
            <a:r>
              <a:rPr lang="ru-RU" dirty="0" smtClean="0"/>
              <a:t>+ </a:t>
            </a:r>
            <a:r>
              <a:rPr lang="ru-RU" sz="900" dirty="0"/>
              <a:t>отрицательные числа</a:t>
            </a:r>
            <a:endParaRPr lang="ru-RU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4662052" y="3481376"/>
            <a:ext cx="8381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ru-RU" dirty="0" smtClean="0"/>
              <a:t> – </a:t>
            </a:r>
            <a:r>
              <a:rPr lang="ru-RU" sz="1050" dirty="0"/>
              <a:t>целые числа</a:t>
            </a:r>
            <a:endParaRPr lang="ru-RU" sz="1050" dirty="0"/>
          </a:p>
        </p:txBody>
      </p:sp>
      <p:sp>
        <p:nvSpPr>
          <p:cNvPr id="18" name="Овал 17"/>
          <p:cNvSpPr/>
          <p:nvPr/>
        </p:nvSpPr>
        <p:spPr>
          <a:xfrm>
            <a:off x="5929746" y="2552551"/>
            <a:ext cx="2265218" cy="12072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dirty="0" smtClean="0">
                <a:solidFill>
                  <a:srgbClr val="002060"/>
                </a:solidFill>
              </a:rPr>
              <a:t> – натуральные числа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</a:t>
            </a:r>
            <a:b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комплексных чисел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055" y="1619251"/>
            <a:ext cx="7398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>
                <a:solidFill>
                  <a:srgbClr val="002060"/>
                </a:solidFill>
              </a:rPr>
              <a:t>Комплексное число записывается в виде:</a:t>
            </a:r>
            <a:endParaRPr lang="en-US" sz="3000" b="1" i="1" dirty="0">
              <a:solidFill>
                <a:srgbClr val="002060"/>
              </a:solidFill>
            </a:endParaRPr>
          </a:p>
          <a:p>
            <a:pPr algn="ctr"/>
            <a:r>
              <a:rPr lang="en-US" sz="3000" b="1" i="1" dirty="0">
                <a:solidFill>
                  <a:srgbClr val="0070C0"/>
                </a:solidFill>
              </a:rPr>
              <a:t>z = a + bi</a:t>
            </a:r>
            <a:endParaRPr lang="ru-RU" sz="30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3392632"/>
            <a:ext cx="202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Действительная часть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55573" y="3392632"/>
            <a:ext cx="162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Мнимая часть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14700" y="4036948"/>
                <a:ext cx="1825337" cy="45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1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sz="21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0" y="4036948"/>
                <a:ext cx="1825337" cy="4535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H="1">
            <a:off x="3761509" y="2990689"/>
            <a:ext cx="258041" cy="318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55573" y="2969780"/>
            <a:ext cx="273628" cy="422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58982" y="4626973"/>
                <a:ext cx="7419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Например: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=4+7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=−3+5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=−11−32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2" y="4626973"/>
                <a:ext cx="7419110" cy="369332"/>
              </a:xfrm>
              <a:prstGeom prst="rect">
                <a:avLst/>
              </a:prstGeom>
              <a:blipFill>
                <a:blip r:embed="rId3"/>
                <a:stretch>
                  <a:fillRect l="-740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4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3"/>
            <a:ext cx="8928992" cy="1512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052446"/>
            <a:ext cx="362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Например, для числа </a:t>
            </a:r>
            <a:r>
              <a:rPr lang="en-US" dirty="0" smtClean="0"/>
              <a:t>z = 5 + 3i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2556" y="3023101"/>
            <a:ext cx="453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err="1" smtClean="0"/>
              <a:t>опряженным</a:t>
            </a:r>
            <a:r>
              <a:rPr lang="ru-RU" dirty="0" smtClean="0"/>
              <a:t> является число </a:t>
            </a:r>
            <a:r>
              <a:rPr lang="en-US" dirty="0" smtClean="0"/>
              <a:t>z = 5 – 3i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395720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числа </a:t>
            </a:r>
            <a:r>
              <a:rPr lang="en-US" dirty="0" smtClean="0"/>
              <a:t>z = - 8 - 12i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63290" y="3957205"/>
            <a:ext cx="472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err="1" smtClean="0"/>
              <a:t>опряженным</a:t>
            </a:r>
            <a:r>
              <a:rPr lang="ru-RU" dirty="0" smtClean="0"/>
              <a:t> является число </a:t>
            </a:r>
            <a:r>
              <a:rPr lang="en-US" dirty="0" smtClean="0"/>
              <a:t>z = - 8 + 12i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4703"/>
            <a:ext cx="4896544" cy="432049"/>
          </a:xfrm>
          <a:prstGeom prst="rect">
            <a:avLst/>
          </a:prstGeom>
          <a:solidFill>
            <a:srgbClr val="CCE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90872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матриц: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608" y="1988840"/>
                <a:ext cx="2448272" cy="1379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2400" dirty="0" smtClean="0"/>
                  <a:t>А=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eqArr>
                                    <m:eqArrPr>
                                      <m:ctrlPr>
                                        <a:rPr lang="ru-RU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ru-RU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eqArr>
                                </m:e>
                                <m:e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988840"/>
                <a:ext cx="2448272" cy="1379608"/>
              </a:xfrm>
              <a:prstGeom prst="rect">
                <a:avLst/>
              </a:prstGeom>
              <a:blipFill>
                <a:blip r:embed="rId2"/>
                <a:stretch>
                  <a:fillRect l="-7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491880" y="22048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размерности 4*2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31640" y="4509120"/>
                <a:ext cx="2631554" cy="98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В=</m:t>
                      </m:r>
                      <m:d>
                        <m:d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509120"/>
                <a:ext cx="2631554" cy="981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99992" y="458112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Матрица размерности 3*3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97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8892480" cy="27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332656"/>
            <a:ext cx="9216126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56992"/>
            <a:ext cx="534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Пример: сложить два комплексных числа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45127" y="4099213"/>
                <a:ext cx="3506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3 −2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4099213"/>
                <a:ext cx="35062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779912" y="4099213"/>
                <a:ext cx="3211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−2+7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099213"/>
                <a:ext cx="32119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146747" y="4099213"/>
                <a:ext cx="1690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747" y="4099213"/>
                <a:ext cx="16902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96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79" y="428210"/>
            <a:ext cx="9154186" cy="1647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547500"/>
            <a:ext cx="5056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</a:t>
            </a:r>
            <a:r>
              <a:rPr lang="en-US" dirty="0" smtClean="0">
                <a:sym typeface="Symbol" panose="05050102010706020507" pitchFamily="18" charset="2"/>
              </a:rPr>
              <a:t> 1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11488" y="4217881"/>
                <a:ext cx="4104456" cy="959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=−8+12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−15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88" y="4217881"/>
                <a:ext cx="4104456" cy="959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71119" y="2581158"/>
                <a:ext cx="40448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2−3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−4+5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19" y="2581158"/>
                <a:ext cx="4044825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259632" y="3284119"/>
                <a:ext cx="56496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=2∙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e>
                      </m:d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e>
                      </m:d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+2∙5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∙5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284119"/>
                <a:ext cx="56496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211960" y="4221088"/>
                <a:ext cx="3663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−8+22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−15∙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221088"/>
                <a:ext cx="366346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99592" y="4991352"/>
                <a:ext cx="4099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−8+22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+15=7+22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91352"/>
                <a:ext cx="409963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7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9453545" cy="16561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780000" y="3029826"/>
                <a:ext cx="2082108" cy="84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4−5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00" y="3029826"/>
                <a:ext cx="2082108" cy="846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862108" y="3040044"/>
                <a:ext cx="1517073" cy="86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(2+3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)(4+5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(4−5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)(4+5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108" y="3040044"/>
                <a:ext cx="1517073" cy="861326"/>
              </a:xfrm>
              <a:prstGeom prst="rect">
                <a:avLst/>
              </a:prstGeom>
              <a:blipFill>
                <a:blip r:embed="rId4"/>
                <a:stretch>
                  <a:fillRect r="-463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20146" y="2972438"/>
                <a:ext cx="3716350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8+12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16−25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146" y="2972438"/>
                <a:ext cx="3716350" cy="833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99592" y="4676968"/>
                <a:ext cx="3024336" cy="799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8+22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16+25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676968"/>
                <a:ext cx="3024336" cy="7998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347864" y="4673082"/>
                <a:ext cx="413244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−7+22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673082"/>
                <a:ext cx="4132447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1331640" y="476672"/>
            <a:ext cx="331236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5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96863"/>
            <a:ext cx="8229600" cy="561657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dirty="0"/>
              <a:t> </a:t>
            </a:r>
            <a:r>
              <a:rPr lang="ru-RU" sz="3600" dirty="0"/>
              <a:t>Квадратная матрица вида</a:t>
            </a:r>
          </a:p>
          <a:p>
            <a:pPr>
              <a:buFontTx/>
              <a:buNone/>
            </a:pPr>
            <a:endParaRPr lang="ru-RU" sz="3600" dirty="0"/>
          </a:p>
          <a:p>
            <a:pPr>
              <a:buFontTx/>
              <a:buNone/>
            </a:pPr>
            <a:endParaRPr lang="ru-RU" sz="3600" dirty="0"/>
          </a:p>
          <a:p>
            <a:pPr>
              <a:buFontTx/>
              <a:buNone/>
            </a:pPr>
            <a:endParaRPr lang="ru-RU" sz="3600" dirty="0"/>
          </a:p>
          <a:p>
            <a:pPr>
              <a:buFontTx/>
              <a:buNone/>
            </a:pPr>
            <a:endParaRPr lang="ru-RU" sz="3600" dirty="0"/>
          </a:p>
          <a:p>
            <a:pPr>
              <a:buFontTx/>
              <a:buNone/>
            </a:pPr>
            <a:endParaRPr lang="ru-RU" sz="3600" dirty="0"/>
          </a:p>
          <a:p>
            <a:pPr>
              <a:buFontTx/>
              <a:buNone/>
            </a:pPr>
            <a:r>
              <a:rPr lang="ru-RU" sz="3600" dirty="0" smtClean="0"/>
              <a:t>называется </a:t>
            </a:r>
            <a:r>
              <a:rPr lang="ru-RU" sz="3600" dirty="0">
                <a:solidFill>
                  <a:srgbClr val="C00000"/>
                </a:solidFill>
              </a:rPr>
              <a:t>единичной</a:t>
            </a:r>
            <a:r>
              <a:rPr lang="ru-RU" sz="3600" dirty="0"/>
              <a:t> </a:t>
            </a:r>
            <a:r>
              <a:rPr lang="ru-RU" dirty="0"/>
              <a:t> 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sz="3600" dirty="0"/>
              <a:t>и обозначается  </a:t>
            </a:r>
            <a:r>
              <a:rPr lang="ru-RU" sz="3600" i="1" dirty="0"/>
              <a:t>Е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016125" y="1255713"/>
          <a:ext cx="4176713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Формула" r:id="rId3" imgW="1168400" imgH="1054100" progId="Equation.3">
                  <p:embed/>
                </p:oleObj>
              </mc:Choice>
              <mc:Fallback>
                <p:oleObj name="Формула" r:id="rId3" imgW="1168400" imgH="1054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255713"/>
                        <a:ext cx="4176713" cy="269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6863"/>
            <a:ext cx="8229600" cy="58293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Матрица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FontTx/>
              <a:buNone/>
            </a:pPr>
            <a:r>
              <a:rPr lang="ru-RU" dirty="0"/>
              <a:t>наз. </a:t>
            </a:r>
            <a:r>
              <a:rPr lang="ru-RU" b="1" dirty="0">
                <a:solidFill>
                  <a:srgbClr val="C00000"/>
                </a:solidFill>
              </a:rPr>
              <a:t>транспонированной</a:t>
            </a:r>
            <a:r>
              <a:rPr lang="ru-RU" dirty="0"/>
              <a:t> по отношению к</a:t>
            </a:r>
          </a:p>
          <a:p>
            <a:pPr>
              <a:buFontTx/>
              <a:buNone/>
            </a:pPr>
            <a:r>
              <a:rPr lang="ru-RU" dirty="0"/>
              <a:t>матрице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979613" y="692150"/>
          <a:ext cx="39243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Формула" r:id="rId3" imgW="1536700" imgH="800100" progId="Equation.3">
                  <p:embed/>
                </p:oleObj>
              </mc:Choice>
              <mc:Fallback>
                <p:oleObj name="Формула" r:id="rId3" imgW="1536700" imgH="800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692150"/>
                        <a:ext cx="3924300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339975" y="3808413"/>
          <a:ext cx="4032250" cy="228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Формула" r:id="rId5" imgW="1447800" imgH="800100" progId="Equation.3">
                  <p:embed/>
                </p:oleObj>
              </mc:Choice>
              <mc:Fallback>
                <p:oleObj name="Формула" r:id="rId5" imgW="1447800" imgH="800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808413"/>
                        <a:ext cx="4032250" cy="228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/>
              <a:t>Действия над матрицами.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15616" y="1124744"/>
                <a:ext cx="7571184" cy="4392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AutoNum type="arabicPeriod"/>
                </a:pPr>
                <a:r>
                  <a:rPr lang="ru-RU" b="1" cap="all" dirty="0">
                    <a:solidFill>
                      <a:srgbClr val="C00000"/>
                    </a:solidFill>
                  </a:rPr>
                  <a:t>Суммой</a:t>
                </a:r>
                <a:r>
                  <a:rPr lang="ru-RU" dirty="0"/>
                  <a:t> матриц А и В называется матрица элементы которой равны сумме соответствующих элементов матриц А и В</a:t>
                </a:r>
                <a:r>
                  <a:rPr lang="ru-RU" dirty="0" smtClean="0"/>
                  <a:t>.</a:t>
                </a:r>
              </a:p>
              <a:p>
                <a:pPr marL="457200" indent="-457200" algn="just">
                  <a:buAutoNum type="arabicPeriod"/>
                </a:pPr>
                <a:endParaRPr lang="ru-RU" dirty="0"/>
              </a:p>
              <a:p>
                <a:pPr marL="0" indent="0" algn="just">
                  <a:buNone/>
                </a:pPr>
                <a:r>
                  <a:rPr lang="ru-RU" i="1" dirty="0"/>
                  <a:t>    Складывать можно матрицы, имеющие одинаковый порядок</a:t>
                </a:r>
                <a:r>
                  <a:rPr lang="ru-RU" i="1" dirty="0" smtClean="0"/>
                  <a:t>.</a:t>
                </a:r>
              </a:p>
              <a:p>
                <a:pPr marL="0" indent="0" algn="just">
                  <a:buNone/>
                </a:pPr>
                <a:endParaRPr lang="ru-RU" i="1" dirty="0"/>
              </a:p>
              <a:p>
                <a:pPr marL="0" indent="0" algn="just">
                  <a:buNone/>
                </a:pPr>
                <a:endParaRPr lang="ru-RU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А+В=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/>
                  <a:t> =  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:r>
                  <a:rPr lang="ru-RU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124744"/>
                <a:ext cx="7571184" cy="4392485"/>
              </a:xfrm>
              <a:prstGeom prst="rect">
                <a:avLst/>
              </a:prstGeom>
              <a:blipFill>
                <a:blip r:embed="rId2"/>
                <a:stretch>
                  <a:fillRect l="-483" t="-833" r="-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268760"/>
                <a:ext cx="6196405" cy="4454309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i="1" dirty="0" smtClean="0"/>
                  <a:t>Пример:</a:t>
                </a:r>
              </a:p>
              <a:p>
                <a:pPr marL="0" indent="0" algn="ctr">
                  <a:buNone/>
                </a:pPr>
                <a:endParaRPr lang="ru-RU" i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 smtClean="0"/>
                  <a:t> = </a:t>
                </a:r>
              </a:p>
              <a:p>
                <a:pPr marL="0" indent="0" algn="ctr">
                  <a:buNone/>
                </a:pPr>
                <a:endParaRPr lang="ru-RU" i="1" dirty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3+5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−2+1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0+1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dirty="0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268760"/>
                <a:ext cx="6196405" cy="4454309"/>
              </a:xfrm>
              <a:blipFill rotWithShape="1">
                <a:blip r:embed="rId2"/>
                <a:stretch>
                  <a:fillRect t="-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3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 Презентации_рекомендации Копия">
  <a:themeElements>
    <a:clrScheme name="01 Презентации_рекомендации Копия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01 Презентации_рекомендации Коп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 Презентации_рекомендации Коп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Презентации_рекомендации Коп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Презентации_рекомендации Коп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Презентации_рекомендации Коп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Презентации_рекомендации Коп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Презентации_рекомендации Коп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 Презентации_рекомендации Коп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 Презентации_рекомендации Коп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 Презентации_рекомендации Коп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 Презентации_рекомендации Коп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 Презентации_рекомендации Коп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 Презентации_рекомендации Коп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 Презентации_рекомендации Копия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Презентации_рекомендации Копия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F2BEC"/>
        </a:hlink>
        <a:folHlink>
          <a:srgbClr val="0F2B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484</TotalTime>
  <Words>669</Words>
  <Application>Microsoft Office PowerPoint</Application>
  <PresentationFormat>Экран (4:3)</PresentationFormat>
  <Paragraphs>181</Paragraphs>
  <Slides>53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53</vt:i4>
      </vt:variant>
    </vt:vector>
  </HeadingPairs>
  <TitlesOfParts>
    <vt:vector size="64" baseType="lpstr">
      <vt:lpstr>Arial</vt:lpstr>
      <vt:lpstr>Calibri</vt:lpstr>
      <vt:lpstr>Cambria Math</vt:lpstr>
      <vt:lpstr>Comic Sans MS</vt:lpstr>
      <vt:lpstr>Symbol</vt:lpstr>
      <vt:lpstr>Times New Roman</vt:lpstr>
      <vt:lpstr>Wingdings 2</vt:lpstr>
      <vt:lpstr>01 Презентации_рекомендации Копия</vt:lpstr>
      <vt:lpstr>Формула</vt:lpstr>
      <vt:lpstr>Equation</vt:lpstr>
      <vt:lpstr>Уравнение</vt:lpstr>
      <vt:lpstr>Матрицы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Действия над матрицами.</vt:lpstr>
      <vt:lpstr>Презентация PowerPoint</vt:lpstr>
      <vt:lpstr>Презентация PowerPoint</vt:lpstr>
      <vt:lpstr>Презентация PowerPoint</vt:lpstr>
      <vt:lpstr>Умножение матриц</vt:lpstr>
      <vt:lpstr>Презентация PowerPoint</vt:lpstr>
      <vt:lpstr>Презентация PowerPoint</vt:lpstr>
      <vt:lpstr>Пример.</vt:lpstr>
      <vt:lpstr>Решение</vt:lpstr>
      <vt:lpstr>Решение</vt:lpstr>
      <vt:lpstr>Определители.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Системы линейных алгебраических уравнений СЛУ </vt:lpstr>
      <vt:lpstr>Презентация PowerPoint</vt:lpstr>
      <vt:lpstr>Презентация PowerPoint</vt:lpstr>
      <vt:lpstr>Презентация PowerPoint</vt:lpstr>
      <vt:lpstr>Предел функции</vt:lpstr>
      <vt:lpstr>Примеры вычисления предела функции в точке:</vt:lpstr>
      <vt:lpstr>Презентация PowerPoint</vt:lpstr>
      <vt:lpstr>Вычисление пределов</vt:lpstr>
      <vt:lpstr>Презентация PowerPoint</vt:lpstr>
      <vt:lpstr>Презентация PowerPoint</vt:lpstr>
      <vt:lpstr>Презентация PowerPoint</vt:lpstr>
      <vt:lpstr>Презентация PowerPoint</vt:lpstr>
      <vt:lpstr>Асимптоты</vt:lpstr>
      <vt:lpstr>Определение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Теория  комплексных чисел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Матрицы</dc:title>
  <dc:creator>User</dc:creator>
  <cp:lastModifiedBy>юлия</cp:lastModifiedBy>
  <cp:revision>19</cp:revision>
  <dcterms:created xsi:type="dcterms:W3CDTF">2011-07-12T09:08:19Z</dcterms:created>
  <dcterms:modified xsi:type="dcterms:W3CDTF">2024-12-11T10:29:47Z</dcterms:modified>
</cp:coreProperties>
</file>