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7"/>
  </p:notesMasterIdLst>
  <p:sldIdLst>
    <p:sldId id="256" r:id="rId2"/>
    <p:sldId id="257" r:id="rId3"/>
    <p:sldId id="258" r:id="rId4"/>
    <p:sldId id="292" r:id="rId5"/>
    <p:sldId id="263" r:id="rId6"/>
    <p:sldId id="259" r:id="rId7"/>
    <p:sldId id="262" r:id="rId8"/>
    <p:sldId id="264" r:id="rId9"/>
    <p:sldId id="266" r:id="rId10"/>
    <p:sldId id="267" r:id="rId11"/>
    <p:sldId id="309" r:id="rId12"/>
    <p:sldId id="310" r:id="rId13"/>
    <p:sldId id="270" r:id="rId14"/>
    <p:sldId id="273" r:id="rId15"/>
    <p:sldId id="293" r:id="rId16"/>
    <p:sldId id="271" r:id="rId17"/>
    <p:sldId id="311" r:id="rId18"/>
    <p:sldId id="312" r:id="rId19"/>
    <p:sldId id="313" r:id="rId20"/>
    <p:sldId id="314" r:id="rId21"/>
    <p:sldId id="315" r:id="rId22"/>
    <p:sldId id="316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8" r:id="rId33"/>
    <p:sldId id="329" r:id="rId34"/>
    <p:sldId id="330" r:id="rId35"/>
    <p:sldId id="32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C5028-94D4-4CE2-A0DB-35C81D57513F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58FDB-14D7-45D5-AE8E-912733B57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7493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58FDB-14D7-45D5-AE8E-912733B57C9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0744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58FDB-14D7-45D5-AE8E-912733B57C9B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8091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58FDB-14D7-45D5-AE8E-912733B57C9B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5117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58FDB-14D7-45D5-AE8E-912733B57C9B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0074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58FDB-14D7-45D5-AE8E-912733B57C9B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0074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58FDB-14D7-45D5-AE8E-912733B57C9B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0074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58FDB-14D7-45D5-AE8E-912733B57C9B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0074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58FDB-14D7-45D5-AE8E-912733B57C9B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0074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58FDB-14D7-45D5-AE8E-912733B57C9B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0074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016" y="2996952"/>
            <a:ext cx="8856984" cy="1673352"/>
          </a:xfrm>
        </p:spPr>
        <p:txBody>
          <a:bodyPr>
            <a:noAutofit/>
          </a:bodyPr>
          <a:lstStyle/>
          <a:p>
            <a:r>
              <a:rPr lang="ru-RU" sz="4000" dirty="0" smtClean="0"/>
              <a:t>НАДЕЖНЫЕ И ВЫГОДНЫЕ  СПОСОБЫ СОХРАНЕНИЯ ДЕНЕЖНЫХ СРЕДСТВ</a:t>
            </a:r>
            <a:endParaRPr lang="ru-RU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59024" y="161549"/>
            <a:ext cx="8784976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1. БАНКОВСКИЙ </a:t>
            </a:r>
            <a:r>
              <a:rPr lang="ru-RU" dirty="0" smtClean="0"/>
              <a:t>ВКЛАД: открытие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400" y="1916832"/>
            <a:ext cx="9004600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9024" y="161549"/>
            <a:ext cx="8784976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1. БАНКОВСКИЙ </a:t>
            </a:r>
            <a:r>
              <a:rPr lang="ru-RU" dirty="0" smtClean="0"/>
              <a:t>ВКЛАД: открытие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l="3353" t="51029" r="16333"/>
          <a:stretch/>
        </p:blipFill>
        <p:spPr>
          <a:xfrm>
            <a:off x="1886456" y="2063195"/>
            <a:ext cx="7227714" cy="20356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/>
          <a:srcRect l="8027" t="20618" r="76853" b="20964"/>
          <a:stretch/>
        </p:blipFill>
        <p:spPr>
          <a:xfrm>
            <a:off x="107504" y="2308944"/>
            <a:ext cx="1778952" cy="16801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1538681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Что влияет на ставку по вкладу: </a:t>
            </a:r>
            <a:endParaRPr lang="ru-RU" sz="20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/>
          <a:srcRect l="31282" t="18187" r="53410" b="21042"/>
          <a:stretch/>
        </p:blipFill>
        <p:spPr>
          <a:xfrm>
            <a:off x="107504" y="4437112"/>
            <a:ext cx="1706628" cy="16561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4752" y="4437112"/>
            <a:ext cx="7175560" cy="19442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2082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9024" y="161549"/>
            <a:ext cx="8784976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1. БАНКОВСКИЙ </a:t>
            </a:r>
            <a:r>
              <a:rPr lang="ru-RU" dirty="0" smtClean="0"/>
              <a:t>ВКЛАД: открытие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/>
          <a:srcRect l="54607" t="24519" r="30273" b="17063"/>
          <a:stretch/>
        </p:blipFill>
        <p:spPr>
          <a:xfrm>
            <a:off x="359024" y="2099100"/>
            <a:ext cx="1908720" cy="18026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1538681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Что влияет на ставку по вкладу: </a:t>
            </a:r>
            <a:endParaRPr lang="ru-RU" sz="2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b="21716"/>
          <a:stretch/>
        </p:blipFill>
        <p:spPr>
          <a:xfrm>
            <a:off x="2416035" y="2067346"/>
            <a:ext cx="6691045" cy="17601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/>
          <a:srcRect b="9991"/>
          <a:stretch/>
        </p:blipFill>
        <p:spPr>
          <a:xfrm>
            <a:off x="2442313" y="4364510"/>
            <a:ext cx="5184576" cy="19318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4216" y="4581128"/>
            <a:ext cx="1811520" cy="16821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4140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548810"/>
            <a:ext cx="4608512" cy="50405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Как выбрать вид банковского вклада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1665" t="14582" r="1754" b="2508"/>
          <a:stretch/>
        </p:blipFill>
        <p:spPr>
          <a:xfrm>
            <a:off x="152744" y="2060848"/>
            <a:ext cx="8960414" cy="3744416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59024" y="161549"/>
            <a:ext cx="8784976" cy="1252728"/>
          </a:xfrm>
          <a:prstGeom prst="rect">
            <a:avLst/>
          </a:prstGeom>
        </p:spPr>
        <p:txBody>
          <a:bodyPr vert="horz" lIns="91440" rIns="45720" rtlCol="0" anchor="ctr">
            <a:normAutofit fontScale="92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dirty="0" smtClean="0"/>
              <a:t>1. БАНКОВСКИЙ </a:t>
            </a:r>
            <a:r>
              <a:rPr lang="ru-RU" dirty="0" smtClean="0"/>
              <a:t>ВКЛАД: открытие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b="3031"/>
          <a:stretch/>
        </p:blipFill>
        <p:spPr>
          <a:xfrm>
            <a:off x="323528" y="1700808"/>
            <a:ext cx="8690966" cy="460851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59024" y="161549"/>
            <a:ext cx="8784976" cy="1252728"/>
          </a:xfrm>
          <a:prstGeom prst="rect">
            <a:avLst/>
          </a:prstGeom>
        </p:spPr>
        <p:txBody>
          <a:bodyPr vert="horz" lIns="91440" rIns="45720" rtlCol="0" anchor="ctr">
            <a:normAutofit fontScale="92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dirty="0" smtClean="0"/>
              <a:t>1. БАНКОВСКИЙ </a:t>
            </a:r>
            <a:r>
              <a:rPr lang="ru-RU" dirty="0" smtClean="0"/>
              <a:t>ВКЛАД: открытие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59024" y="161549"/>
            <a:ext cx="8784976" cy="1252728"/>
          </a:xfrm>
          <a:prstGeom prst="rect">
            <a:avLst/>
          </a:prstGeom>
        </p:spPr>
        <p:txBody>
          <a:bodyPr vert="horz" lIns="91440" rIns="45720" rtlCol="0" anchor="ctr">
            <a:normAutofit fontScale="92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dirty="0" smtClean="0"/>
              <a:t>1. БАНКОВСКИЙ </a:t>
            </a:r>
            <a:r>
              <a:rPr lang="ru-RU" dirty="0" smtClean="0"/>
              <a:t>ВКЛАД: открытие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r="2139" b="7143"/>
          <a:stretch/>
        </p:blipFill>
        <p:spPr>
          <a:xfrm>
            <a:off x="179512" y="1628800"/>
            <a:ext cx="8842006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b="20137"/>
          <a:stretch/>
        </p:blipFill>
        <p:spPr>
          <a:xfrm>
            <a:off x="179512" y="1556792"/>
            <a:ext cx="4608512" cy="273630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59024" y="161549"/>
            <a:ext cx="8784976" cy="1252728"/>
          </a:xfrm>
          <a:prstGeom prst="rect">
            <a:avLst/>
          </a:prstGeom>
        </p:spPr>
        <p:txBody>
          <a:bodyPr vert="horz" lIns="91440" rIns="45720" rtlCol="0" anchor="ctr">
            <a:normAutofit fontScale="92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dirty="0" smtClean="0"/>
              <a:t>1. БАНКОВСКИЙ </a:t>
            </a:r>
            <a:r>
              <a:rPr lang="ru-RU" dirty="0" smtClean="0"/>
              <a:t>ВКЛАД: открытие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l="3302" t="6250" r="7520" b="6250"/>
          <a:stretch/>
        </p:blipFill>
        <p:spPr>
          <a:xfrm>
            <a:off x="4651924" y="3140968"/>
            <a:ext cx="4312565" cy="33542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/>
          <a:srcRect t="92474" r="19693" b="610"/>
          <a:stretch/>
        </p:blipFill>
        <p:spPr>
          <a:xfrm>
            <a:off x="539552" y="5517232"/>
            <a:ext cx="3700948" cy="23694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59024" y="161549"/>
            <a:ext cx="8784976" cy="1252728"/>
          </a:xfrm>
          <a:prstGeom prst="rect">
            <a:avLst/>
          </a:prstGeom>
        </p:spPr>
        <p:txBody>
          <a:bodyPr vert="horz" lIns="91440" rIns="45720" rtlCol="0" anchor="ctr">
            <a:normAutofit fontScale="92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dirty="0" smtClean="0"/>
              <a:t>1. БАНКОВСКИЙ </a:t>
            </a:r>
            <a:r>
              <a:rPr lang="ru-RU" dirty="0" smtClean="0"/>
              <a:t>ВКЛАД: открытие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54543" t="21667" b="62529"/>
          <a:stretch/>
        </p:blipFill>
        <p:spPr>
          <a:xfrm>
            <a:off x="353289" y="2423002"/>
            <a:ext cx="3749395" cy="6463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1433729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Что важно изучить в договоре вклада?</a:t>
            </a:r>
            <a:endParaRPr lang="ru-RU" sz="2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905150"/>
            <a:ext cx="4656382" cy="23023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664" y="4032068"/>
            <a:ext cx="4472344" cy="28259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/>
          <a:srcRect l="54543" t="42281" b="43977"/>
          <a:stretch/>
        </p:blipFill>
        <p:spPr>
          <a:xfrm>
            <a:off x="4906752" y="4956672"/>
            <a:ext cx="3842861" cy="5760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0227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59024" y="161549"/>
            <a:ext cx="8784976" cy="1252728"/>
          </a:xfrm>
          <a:prstGeom prst="rect">
            <a:avLst/>
          </a:prstGeom>
        </p:spPr>
        <p:txBody>
          <a:bodyPr vert="horz" lIns="91440" rIns="45720" rtlCol="0" anchor="ctr">
            <a:normAutofit fontScale="92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dirty="0" smtClean="0"/>
              <a:t>1. БАНКОВСКИЙ </a:t>
            </a:r>
            <a:r>
              <a:rPr lang="ru-RU" dirty="0" smtClean="0"/>
              <a:t>ВКЛАД: открытие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55223" t="60814" r="3367" b="21321"/>
          <a:stretch/>
        </p:blipFill>
        <p:spPr>
          <a:xfrm>
            <a:off x="128543" y="2591315"/>
            <a:ext cx="3747753" cy="8017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1609890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Что важно изучить в договоре вклада?</a:t>
            </a:r>
            <a:endParaRPr lang="ru-RU" sz="20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/>
          <a:srcRect l="54543" t="83509" r="7084"/>
          <a:stretch/>
        </p:blipFill>
        <p:spPr>
          <a:xfrm>
            <a:off x="5364088" y="5061312"/>
            <a:ext cx="3355894" cy="71513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2209" y="2415209"/>
            <a:ext cx="5112568" cy="11842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4985882"/>
            <a:ext cx="5167098" cy="8659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9859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59024" y="161549"/>
            <a:ext cx="8784976" cy="1252728"/>
          </a:xfrm>
          <a:prstGeom prst="rect">
            <a:avLst/>
          </a:prstGeom>
        </p:spPr>
        <p:txBody>
          <a:bodyPr vert="horz" lIns="91440" rIns="45720" rtlCol="0" anchor="ctr">
            <a:normAutofit fontScale="92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dirty="0" smtClean="0"/>
              <a:t>1. БАНКОВСКИЙ </a:t>
            </a:r>
            <a:r>
              <a:rPr lang="ru-RU" dirty="0" smtClean="0"/>
              <a:t>ВКЛАД: открытие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/>
          <a:srcRect r="12542"/>
          <a:stretch/>
        </p:blipFill>
        <p:spPr>
          <a:xfrm>
            <a:off x="359024" y="1628800"/>
            <a:ext cx="8317432" cy="50261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/>
          <a:srcRect t="2865" r="69703" b="81376"/>
          <a:stretch/>
        </p:blipFill>
        <p:spPr>
          <a:xfrm>
            <a:off x="359024" y="5862904"/>
            <a:ext cx="2881336" cy="7920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1597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34250" t="27600" r="21650" b="29000"/>
          <a:stretch/>
        </p:blipFill>
        <p:spPr>
          <a:xfrm>
            <a:off x="176544" y="1412776"/>
            <a:ext cx="8975448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59024" y="161549"/>
            <a:ext cx="8784976" cy="1252728"/>
          </a:xfrm>
          <a:prstGeom prst="rect">
            <a:avLst/>
          </a:prstGeom>
        </p:spPr>
        <p:txBody>
          <a:bodyPr vert="horz" lIns="91440" rIns="45720" rtlCol="0" anchor="ctr">
            <a:normAutofit fontScale="92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dirty="0" smtClean="0"/>
              <a:t>1. БАНКОВСКИЙ </a:t>
            </a:r>
            <a:r>
              <a:rPr lang="ru-RU" dirty="0" smtClean="0"/>
              <a:t>ВКЛАД: открытие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r="4607"/>
          <a:stretch/>
        </p:blipFill>
        <p:spPr>
          <a:xfrm>
            <a:off x="107504" y="2060848"/>
            <a:ext cx="8770248" cy="31516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0823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59024" y="161549"/>
            <a:ext cx="8784976" cy="1252728"/>
          </a:xfrm>
          <a:prstGeom prst="rect">
            <a:avLst/>
          </a:prstGeom>
        </p:spPr>
        <p:txBody>
          <a:bodyPr vert="horz" lIns="91440" rIns="45720" rtlCol="0" anchor="ctr">
            <a:normAutofit fontScale="92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dirty="0" smtClean="0"/>
              <a:t>1. БАНКОВСКИЙ </a:t>
            </a:r>
            <a:r>
              <a:rPr lang="ru-RU" dirty="0" smtClean="0"/>
              <a:t>ВКЛАД: открытие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63" y="1467421"/>
            <a:ext cx="4423349" cy="30963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047804"/>
            <a:ext cx="4544407" cy="3600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6522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59024" y="161549"/>
            <a:ext cx="8784976" cy="1252728"/>
          </a:xfrm>
          <a:prstGeom prst="rect">
            <a:avLst/>
          </a:prstGeom>
        </p:spPr>
        <p:txBody>
          <a:bodyPr vert="horz" lIns="91440" rIns="45720" rtlCol="0" anchor="ctr">
            <a:normAutofit fontScale="92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dirty="0" smtClean="0"/>
              <a:t>1. БАНКОВСКИЙ </a:t>
            </a:r>
            <a:r>
              <a:rPr lang="ru-RU" dirty="0" smtClean="0"/>
              <a:t>ВКЛАД: открытие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" y="1844824"/>
            <a:ext cx="9124950" cy="4000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3237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59024" y="161549"/>
            <a:ext cx="8784976" cy="1252728"/>
          </a:xfrm>
          <a:prstGeom prst="rect">
            <a:avLst/>
          </a:prstGeom>
        </p:spPr>
        <p:txBody>
          <a:bodyPr vert="horz" lIns="91440" rIns="45720" rtlCol="0" anchor="ctr">
            <a:normAutofit fontScale="92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dirty="0" smtClean="0"/>
              <a:t>1. БАНКОВСКИЙ </a:t>
            </a:r>
            <a:r>
              <a:rPr lang="ru-RU" dirty="0" smtClean="0"/>
              <a:t>ВКЛАД: открытие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3237" t="19649" r="13393" b="-2412"/>
          <a:stretch/>
        </p:blipFill>
        <p:spPr>
          <a:xfrm>
            <a:off x="195546" y="1628800"/>
            <a:ext cx="8640960" cy="37288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b="26424"/>
          <a:stretch/>
        </p:blipFill>
        <p:spPr>
          <a:xfrm>
            <a:off x="375058" y="4505820"/>
            <a:ext cx="3806200" cy="21051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/>
          <a:srcRect t="79760" r="23397"/>
          <a:stretch/>
        </p:blipFill>
        <p:spPr>
          <a:xfrm>
            <a:off x="5220072" y="5795830"/>
            <a:ext cx="3208452" cy="6372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224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59024" y="161549"/>
            <a:ext cx="8784976" cy="1252728"/>
          </a:xfrm>
          <a:prstGeom prst="rect">
            <a:avLst/>
          </a:prstGeom>
        </p:spPr>
        <p:txBody>
          <a:bodyPr vert="horz" lIns="91440" rIns="45720" rtlCol="0" anchor="ctr">
            <a:normAutofit fontScale="92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dirty="0" smtClean="0"/>
              <a:t>1. БАНКОВСКИЙ </a:t>
            </a:r>
            <a:r>
              <a:rPr lang="ru-RU" dirty="0" smtClean="0"/>
              <a:t>ВКЛАД: открытие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44824"/>
            <a:ext cx="8705850" cy="39433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2650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59024" y="161549"/>
            <a:ext cx="8784976" cy="1252728"/>
          </a:xfrm>
          <a:prstGeom prst="rect">
            <a:avLst/>
          </a:prstGeom>
        </p:spPr>
        <p:txBody>
          <a:bodyPr vert="horz" lIns="91440" rIns="45720" rtlCol="0" anchor="ctr">
            <a:normAutofit fontScale="92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dirty="0" smtClean="0"/>
              <a:t>1. БАНКОВСКИЙ </a:t>
            </a:r>
            <a:r>
              <a:rPr lang="ru-RU" dirty="0" smtClean="0"/>
              <a:t>ВКЛАД: открытие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2344" r="3758"/>
          <a:stretch/>
        </p:blipFill>
        <p:spPr>
          <a:xfrm>
            <a:off x="107504" y="1700808"/>
            <a:ext cx="8904754" cy="42484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2234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59024" y="161549"/>
            <a:ext cx="8784976" cy="1252728"/>
          </a:xfrm>
          <a:prstGeom prst="rect">
            <a:avLst/>
          </a:prstGeom>
        </p:spPr>
        <p:txBody>
          <a:bodyPr vert="horz" lIns="91440" rIns="45720" rtlCol="0" anchor="ctr">
            <a:normAutofit fontScale="92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dirty="0" smtClean="0"/>
              <a:t>1. БАНКОВСКИЙ </a:t>
            </a:r>
            <a:r>
              <a:rPr lang="ru-RU" dirty="0" smtClean="0"/>
              <a:t>ВКЛАД: открытие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2456" r="53171"/>
          <a:stretch/>
        </p:blipFill>
        <p:spPr>
          <a:xfrm>
            <a:off x="179512" y="1772816"/>
            <a:ext cx="4176464" cy="43924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55754" t="13115" r="3390" b="21312"/>
          <a:stretch/>
        </p:blipFill>
        <p:spPr>
          <a:xfrm>
            <a:off x="4455448" y="1916832"/>
            <a:ext cx="4688552" cy="3511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9357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59024" y="161549"/>
            <a:ext cx="8784976" cy="1252728"/>
          </a:xfrm>
          <a:prstGeom prst="rect">
            <a:avLst/>
          </a:prstGeom>
        </p:spPr>
        <p:txBody>
          <a:bodyPr vert="horz" lIns="91440" rIns="45720" rtlCol="0" anchor="ctr">
            <a:normAutofit fontScale="92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dirty="0" smtClean="0"/>
              <a:t>1. БАНКОВСКИЙ </a:t>
            </a:r>
            <a:r>
              <a:rPr lang="ru-RU" dirty="0" smtClean="0"/>
              <a:t>ВКЛАД: открытие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l="35106" t="30800" r="39818" b="30001"/>
          <a:stretch/>
        </p:blipFill>
        <p:spPr>
          <a:xfrm>
            <a:off x="107505" y="1700808"/>
            <a:ext cx="4176464" cy="36724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64506" t="36949" r="11533" b="30001"/>
          <a:stretch/>
        </p:blipFill>
        <p:spPr>
          <a:xfrm>
            <a:off x="4283969" y="2461639"/>
            <a:ext cx="4644786" cy="36038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3270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59024" y="161549"/>
            <a:ext cx="8784976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dirty="0" smtClean="0"/>
              <a:t>2.СТРАХОВАНИЕ </a:t>
            </a:r>
            <a:r>
              <a:rPr lang="ru-RU" dirty="0" smtClean="0"/>
              <a:t>ЖИЗНИ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2123" t="4809" r="49743" b="34476"/>
          <a:stretch/>
        </p:blipFill>
        <p:spPr>
          <a:xfrm>
            <a:off x="107504" y="1628800"/>
            <a:ext cx="5256584" cy="26282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/>
          <a:srcRect l="57337" t="21429" r="4440" b="5357"/>
          <a:stretch/>
        </p:blipFill>
        <p:spPr>
          <a:xfrm>
            <a:off x="5076056" y="3717032"/>
            <a:ext cx="3888432" cy="2952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1625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59024" y="161549"/>
            <a:ext cx="8784976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dirty="0" smtClean="0"/>
              <a:t>2. СТРАХОВАНИЕ </a:t>
            </a:r>
            <a:r>
              <a:rPr lang="ru-RU" dirty="0" smtClean="0"/>
              <a:t>ЖИЗНИ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t="8366" b="19134"/>
          <a:stretch/>
        </p:blipFill>
        <p:spPr>
          <a:xfrm>
            <a:off x="359024" y="1595666"/>
            <a:ext cx="4608512" cy="18722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/>
          <a:srcRect t="5892" b="5728"/>
          <a:stretch/>
        </p:blipFill>
        <p:spPr>
          <a:xfrm>
            <a:off x="3491880" y="3501008"/>
            <a:ext cx="5256584" cy="3240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9765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302571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C000"/>
                </a:solidFill>
              </a:rPr>
              <a:t>Зачем делать сбережения?</a:t>
            </a:r>
            <a:endParaRPr lang="ru-RU" sz="4400" b="1" dirty="0">
              <a:solidFill>
                <a:srgbClr val="FFC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458" r="59257"/>
          <a:stretch/>
        </p:blipFill>
        <p:spPr>
          <a:xfrm>
            <a:off x="21754" y="2060848"/>
            <a:ext cx="3781232" cy="37199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t="7676" b="10877"/>
          <a:stretch/>
        </p:blipFill>
        <p:spPr>
          <a:xfrm>
            <a:off x="3902204" y="1599044"/>
            <a:ext cx="4608512" cy="19776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 l="953"/>
          <a:stretch/>
        </p:blipFill>
        <p:spPr>
          <a:xfrm>
            <a:off x="3923928" y="3576716"/>
            <a:ext cx="5082392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59024" y="161549"/>
            <a:ext cx="8784976" cy="1252728"/>
          </a:xfrm>
          <a:prstGeom prst="rect">
            <a:avLst/>
          </a:prstGeom>
        </p:spPr>
        <p:txBody>
          <a:bodyPr vert="horz" lIns="91440" rIns="45720" rtlCol="0" anchor="ctr">
            <a:normAutofit fontScale="92500"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dirty="0" smtClean="0"/>
              <a:t>2. СТРАХОВАНИЕ </a:t>
            </a:r>
            <a:r>
              <a:rPr lang="ru-RU" dirty="0" smtClean="0"/>
              <a:t>ЖИЗНИ: особенности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53312" t="31414" r="25912" b="45399"/>
          <a:stretch>
            <a:fillRect/>
          </a:stretch>
        </p:blipFill>
        <p:spPr bwMode="auto">
          <a:xfrm>
            <a:off x="179512" y="2852936"/>
            <a:ext cx="3851920" cy="241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47233" t="27360" r="29523" b="55906"/>
          <a:stretch>
            <a:fillRect/>
          </a:stretch>
        </p:blipFill>
        <p:spPr bwMode="auto">
          <a:xfrm>
            <a:off x="3984838" y="1988840"/>
            <a:ext cx="515916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50000" t="34250" r="27863" b="49016"/>
          <a:stretch>
            <a:fillRect/>
          </a:stretch>
        </p:blipFill>
        <p:spPr bwMode="auto">
          <a:xfrm>
            <a:off x="3923928" y="4293096"/>
            <a:ext cx="491348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897653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59024" y="161549"/>
            <a:ext cx="8784976" cy="1252728"/>
          </a:xfrm>
          <a:prstGeom prst="rect">
            <a:avLst/>
          </a:prstGeom>
        </p:spPr>
        <p:txBody>
          <a:bodyPr vert="horz" lIns="91440" rIns="45720" rtlCol="0" anchor="ctr">
            <a:normAutofit fontScale="92500"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dirty="0" smtClean="0"/>
              <a:t>2. СТРАХОВАНИЕ </a:t>
            </a:r>
            <a:r>
              <a:rPr lang="ru-RU" dirty="0" smtClean="0"/>
              <a:t>ЖИЗНИ: особенности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52296" t="55326" r="24283" b="30182"/>
          <a:stretch>
            <a:fillRect/>
          </a:stretch>
        </p:blipFill>
        <p:spPr bwMode="auto">
          <a:xfrm>
            <a:off x="179512" y="1628800"/>
            <a:ext cx="4644008" cy="161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70220" t="70837" r="15929" b="19019"/>
          <a:stretch>
            <a:fillRect/>
          </a:stretch>
        </p:blipFill>
        <p:spPr bwMode="auto">
          <a:xfrm>
            <a:off x="971600" y="4581127"/>
            <a:ext cx="3168352" cy="130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52296" t="70543" r="31816" b="17845"/>
          <a:stretch>
            <a:fillRect/>
          </a:stretch>
        </p:blipFill>
        <p:spPr bwMode="auto">
          <a:xfrm>
            <a:off x="251520" y="3284984"/>
            <a:ext cx="3059832" cy="125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l="50082" t="46875" r="27227" b="30485"/>
          <a:stretch>
            <a:fillRect/>
          </a:stretch>
        </p:blipFill>
        <p:spPr bwMode="auto">
          <a:xfrm>
            <a:off x="4211961" y="3284984"/>
            <a:ext cx="4932040" cy="276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89765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59024" y="161549"/>
            <a:ext cx="8784976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dirty="0" smtClean="0"/>
              <a:t>2. СТРАХОВАНИЕ </a:t>
            </a:r>
            <a:r>
              <a:rPr lang="ru-RU" dirty="0" smtClean="0"/>
              <a:t>ЖИЗНИ: виды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66685" t="36047" r="6197" b="50172"/>
          <a:stretch>
            <a:fillRect/>
          </a:stretch>
        </p:blipFill>
        <p:spPr bwMode="auto">
          <a:xfrm>
            <a:off x="1043608" y="1700808"/>
            <a:ext cx="705678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37271" t="34250" r="33950" b="50000"/>
          <a:stretch>
            <a:fillRect/>
          </a:stretch>
        </p:blipFill>
        <p:spPr bwMode="auto">
          <a:xfrm>
            <a:off x="1187624" y="4365104"/>
            <a:ext cx="678675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897653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59024" y="161549"/>
            <a:ext cx="8784976" cy="1252728"/>
          </a:xfrm>
          <a:prstGeom prst="rect">
            <a:avLst/>
          </a:prstGeom>
        </p:spPr>
        <p:txBody>
          <a:bodyPr vert="horz" lIns="91440" rIns="45720" rtlCol="0" anchor="ctr">
            <a:normAutofit fontScale="92500"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dirty="0" smtClean="0"/>
              <a:t>3. ВЛОЖЕНИЕ </a:t>
            </a:r>
            <a:r>
              <a:rPr lang="ru-RU" dirty="0" smtClean="0"/>
              <a:t>ДЕНЕГ В ДРАГОЦЕННЫЕ МЕТАЛЛЫ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41026" t="29156" r="6470" b="35407"/>
          <a:stretch>
            <a:fillRect/>
          </a:stretch>
        </p:blipFill>
        <p:spPr bwMode="auto">
          <a:xfrm>
            <a:off x="0" y="1484784"/>
            <a:ext cx="9144000" cy="346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l="60515" t="43109" r="16241" b="38188"/>
          <a:stretch>
            <a:fillRect/>
          </a:stretch>
        </p:blipFill>
        <p:spPr bwMode="auto">
          <a:xfrm>
            <a:off x="2987824" y="4725144"/>
            <a:ext cx="4237207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897653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59024" y="161549"/>
            <a:ext cx="8784976" cy="1252728"/>
          </a:xfrm>
          <a:prstGeom prst="rect">
            <a:avLst/>
          </a:prstGeom>
        </p:spPr>
        <p:txBody>
          <a:bodyPr vert="horz" lIns="91440" rIns="45720" rtlCol="0" anchor="ctr">
            <a:normAutofit fontScale="92500"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dirty="0" smtClean="0"/>
              <a:t>3. ВЛОЖЕНИЕ </a:t>
            </a:r>
            <a:r>
              <a:rPr lang="ru-RU" dirty="0" smtClean="0"/>
              <a:t>ДЕНЕГ В ДРАГОЦЕННЫЕ МЕТАЛЛЫ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38345" t="28172" r="11486" b="28516"/>
          <a:stretch>
            <a:fillRect/>
          </a:stretch>
        </p:blipFill>
        <p:spPr bwMode="auto">
          <a:xfrm>
            <a:off x="251520" y="1700808"/>
            <a:ext cx="8892480" cy="431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897653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8141" t="28172" r="7495" b="34422"/>
          <a:stretch>
            <a:fillRect/>
          </a:stretch>
        </p:blipFill>
        <p:spPr bwMode="auto">
          <a:xfrm>
            <a:off x="179512" y="1628800"/>
            <a:ext cx="874846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24328" y="5085184"/>
            <a:ext cx="140364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93831" y="116632"/>
            <a:ext cx="8534400" cy="1252728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Че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 инвестиции отличаются от сбережений?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5781"/>
          <a:stretch/>
        </p:blipFill>
        <p:spPr>
          <a:xfrm>
            <a:off x="323527" y="1924020"/>
            <a:ext cx="8741511" cy="37372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 Оплата наличными денежными средствами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t="31026" r="58859" b="32307"/>
          <a:stretch/>
        </p:blipFill>
        <p:spPr>
          <a:xfrm>
            <a:off x="179512" y="2996952"/>
            <a:ext cx="4222287" cy="1872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58045" t="11667" b="5000"/>
          <a:stretch/>
        </p:blipFill>
        <p:spPr>
          <a:xfrm>
            <a:off x="4499992" y="1844824"/>
            <a:ext cx="4392488" cy="434065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 получили крупную сумму, что делать?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4075" t="6429" r="17912" b="8716"/>
          <a:stretch/>
        </p:blipFill>
        <p:spPr>
          <a:xfrm>
            <a:off x="2411760" y="1510924"/>
            <a:ext cx="4320480" cy="53802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024" y="161549"/>
            <a:ext cx="8784976" cy="1252728"/>
          </a:xfrm>
        </p:spPr>
        <p:txBody>
          <a:bodyPr>
            <a:normAutofit/>
          </a:bodyPr>
          <a:lstStyle/>
          <a:p>
            <a:r>
              <a:rPr lang="ru-RU" dirty="0" smtClean="0"/>
              <a:t>1. БАНКОВСКИЙ </a:t>
            </a:r>
            <a:r>
              <a:rPr lang="ru-RU" dirty="0" smtClean="0"/>
              <a:t>ВКЛАД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161474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Почему хранить сбережения на вкладе выгодно?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60637" t="39170" r="13376" b="28401"/>
          <a:stretch/>
        </p:blipFill>
        <p:spPr>
          <a:xfrm>
            <a:off x="1259632" y="2076407"/>
            <a:ext cx="5847317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53363" t="11185" b="31916"/>
          <a:stretch/>
        </p:blipFill>
        <p:spPr>
          <a:xfrm>
            <a:off x="18246" y="1879894"/>
            <a:ext cx="4331562" cy="2581224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59024" y="161549"/>
            <a:ext cx="8784976" cy="1252728"/>
          </a:xfrm>
        </p:spPr>
        <p:txBody>
          <a:bodyPr>
            <a:normAutofit/>
          </a:bodyPr>
          <a:lstStyle/>
          <a:p>
            <a:r>
              <a:rPr lang="ru-RU" dirty="0" smtClean="0"/>
              <a:t>1. БАНКОВСКИЙ </a:t>
            </a:r>
            <a:r>
              <a:rPr lang="ru-RU" dirty="0" smtClean="0"/>
              <a:t>ВКЛАД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/>
          <a:srcRect l="23661" t="4937" r="4191" b="4448"/>
          <a:stretch/>
        </p:blipFill>
        <p:spPr>
          <a:xfrm>
            <a:off x="4370356" y="3170506"/>
            <a:ext cx="4731954" cy="3600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55168" y="1510562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Что будет, если с банком то-то случится?</a:t>
            </a:r>
            <a:endParaRPr lang="ru-RU" sz="2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8967015" cy="4536504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59024" y="161549"/>
            <a:ext cx="8784976" cy="1252728"/>
          </a:xfrm>
        </p:spPr>
        <p:txBody>
          <a:bodyPr>
            <a:normAutofit/>
          </a:bodyPr>
          <a:lstStyle/>
          <a:p>
            <a:r>
              <a:rPr lang="ru-RU" dirty="0" smtClean="0"/>
              <a:t>1. БАНКОВСКИЙ </a:t>
            </a:r>
            <a:r>
              <a:rPr lang="ru-RU" dirty="0" smtClean="0"/>
              <a:t>ВКЛАД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2568</TotalTime>
  <Words>247</Words>
  <Application>Microsoft Office PowerPoint</Application>
  <PresentationFormat>Экран (4:3)</PresentationFormat>
  <Paragraphs>49</Paragraphs>
  <Slides>35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Модульная</vt:lpstr>
      <vt:lpstr>НАДЕЖНЫЕ И ВЫГОДНЫЕ  СПОСОБЫ СОХРАНЕНИЯ ДЕНЕЖНЫХ СРЕДСТВ</vt:lpstr>
      <vt:lpstr>Слайд 2</vt:lpstr>
      <vt:lpstr>Слайд 3</vt:lpstr>
      <vt:lpstr>Слайд 4</vt:lpstr>
      <vt:lpstr>1. Оплата наличными денежными средствами</vt:lpstr>
      <vt:lpstr>Вы получили крупную сумму, что делать?</vt:lpstr>
      <vt:lpstr>1. БАНКОВСКИЙ ВКЛАД</vt:lpstr>
      <vt:lpstr>1. БАНКОВСКИЙ ВКЛАД</vt:lpstr>
      <vt:lpstr>1. БАНКОВСКИЙ ВКЛАД</vt:lpstr>
      <vt:lpstr>1. БАНКОВСКИЙ ВКЛАД: открытие</vt:lpstr>
      <vt:lpstr>1. БАНКОВСКИЙ ВКЛАД: открытие</vt:lpstr>
      <vt:lpstr>1. БАНКОВСКИЙ ВКЛАД: открытие</vt:lpstr>
      <vt:lpstr>Как выбрать вид банковского вклада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ПЛАНИРОВАНИЕ ФИНАНСОВ</dc:title>
  <dc:creator>Инна Николаевна</dc:creator>
  <cp:lastModifiedBy>Koval</cp:lastModifiedBy>
  <cp:revision>47</cp:revision>
  <dcterms:created xsi:type="dcterms:W3CDTF">2024-09-08T17:20:00Z</dcterms:created>
  <dcterms:modified xsi:type="dcterms:W3CDTF">2024-10-10T01:56:52Z</dcterms:modified>
</cp:coreProperties>
</file>