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80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5" r:id="rId35"/>
    <p:sldId id="29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6A73A-113F-4BE9-B8D4-F004827CA67D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AE1D0-E469-44EB-BE9E-B3E299A2B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E1D0-E469-44EB-BE9E-B3E299A2B37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8077200" cy="1673352"/>
          </a:xfrm>
        </p:spPr>
        <p:txBody>
          <a:bodyPr/>
          <a:lstStyle/>
          <a:p>
            <a:pPr algn="ctr"/>
            <a:r>
              <a:rPr lang="ru-RU" dirty="0" smtClean="0"/>
              <a:t>ИНВЕСТИЦИИ. ФОНДОВЫЙ И ВАЛЮТНЫЙ РЫНОК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1. КАК БАНКИ МОГУТ ПОМОЧЬ В ИНВЕСТИРОВАНИИ СБЕРЕЖЕНИЯМИ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12776"/>
            <a:ext cx="8964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 результате инвестирования у вас сформируется </a:t>
            </a:r>
            <a:r>
              <a:rPr lang="ru-RU" sz="3200" b="1" dirty="0" smtClean="0"/>
              <a:t>портфель </a:t>
            </a:r>
            <a:r>
              <a:rPr lang="en-US" sz="3200" dirty="0" smtClean="0"/>
              <a:t>(</a:t>
            </a:r>
            <a:r>
              <a:rPr lang="en-US" sz="3200" i="1" dirty="0" smtClean="0"/>
              <a:t>investment portfolio) – </a:t>
            </a:r>
            <a:r>
              <a:rPr lang="ru-RU" sz="3200" b="1" i="1" dirty="0" smtClean="0"/>
              <a:t>набор ценных бумаг, депозитов, паёв </a:t>
            </a:r>
            <a:r>
              <a:rPr lang="ru-RU" sz="3200" b="1" dirty="0" err="1" smtClean="0"/>
              <a:t>ПИФов</a:t>
            </a:r>
            <a:r>
              <a:rPr lang="ru-RU" sz="3200" b="1" dirty="0" smtClean="0"/>
              <a:t> </a:t>
            </a:r>
            <a:r>
              <a:rPr lang="ru-RU" sz="3200" dirty="0" smtClean="0"/>
              <a:t>(паевых инвестиционных фондов) и других инвестиционных инструментов. 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Такой портфель должен быть хорошо </a:t>
            </a:r>
            <a:r>
              <a:rPr lang="ru-RU" sz="3200" b="1" dirty="0" smtClean="0"/>
              <a:t>сбалансирован</a:t>
            </a:r>
            <a:r>
              <a:rPr lang="ru-RU" sz="3200" dirty="0" smtClean="0"/>
              <a:t>, т. е. оптимальным образом обеспечивать его владельцу желаемый рост дохода, ликвидность и </a:t>
            </a:r>
            <a:r>
              <a:rPr lang="ru-RU" sz="3200" dirty="0" err="1" smtClean="0"/>
              <a:t>минимализацию</a:t>
            </a:r>
            <a:r>
              <a:rPr lang="ru-RU" sz="3200" dirty="0" smtClean="0"/>
              <a:t> инвестиционных рисков</a:t>
            </a:r>
            <a:endParaRPr lang="ru-RU" sz="3200" b="1" dirty="0" smtClean="0"/>
          </a:p>
          <a:p>
            <a:pPr algn="ctr"/>
            <a:endParaRPr lang="ru-RU" sz="32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Как сформировать сбалансированный портфель инвестиций?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484784"/>
            <a:ext cx="9144000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00" dirty="0" smtClean="0"/>
              <a:t>• </a:t>
            </a:r>
            <a:r>
              <a:rPr lang="ru-RU" sz="3100" b="1" i="1" dirty="0" smtClean="0"/>
              <a:t>Для обеспечения доходности портфеля часть денег дол</a:t>
            </a:r>
            <a:r>
              <a:rPr lang="ru-RU" sz="3100" b="1" dirty="0" smtClean="0"/>
              <a:t>жна</a:t>
            </a:r>
            <a:r>
              <a:rPr lang="ru-RU" sz="3100" dirty="0" smtClean="0"/>
              <a:t> быть вложена в активы, которые растут в цене. Это могут быть акции надёжных компаний, облигации государственных или частных организаций, иностранная валюта, драгоценные металлы или недвижимость.</a:t>
            </a:r>
          </a:p>
          <a:p>
            <a:pPr algn="ctr"/>
            <a:r>
              <a:rPr lang="ru-RU" sz="3100" dirty="0" smtClean="0"/>
              <a:t>• </a:t>
            </a:r>
            <a:r>
              <a:rPr lang="ru-RU" sz="3100" b="1" i="1" dirty="0" smtClean="0"/>
              <a:t>Для обеспечения ликвидности часть денег должна быть </a:t>
            </a:r>
            <a:r>
              <a:rPr lang="ru-RU" sz="3100" dirty="0" smtClean="0"/>
              <a:t>вложена в активы, которые можно легко и без потери стоимости продать. Это в основном торгуемые на фондовом рынке акции, облигации и иностранная валюта.</a:t>
            </a:r>
          </a:p>
          <a:p>
            <a:pPr algn="ctr"/>
            <a:endParaRPr lang="ru-RU" sz="32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Как сформировать сбалансированный портфель инвестиций?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12776"/>
            <a:ext cx="89644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• </a:t>
            </a:r>
            <a:r>
              <a:rPr lang="ru-RU" sz="3200" b="1" i="1" dirty="0" smtClean="0"/>
              <a:t>Для обеспечения надёжности и снижения рисков деньги </a:t>
            </a:r>
            <a:r>
              <a:rPr lang="ru-RU" sz="3200" dirty="0" smtClean="0"/>
              <a:t>должны быть вложены в некоторой пропорции в финансовые и реальные активы. </a:t>
            </a:r>
          </a:p>
          <a:p>
            <a:pPr algn="ctr"/>
            <a:r>
              <a:rPr lang="ru-RU" sz="3200" dirty="0" smtClean="0"/>
              <a:t>Считается, что цены на финансовые активы (</a:t>
            </a:r>
            <a:r>
              <a:rPr lang="ru-RU" sz="3200" b="1" dirty="0" smtClean="0"/>
              <a:t>акции, облигации, иностранные валюты</a:t>
            </a:r>
            <a:r>
              <a:rPr lang="ru-RU" sz="3200" dirty="0" smtClean="0"/>
              <a:t>)</a:t>
            </a:r>
          </a:p>
          <a:p>
            <a:pPr algn="ctr"/>
            <a:r>
              <a:rPr lang="ru-RU" sz="3200" dirty="0" smtClean="0"/>
              <a:t>более изменчивы, чем цены на реальные активы (</a:t>
            </a:r>
            <a:r>
              <a:rPr lang="ru-RU" sz="3200" b="1" dirty="0" smtClean="0"/>
              <a:t>недвижимость, драгоценные металлы и пр</a:t>
            </a:r>
            <a:r>
              <a:rPr lang="ru-RU" sz="3200" dirty="0" smtClean="0"/>
              <a:t>.). Поэтому вложение части денег в реальные активы </a:t>
            </a:r>
            <a:r>
              <a:rPr lang="ru-RU" sz="3200" b="1" dirty="0" smtClean="0"/>
              <a:t>повышает надёжность портфеля </a:t>
            </a:r>
            <a:r>
              <a:rPr lang="ru-RU" sz="3200" dirty="0" smtClean="0"/>
              <a:t>в целом и </a:t>
            </a:r>
            <a:r>
              <a:rPr lang="ru-RU" sz="3200" b="1" dirty="0" smtClean="0"/>
              <a:t>снижает риск потери </a:t>
            </a:r>
            <a:r>
              <a:rPr lang="ru-RU" sz="3200" dirty="0" smtClean="0"/>
              <a:t>его стоимости.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2. ЧТО ТАКОЕ ЦЕННЫЕ БУМАГИ И КАКИХ ТИПОВ ОНИ БЫВАЮТ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34880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Мы часто имеем дело с различными документами, но только некоторые из них представляют собой </a:t>
            </a:r>
            <a:r>
              <a:rPr lang="ru-RU" sz="3200" b="1" dirty="0" smtClean="0"/>
              <a:t>материальную ценность</a:t>
            </a:r>
            <a:r>
              <a:rPr lang="ru-RU" sz="3200" dirty="0" smtClean="0"/>
              <a:t>. Чаще всего по таким документам или </a:t>
            </a:r>
            <a:r>
              <a:rPr lang="ru-RU" sz="3200" b="1" dirty="0" smtClean="0"/>
              <a:t>можно получить, </a:t>
            </a:r>
            <a:r>
              <a:rPr lang="ru-RU" sz="3200" dirty="0" smtClean="0"/>
              <a:t>или требуется </a:t>
            </a:r>
            <a:r>
              <a:rPr lang="ru-RU" sz="3200" b="1" dirty="0" smtClean="0"/>
              <a:t>заплатить </a:t>
            </a:r>
            <a:r>
              <a:rPr lang="ru-RU" sz="3200" b="1" dirty="0" smtClean="0"/>
              <a:t>деньги (содержит обязательство). </a:t>
            </a:r>
            <a:r>
              <a:rPr lang="ru-RU" sz="3200" dirty="0" smtClean="0"/>
              <a:t>Иногда они сами являются удостоверением права собственности на имущество, которое можно </a:t>
            </a:r>
            <a:r>
              <a:rPr lang="ru-RU" sz="3200" b="1" dirty="0" smtClean="0"/>
              <a:t>продать за деньги</a:t>
            </a:r>
            <a:r>
              <a:rPr lang="ru-RU" sz="3200" dirty="0" smtClean="0"/>
              <a:t>. Такие документы называются </a:t>
            </a:r>
            <a:r>
              <a:rPr lang="ru-RU" sz="3200" b="1" dirty="0" smtClean="0"/>
              <a:t>ценными бумагами.</a:t>
            </a:r>
          </a:p>
          <a:p>
            <a:pPr algn="ctr"/>
            <a:endParaRPr lang="ru-RU" sz="3200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2. ЧТО ТАКОЕ ЦЕННЫЕ БУМАГИ И КАКИХ ТИПОВ ОНИ БЫВАЮТ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412776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Ценная </a:t>
            </a:r>
            <a:r>
              <a:rPr lang="ru-RU" sz="2800" b="1" dirty="0" smtClean="0"/>
              <a:t>бумага (</a:t>
            </a:r>
            <a:r>
              <a:rPr lang="ru-RU" sz="2800" b="1" i="1" dirty="0" err="1" smtClean="0"/>
              <a:t>security</a:t>
            </a:r>
            <a:r>
              <a:rPr lang="ru-RU" sz="2800" b="1" i="1" dirty="0" smtClean="0"/>
              <a:t>) – </a:t>
            </a:r>
            <a:r>
              <a:rPr lang="ru-RU" sz="2800" dirty="0" smtClean="0"/>
              <a:t>это документ, удостоверяющий право на имущество</a:t>
            </a:r>
            <a:r>
              <a:rPr lang="ru-RU" sz="2800" dirty="0" smtClean="0"/>
              <a:t>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Исторически </a:t>
            </a:r>
            <a:r>
              <a:rPr lang="ru-RU" sz="2800" dirty="0" smtClean="0"/>
              <a:t>ценные бумаги были чем-то похожи на деньги – печатались на специальной бумаге </a:t>
            </a:r>
            <a:r>
              <a:rPr lang="ru-RU" sz="2800" b="1" dirty="0" smtClean="0"/>
              <a:t>особыми способами, защищавшими их от подделок </a:t>
            </a:r>
            <a:r>
              <a:rPr lang="ru-RU" sz="2800" dirty="0" smtClean="0"/>
              <a:t>(т. е. имели документарную форму). Однако в наши дни ценные бумаги всё более приобретают </a:t>
            </a:r>
            <a:r>
              <a:rPr lang="ru-RU" sz="2800" b="1" dirty="0" smtClean="0"/>
              <a:t>бездокументарную форму простого компьютерного файла</a:t>
            </a:r>
            <a:r>
              <a:rPr lang="ru-RU" sz="2800" dirty="0" smtClean="0"/>
              <a:t>. При этом владелец устанавливается на </a:t>
            </a:r>
            <a:r>
              <a:rPr lang="ru-RU" sz="2800" b="1" dirty="0" smtClean="0"/>
              <a:t>основании записи в реестре владельцев ценных бумаг.</a:t>
            </a:r>
          </a:p>
          <a:p>
            <a:pPr algn="ctr"/>
            <a:endParaRPr lang="ru-RU" sz="28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2. ЧТО ТАКОЕ ЦЕННЫЕ БУМАГИ И КАКИХ ТИПОВ ОНИ БЫВАЮТ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3076" t="20297" r="16901" b="45071"/>
          <a:stretch>
            <a:fillRect/>
          </a:stretch>
        </p:blipFill>
        <p:spPr bwMode="auto">
          <a:xfrm>
            <a:off x="1043608" y="1844824"/>
            <a:ext cx="692616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23728" y="1412776"/>
            <a:ext cx="4594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Участники рынка ценных бумаг 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288340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Эмиссия (</a:t>
            </a:r>
            <a:r>
              <a:rPr lang="ru-RU" sz="2400" b="1" i="1" dirty="0" err="1" smtClean="0"/>
              <a:t>issuance</a:t>
            </a:r>
            <a:r>
              <a:rPr lang="ru-RU" sz="2400" b="1" i="1" dirty="0" smtClean="0"/>
              <a:t>) – выпуск в обращение ценных бумаг </a:t>
            </a:r>
            <a:r>
              <a:rPr lang="ru-RU" sz="2400" dirty="0" smtClean="0"/>
              <a:t>эмитентом. Эмитент и инвестор встречаются на фондовом рынке – </a:t>
            </a:r>
            <a:r>
              <a:rPr lang="ru-RU" sz="2400" b="1" dirty="0" err="1" smtClean="0"/>
              <a:t>рынке</a:t>
            </a:r>
            <a:r>
              <a:rPr lang="ru-RU" sz="2400" b="1" dirty="0" smtClean="0"/>
              <a:t> ценных бумаг. </a:t>
            </a:r>
            <a:r>
              <a:rPr lang="ru-RU" sz="2400" dirty="0" smtClean="0"/>
              <a:t>Основные типы ценных бумаг – </a:t>
            </a:r>
            <a:r>
              <a:rPr lang="ru-RU" sz="2400" b="1" dirty="0" smtClean="0"/>
              <a:t>акции</a:t>
            </a:r>
            <a:r>
              <a:rPr lang="ru-RU" sz="2400" dirty="0" smtClean="0"/>
              <a:t> и </a:t>
            </a:r>
            <a:r>
              <a:rPr lang="ru-RU" sz="2400" b="1" dirty="0" smtClean="0"/>
              <a:t>облигации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2. ЧТО ТАКОЕ ЦЕННЫЕ БУМАГИ И КАКИХ ТИПОВ ОНИ БЫВАЮТ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556792"/>
            <a:ext cx="87281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Акция (</a:t>
            </a:r>
            <a:r>
              <a:rPr lang="ru-RU" sz="2800" b="1" i="1" dirty="0" err="1" smtClean="0"/>
              <a:t>stock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share</a:t>
            </a:r>
            <a:r>
              <a:rPr lang="ru-RU" sz="2800" b="1" i="1" dirty="0" smtClean="0"/>
              <a:t>) – </a:t>
            </a:r>
            <a:r>
              <a:rPr lang="ru-RU" sz="2800" dirty="0" smtClean="0"/>
              <a:t>ценная бумага, закрепляющая право её владельца на часть собственности в предприятии.</a:t>
            </a:r>
          </a:p>
          <a:p>
            <a:pPr algn="ctr"/>
            <a:r>
              <a:rPr lang="ru-RU" sz="2800" dirty="0" smtClean="0"/>
              <a:t>Держатели акций называются </a:t>
            </a:r>
            <a:r>
              <a:rPr lang="ru-RU" sz="2800" b="1" dirty="0" smtClean="0"/>
              <a:t>акционерами</a:t>
            </a:r>
            <a:r>
              <a:rPr lang="ru-RU" sz="2800" dirty="0" smtClean="0"/>
              <a:t>, а предприятие, которое их выпускает, имеет форму акционерного общества. Акционеры </a:t>
            </a:r>
            <a:r>
              <a:rPr lang="ru-RU" sz="2800" b="1" dirty="0" smtClean="0"/>
              <a:t>имеют право на получение части прибыли</a:t>
            </a:r>
            <a:r>
              <a:rPr lang="ru-RU" sz="2800" dirty="0" smtClean="0"/>
              <a:t> предприятия, а также (в зависимости от типа акций) </a:t>
            </a:r>
            <a:r>
              <a:rPr lang="ru-RU" sz="2800" b="1" dirty="0" smtClean="0"/>
              <a:t>на участие в управлении им</a:t>
            </a:r>
            <a:r>
              <a:rPr lang="ru-RU" sz="2800" dirty="0" smtClean="0"/>
              <a:t> и </a:t>
            </a:r>
            <a:r>
              <a:rPr lang="ru-RU" sz="2800" b="1" dirty="0" smtClean="0"/>
              <a:t>на часть имущества после его ликвидации</a:t>
            </a:r>
            <a:r>
              <a:rPr lang="ru-RU" sz="2800" dirty="0" smtClean="0"/>
              <a:t>. Акция является </a:t>
            </a:r>
            <a:r>
              <a:rPr lang="ru-RU" sz="2800" b="1" dirty="0" smtClean="0"/>
              <a:t>именной ценной бумагой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dirty="0" smtClean="0"/>
              <a:t> Доход по акции называется </a:t>
            </a:r>
            <a:r>
              <a:rPr lang="ru-RU" sz="2800" b="1" dirty="0" smtClean="0"/>
              <a:t>дивидендом</a:t>
            </a:r>
            <a:r>
              <a:rPr lang="ru-RU" sz="2800" dirty="0" smtClean="0"/>
              <a:t>.</a:t>
            </a:r>
            <a:endParaRPr lang="ru-RU" sz="2800" b="1" dirty="0" smtClean="0"/>
          </a:p>
          <a:p>
            <a:pPr algn="ctr"/>
            <a:endParaRPr lang="ru-RU" sz="2800" b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2. ЧТО ТАКОЕ ЦЕННЫЕ БУМАГИ И КАКИХ ТИПОВ ОНИ БЫВАЮТ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84784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Облигация (</a:t>
            </a:r>
            <a:r>
              <a:rPr lang="ru-RU" sz="2800" b="1" i="1" dirty="0" err="1" smtClean="0"/>
              <a:t>bond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obligation</a:t>
            </a:r>
            <a:r>
              <a:rPr lang="ru-RU" sz="2800" b="1" i="1" dirty="0" smtClean="0"/>
              <a:t>) – </a:t>
            </a:r>
            <a:r>
              <a:rPr lang="ru-RU" sz="2800" dirty="0" smtClean="0"/>
              <a:t>ценная бумага, закрепляющая право её владельца на возврат долга.</a:t>
            </a:r>
          </a:p>
          <a:p>
            <a:pPr algn="ctr"/>
            <a:r>
              <a:rPr lang="ru-RU" sz="2800" dirty="0" smtClean="0"/>
              <a:t>Слово </a:t>
            </a:r>
            <a:r>
              <a:rPr lang="ru-RU" sz="2800" i="1" dirty="0" smtClean="0"/>
              <a:t>облигация происходит от латинского слова </a:t>
            </a:r>
            <a:r>
              <a:rPr lang="ru-RU" sz="2800" i="1" dirty="0" err="1" smtClean="0"/>
              <a:t>obligatio</a:t>
            </a:r>
            <a:r>
              <a:rPr lang="ru-RU" sz="2800" i="1" dirty="0" smtClean="0"/>
              <a:t>, </a:t>
            </a:r>
            <a:r>
              <a:rPr lang="ru-RU" sz="2800" dirty="0" smtClean="0"/>
              <a:t>означающего ≪</a:t>
            </a:r>
            <a:r>
              <a:rPr lang="ru-RU" sz="2800" b="1" dirty="0" smtClean="0"/>
              <a:t>обязательство</a:t>
            </a:r>
            <a:r>
              <a:rPr lang="ru-RU" sz="2800" dirty="0" smtClean="0"/>
              <a:t>≫. Облигация позволяет получить от эмитента её </a:t>
            </a:r>
            <a:r>
              <a:rPr lang="ru-RU" sz="2800" b="1" dirty="0" smtClean="0"/>
              <a:t>номинальную стоимость и процент.</a:t>
            </a:r>
            <a:r>
              <a:rPr lang="ru-RU" sz="2800" dirty="0" smtClean="0"/>
              <a:t> Доходом по облигации являются </a:t>
            </a:r>
            <a:r>
              <a:rPr lang="ru-RU" sz="2800" b="1" dirty="0" smtClean="0"/>
              <a:t>процент</a:t>
            </a:r>
            <a:r>
              <a:rPr lang="ru-RU" sz="2800" dirty="0" smtClean="0"/>
              <a:t> и/или </a:t>
            </a:r>
            <a:r>
              <a:rPr lang="ru-RU" sz="2800" b="1" dirty="0" smtClean="0"/>
              <a:t>дисконт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dirty="0" smtClean="0"/>
              <a:t>Каждой ценной бумаге присваивается </a:t>
            </a:r>
            <a:r>
              <a:rPr lang="ru-RU" sz="2800" b="1" dirty="0" smtClean="0"/>
              <a:t>уникальный </a:t>
            </a:r>
            <a:r>
              <a:rPr lang="ru-RU" sz="2800" b="1" dirty="0" err="1" smtClean="0"/>
              <a:t>тикер</a:t>
            </a:r>
            <a:r>
              <a:rPr lang="ru-RU" sz="2800" b="1" dirty="0" smtClean="0"/>
              <a:t> </a:t>
            </a:r>
            <a:r>
              <a:rPr lang="ru-RU" sz="2800" dirty="0" smtClean="0"/>
              <a:t>(</a:t>
            </a:r>
            <a:r>
              <a:rPr lang="ru-RU" sz="2800" i="1" dirty="0" err="1" smtClean="0"/>
              <a:t>ticker</a:t>
            </a:r>
            <a:r>
              <a:rPr lang="ru-RU" sz="2800" i="1" dirty="0" smtClean="0"/>
              <a:t> – ≪</a:t>
            </a:r>
            <a:r>
              <a:rPr lang="ru-RU" sz="2800" b="1" i="1" dirty="0" smtClean="0"/>
              <a:t>символ</a:t>
            </a:r>
            <a:r>
              <a:rPr lang="ru-RU" sz="2800" i="1" dirty="0" smtClean="0"/>
              <a:t>≫). </a:t>
            </a:r>
            <a:r>
              <a:rPr lang="ru-RU" sz="2800" b="1" i="1" dirty="0" smtClean="0"/>
              <a:t>Обычно это латинские буквы сокращения или </a:t>
            </a:r>
            <a:r>
              <a:rPr lang="ru-RU" sz="2800" b="1" dirty="0" smtClean="0"/>
              <a:t>усечённые </a:t>
            </a:r>
            <a:r>
              <a:rPr lang="ru-RU" sz="2800" dirty="0" smtClean="0"/>
              <a:t>названия компаний, например: ≪Газпром≫ – GAZP, </a:t>
            </a:r>
            <a:r>
              <a:rPr lang="en-US" sz="2800" dirty="0" smtClean="0"/>
              <a:t>International Business Machines – IBM</a:t>
            </a:r>
            <a:r>
              <a:rPr lang="ru-RU" sz="2800" dirty="0" smtClean="0"/>
              <a:t> и т.д.</a:t>
            </a:r>
          </a:p>
          <a:p>
            <a:pPr algn="ctr"/>
            <a:endParaRPr lang="ru-RU" sz="28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2. ЧТО ТАКОЕ ЦЕННЫЕ БУМАГИ И КАКИХ ТИПОВ ОНИ БЫВАЮТ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595021"/>
            <a:ext cx="87849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Сложность обращения с ценными бумагами заключается в том, что у них несколько цен.</a:t>
            </a:r>
          </a:p>
          <a:p>
            <a:pPr algn="ctr"/>
            <a:r>
              <a:rPr lang="ru-RU" sz="2800" b="1" dirty="0" smtClean="0"/>
              <a:t>Номинальная цена (</a:t>
            </a:r>
            <a:r>
              <a:rPr lang="ru-RU" sz="2800" b="1" i="1" dirty="0" err="1" smtClean="0"/>
              <a:t>face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value</a:t>
            </a:r>
            <a:r>
              <a:rPr lang="ru-RU" sz="2800" b="1" i="1" dirty="0" smtClean="0"/>
              <a:t>) – </a:t>
            </a:r>
            <a:r>
              <a:rPr lang="ru-RU" sz="2800" b="1" i="1" dirty="0" err="1" smtClean="0"/>
              <a:t>цена</a:t>
            </a:r>
            <a:r>
              <a:rPr lang="ru-RU" sz="2800" b="1" i="1" dirty="0" smtClean="0"/>
              <a:t>, устанавливаемая </a:t>
            </a:r>
            <a:r>
              <a:rPr lang="ru-RU" sz="2800" dirty="0" smtClean="0"/>
              <a:t>эмитентом при выпуске акции, указанная на её лицевой стороне или зафиксированная в выписке со счёта в депозитарии.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Для получения </a:t>
            </a:r>
            <a:r>
              <a:rPr lang="ru-RU" sz="2800" b="1" dirty="0" smtClean="0"/>
              <a:t>номинальной цены </a:t>
            </a:r>
            <a:r>
              <a:rPr lang="ru-RU" sz="2800" dirty="0" smtClean="0"/>
              <a:t>акции уставный капитал предприятия, выпускающего акции, просто </a:t>
            </a:r>
            <a:r>
              <a:rPr lang="ru-RU" sz="2800" b="1" dirty="0" smtClean="0"/>
              <a:t>делят на количество </a:t>
            </a:r>
            <a:r>
              <a:rPr lang="ru-RU" sz="2800" dirty="0" smtClean="0"/>
              <a:t>выпускаемых им акций. Тем самым </a:t>
            </a:r>
            <a:r>
              <a:rPr lang="ru-RU" sz="2800" b="1" dirty="0" smtClean="0"/>
              <a:t>собственность</a:t>
            </a:r>
            <a:r>
              <a:rPr lang="ru-RU" sz="2800" dirty="0" smtClean="0"/>
              <a:t> дробится на </a:t>
            </a:r>
            <a:r>
              <a:rPr lang="ru-RU" sz="2800" b="1" dirty="0" smtClean="0"/>
              <a:t>мелкие части</a:t>
            </a:r>
            <a:r>
              <a:rPr lang="ru-RU" sz="2800" dirty="0" smtClean="0"/>
              <a:t>, которые и предлагают к продаже инвесторам.</a:t>
            </a:r>
          </a:p>
          <a:p>
            <a:pPr algn="ctr"/>
            <a:endParaRPr lang="ru-RU" sz="2800" b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2. ЧТО ТАКОЕ ЦЕННЫЕ БУМАГИ И КАКИХ ТИПОВ ОНИ БЫВАЮТ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484784"/>
            <a:ext cx="85689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Если номинальная цена акции зависит только от размера уставного капитала и количества акций, то все остальные цены акции зависят от соотношения спроса на них и их предложения.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После первичного размещения ценные бумаги начинают самостоятельную жизнь на вторичном рынке. Цена на них полностью зависит от спроса и предложения.  В результате возникает </a:t>
            </a:r>
            <a:r>
              <a:rPr lang="ru-RU" sz="2800" b="1" i="1" dirty="0" smtClean="0"/>
              <a:t>рыночная цена, или курс (</a:t>
            </a:r>
            <a:r>
              <a:rPr lang="ru-RU" sz="2800" b="1" i="1" dirty="0" err="1" smtClean="0"/>
              <a:t>rate</a:t>
            </a:r>
            <a:r>
              <a:rPr lang="ru-RU" sz="2800" b="1" i="1" dirty="0" smtClean="0"/>
              <a:t>), которая обычно формируется в ходе торгов</a:t>
            </a:r>
            <a:r>
              <a:rPr lang="ru-RU" sz="2800" b="1" dirty="0" smtClean="0"/>
              <a:t> </a:t>
            </a:r>
            <a:r>
              <a:rPr lang="ru-RU" sz="2800" dirty="0" smtClean="0"/>
              <a:t>на организованном рынке ценных бумах, например на фондовой бирже.</a:t>
            </a:r>
          </a:p>
          <a:p>
            <a:pPr algn="ctr"/>
            <a:endParaRPr lang="ru-RU" sz="2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1. КАК БАНКИ МОГУТ ПОМОЧЬ В ИНВЕСТИРОВАНИИ СБЕРЕЖЕНИЯМИ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62560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Банки могут быть ценными помощниками в инвестировании семейных сбережений. Но временно свободные деньги необязательно держать на банковском вкладе. Их можно вложить в ценные бумаги, драгоценные металлы, иностранную валюту. Такие вложения называются </a:t>
            </a:r>
            <a:r>
              <a:rPr lang="ru-RU" b="1" dirty="0" smtClean="0"/>
              <a:t>инвестированием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4763" indent="-4763" algn="ctr">
              <a:buNone/>
            </a:pPr>
            <a:r>
              <a:rPr lang="ru-RU" b="1" dirty="0" smtClean="0">
                <a:latin typeface="+mj-lt"/>
                <a:cs typeface="Times New Roman" pitchFamily="18" charset="0"/>
              </a:rPr>
              <a:t>Инвестиция (</a:t>
            </a:r>
            <a:r>
              <a:rPr lang="ru-RU" b="1" i="1" dirty="0" err="1" smtClean="0">
                <a:latin typeface="+mj-lt"/>
                <a:cs typeface="Times New Roman" pitchFamily="18" charset="0"/>
              </a:rPr>
              <a:t>investment</a:t>
            </a:r>
            <a:r>
              <a:rPr lang="ru-RU" b="1" i="1" dirty="0" smtClean="0">
                <a:latin typeface="+mj-lt"/>
                <a:cs typeface="Times New Roman" pitchFamily="18" charset="0"/>
              </a:rPr>
              <a:t>) – </a:t>
            </a:r>
            <a:r>
              <a:rPr lang="ru-RU" dirty="0" smtClean="0">
                <a:latin typeface="+mj-lt"/>
                <a:cs typeface="Times New Roman" pitchFamily="18" charset="0"/>
              </a:rPr>
              <a:t>вложение денег с целью извлечения прибыли.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2. ЧТО ТАКОЕ ЦЕННЫЕ БУМАГИ И КАКИХ ТИПОВ ОНИ БЫВАЮТ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6288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Курс (</a:t>
            </a:r>
            <a:r>
              <a:rPr lang="ru-RU" sz="2800" b="1" i="1" dirty="0" err="1" smtClean="0"/>
              <a:t>rate</a:t>
            </a:r>
            <a:r>
              <a:rPr lang="ru-RU" sz="2800" b="1" i="1" dirty="0" smtClean="0"/>
              <a:t>) – стоимость ценной бумаги на вторичном рынке.</a:t>
            </a:r>
          </a:p>
          <a:p>
            <a:pPr algn="ctr"/>
            <a:r>
              <a:rPr lang="ru-RU" sz="2800" dirty="0" smtClean="0"/>
              <a:t>Если спрос на ценную бумагу превышает её предложение, то курс </a:t>
            </a:r>
            <a:r>
              <a:rPr lang="ru-RU" sz="2800" b="1" dirty="0" smtClean="0"/>
              <a:t>растёт</a:t>
            </a:r>
            <a:r>
              <a:rPr lang="ru-RU" sz="2800" dirty="0" smtClean="0"/>
              <a:t> и может значительно </a:t>
            </a:r>
            <a:r>
              <a:rPr lang="ru-RU" sz="2800" b="1" dirty="0" smtClean="0"/>
              <a:t>превысить номинальную цену</a:t>
            </a:r>
            <a:r>
              <a:rPr lang="ru-RU" sz="2800" dirty="0" smtClean="0"/>
              <a:t>. Продав ценную бумагу, курс которой вырос, вы получите </a:t>
            </a:r>
            <a:r>
              <a:rPr lang="ru-RU" sz="2800" b="1" dirty="0" smtClean="0"/>
              <a:t>доход от разницы</a:t>
            </a:r>
            <a:r>
              <a:rPr lang="ru-RU" sz="2800" dirty="0" smtClean="0"/>
              <a:t> между ценой её покупки и ценой продажи.</a:t>
            </a:r>
          </a:p>
          <a:p>
            <a:pPr algn="ctr"/>
            <a:r>
              <a:rPr lang="ru-RU" sz="2800" dirty="0" smtClean="0"/>
              <a:t>Вы как инвестор будете покупать ценные бумаги</a:t>
            </a:r>
            <a:r>
              <a:rPr lang="ru-RU" sz="2800" b="1" dirty="0" smtClean="0"/>
              <a:t> с целью получения дохода.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2. ЧТО ТАКОЕ ЦЕННЫЕ БУМАГИ И КАКИХ ТИПОВ ОНИ БЫВАЮТ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43076" t="25219" r="16345" b="21625"/>
          <a:stretch>
            <a:fillRect/>
          </a:stretch>
        </p:blipFill>
        <p:spPr bwMode="auto">
          <a:xfrm>
            <a:off x="1979712" y="2564904"/>
            <a:ext cx="525658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07704" y="630932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Составляющие дохода от акций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484784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Чистый доход рассчитывается </a:t>
            </a:r>
            <a:r>
              <a:rPr lang="ru-RU" sz="2400" b="1" dirty="0" smtClean="0"/>
              <a:t>как разность валового дохода, полученного инвестором, и расходов на приобретение ценной бумаги и владение ею.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2. ЧТО ТАКОЕ ЦЕННЫЕ БУМАГИ И КАКИХ ТИПОВ ОНИ БЫВАЮТ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412776"/>
            <a:ext cx="87849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За время владения облигацией инвестор может также рассчитывать на два типа дохода: </a:t>
            </a:r>
            <a:r>
              <a:rPr lang="ru-RU" sz="3200" b="1" dirty="0" smtClean="0"/>
              <a:t>по курсу и проценту.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Облигации могут продаваться </a:t>
            </a:r>
            <a:r>
              <a:rPr lang="ru-RU" sz="3200" b="1" dirty="0" smtClean="0"/>
              <a:t>по номиналу</a:t>
            </a:r>
            <a:r>
              <a:rPr lang="ru-RU" sz="3200" dirty="0" smtClean="0"/>
              <a:t>, с </a:t>
            </a:r>
            <a:r>
              <a:rPr lang="ru-RU" sz="3200" b="1" dirty="0" smtClean="0"/>
              <a:t>дисконтом (скидкой) с номинала </a:t>
            </a:r>
            <a:r>
              <a:rPr lang="ru-RU" sz="3200" dirty="0" smtClean="0"/>
              <a:t>и </a:t>
            </a:r>
            <a:r>
              <a:rPr lang="ru-RU" sz="3200" b="1" dirty="0" smtClean="0"/>
              <a:t>премией (надбавкой) к номиналу</a:t>
            </a:r>
            <a:r>
              <a:rPr lang="ru-RU" sz="3200" dirty="0" smtClean="0"/>
              <a:t>. При оценке полного дохода по облигациям необходимо помнить, что, в отличие от акций, доход по многим видам облигаций, особенно государственным, </a:t>
            </a:r>
            <a:r>
              <a:rPr lang="ru-RU" sz="3200" b="1" dirty="0" smtClean="0"/>
              <a:t>не облагается налогом.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2. ЧТО ТАКОЕ ЦЕННЫЕ БУМАГИ И КАКИХ ТИПОВ ОНИ БЫВАЮТ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8073" t="12422" r="22460" b="33438"/>
          <a:stretch>
            <a:fillRect/>
          </a:stretch>
        </p:blipFill>
        <p:spPr bwMode="auto">
          <a:xfrm>
            <a:off x="1763688" y="1556792"/>
            <a:ext cx="585621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35696" y="6237312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Составляющие дохода от облигаций</a:t>
            </a:r>
            <a:endParaRPr lang="ru-RU" sz="20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2. ЧТО ТАКОЕ ЦЕННЫЕ БУМАГИ И КАКИХ ТИПОВ ОНИ БЫВАЮТ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48478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Доходность</a:t>
            </a:r>
            <a:r>
              <a:rPr lang="ru-RU" sz="2400" dirty="0" smtClean="0"/>
              <a:t> по ценным бумагам находится в прямой зависимости </a:t>
            </a:r>
            <a:r>
              <a:rPr lang="ru-RU" sz="2400" b="1" dirty="0" smtClean="0"/>
              <a:t>от уровня их риска. </a:t>
            </a:r>
            <a:r>
              <a:rPr lang="ru-RU" sz="2400" dirty="0" smtClean="0"/>
              <a:t>Чем выше риск, тем больше потенциальный доход. Чем ниже риск, тем меньше потенциальный доход.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44188" t="36047" r="18012" b="18672"/>
          <a:stretch>
            <a:fillRect/>
          </a:stretch>
        </p:blipFill>
        <p:spPr bwMode="auto">
          <a:xfrm>
            <a:off x="1619672" y="2564904"/>
            <a:ext cx="6192688" cy="418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3. ФОНДОВЫЙ И ВАЛЮТНЫЙ РЫНОК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412776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/>
              <a:t>Фондовый рынок (</a:t>
            </a:r>
            <a:r>
              <a:rPr lang="ru-RU" sz="2500" b="1" i="1" dirty="0" err="1" smtClean="0"/>
              <a:t>stock</a:t>
            </a:r>
            <a:r>
              <a:rPr lang="ru-RU" sz="2500" b="1" i="1" dirty="0" smtClean="0"/>
              <a:t> </a:t>
            </a:r>
            <a:r>
              <a:rPr lang="ru-RU" sz="2500" b="1" i="1" dirty="0" err="1" smtClean="0"/>
              <a:t>market</a:t>
            </a:r>
            <a:r>
              <a:rPr lang="ru-RU" sz="2500" b="1" i="1" dirty="0" smtClean="0"/>
              <a:t>) – </a:t>
            </a:r>
            <a:r>
              <a:rPr lang="ru-RU" sz="2500" b="1" i="1" dirty="0" err="1" smtClean="0"/>
              <a:t>рынок</a:t>
            </a:r>
            <a:r>
              <a:rPr lang="ru-RU" sz="2500" b="1" i="1" dirty="0" smtClean="0"/>
              <a:t>, на </a:t>
            </a:r>
            <a:r>
              <a:rPr lang="ru-RU" sz="2500" b="1" i="1" dirty="0" smtClean="0"/>
              <a:t>котором </a:t>
            </a:r>
            <a:r>
              <a:rPr lang="ru-RU" sz="2500" dirty="0" smtClean="0"/>
              <a:t>осуществляется </a:t>
            </a:r>
            <a:r>
              <a:rPr lang="ru-RU" sz="2500" dirty="0" smtClean="0"/>
              <a:t>покупка и продажа ценных бумаг и </a:t>
            </a:r>
            <a:r>
              <a:rPr lang="ru-RU" sz="2500" dirty="0" smtClean="0"/>
              <a:t>других </a:t>
            </a:r>
            <a:r>
              <a:rPr lang="ru-RU" sz="2500" dirty="0" smtClean="0"/>
              <a:t>финансовых инструментов</a:t>
            </a:r>
            <a:r>
              <a:rPr lang="ru-RU" sz="2500" dirty="0" smtClean="0"/>
              <a:t>.</a:t>
            </a:r>
          </a:p>
          <a:p>
            <a:pPr algn="ctr"/>
            <a:endParaRPr lang="ru-RU" sz="2500" dirty="0" smtClean="0"/>
          </a:p>
          <a:p>
            <a:pPr algn="ctr"/>
            <a:r>
              <a:rPr lang="ru-RU" sz="2500" b="1" dirty="0" smtClean="0"/>
              <a:t>Фондовый </a:t>
            </a:r>
            <a:r>
              <a:rPr lang="ru-RU" sz="2500" b="1" dirty="0" smtClean="0"/>
              <a:t>рынок </a:t>
            </a:r>
            <a:r>
              <a:rPr lang="ru-RU" sz="2500" dirty="0" smtClean="0"/>
              <a:t>– это место встречи продавца и </a:t>
            </a:r>
            <a:r>
              <a:rPr lang="ru-RU" sz="2500" dirty="0" smtClean="0"/>
              <a:t>покупателя</a:t>
            </a:r>
            <a:r>
              <a:rPr lang="ru-RU" sz="2500" dirty="0" smtClean="0"/>
              <a:t>. Такая встреча обычно носит </a:t>
            </a:r>
            <a:r>
              <a:rPr lang="ru-RU" sz="2500" b="1" dirty="0" smtClean="0"/>
              <a:t>виртуальный характер </a:t>
            </a:r>
            <a:r>
              <a:rPr lang="ru-RU" sz="2500" dirty="0" smtClean="0"/>
              <a:t>– либо </a:t>
            </a:r>
            <a:r>
              <a:rPr lang="ru-RU" sz="2500" dirty="0" smtClean="0"/>
              <a:t>через </a:t>
            </a:r>
            <a:r>
              <a:rPr lang="ru-RU" sz="2500" dirty="0" smtClean="0"/>
              <a:t>посредника, либо через Интернет. Продавцами могут </a:t>
            </a:r>
            <a:r>
              <a:rPr lang="ru-RU" sz="2500" dirty="0" smtClean="0"/>
              <a:t>быть как </a:t>
            </a:r>
            <a:r>
              <a:rPr lang="ru-RU" sz="2500" dirty="0" smtClean="0"/>
              <a:t>сами </a:t>
            </a:r>
            <a:r>
              <a:rPr lang="ru-RU" sz="2500" b="1" dirty="0" smtClean="0"/>
              <a:t>эмитенты</a:t>
            </a:r>
            <a:r>
              <a:rPr lang="ru-RU" sz="2500" dirty="0" smtClean="0"/>
              <a:t> – фирмы и другие организации, </a:t>
            </a:r>
            <a:r>
              <a:rPr lang="ru-RU" sz="2500" dirty="0" smtClean="0"/>
              <a:t>выпустившие </a:t>
            </a:r>
            <a:r>
              <a:rPr lang="ru-RU" sz="2500" dirty="0" err="1" smtClean="0"/>
              <a:t>ц</a:t>
            </a:r>
            <a:r>
              <a:rPr lang="ru-RU" sz="2500" dirty="0" smtClean="0"/>
              <a:t>/б на </a:t>
            </a:r>
            <a:r>
              <a:rPr lang="ru-RU" sz="2500" dirty="0" smtClean="0"/>
              <a:t>продажу, – так и другие владельцы </a:t>
            </a:r>
            <a:r>
              <a:rPr lang="ru-RU" sz="2500" dirty="0" err="1" smtClean="0"/>
              <a:t>ц</a:t>
            </a:r>
            <a:r>
              <a:rPr lang="ru-RU" sz="2500" dirty="0" smtClean="0"/>
              <a:t>/б, </a:t>
            </a:r>
            <a:r>
              <a:rPr lang="ru-RU" sz="2500" dirty="0" smtClean="0"/>
              <a:t>которые их купили на рынке ранее. Покупатели на </a:t>
            </a:r>
            <a:r>
              <a:rPr lang="ru-RU" sz="2500" dirty="0" smtClean="0"/>
              <a:t>фондовом рынке </a:t>
            </a:r>
            <a:r>
              <a:rPr lang="ru-RU" sz="2500" dirty="0" smtClean="0"/>
              <a:t>традиционно называются </a:t>
            </a:r>
            <a:r>
              <a:rPr lang="ru-RU" sz="2500" b="1" dirty="0" smtClean="0"/>
              <a:t>инвесторами</a:t>
            </a:r>
            <a:r>
              <a:rPr lang="ru-RU" sz="2500" dirty="0" smtClean="0"/>
              <a:t>, поскольку, </a:t>
            </a:r>
            <a:r>
              <a:rPr lang="ru-RU" sz="2500" dirty="0" smtClean="0"/>
              <a:t>покупая </a:t>
            </a:r>
            <a:r>
              <a:rPr lang="ru-RU" sz="2500" dirty="0" err="1" smtClean="0"/>
              <a:t>ц</a:t>
            </a:r>
            <a:r>
              <a:rPr lang="ru-RU" sz="2500" dirty="0" smtClean="0"/>
              <a:t>/б, </a:t>
            </a:r>
            <a:r>
              <a:rPr lang="ru-RU" sz="2500" dirty="0" smtClean="0"/>
              <a:t>они превращают свои сбережения в </a:t>
            </a:r>
            <a:r>
              <a:rPr lang="ru-RU" sz="2500" b="1" dirty="0" smtClean="0"/>
              <a:t>инвестиции</a:t>
            </a:r>
            <a:r>
              <a:rPr lang="ru-RU" sz="2500" dirty="0" smtClean="0"/>
              <a:t>. Физические </a:t>
            </a:r>
            <a:r>
              <a:rPr lang="ru-RU" sz="2500" dirty="0" smtClean="0"/>
              <a:t>лица называются </a:t>
            </a:r>
            <a:r>
              <a:rPr lang="ru-RU" sz="2500" b="1" dirty="0" smtClean="0"/>
              <a:t>частными инвесторами</a:t>
            </a:r>
            <a:r>
              <a:rPr lang="ru-RU" sz="2500" dirty="0" smtClean="0"/>
              <a:t>, а </a:t>
            </a:r>
            <a:r>
              <a:rPr lang="ru-RU" sz="2500" dirty="0" smtClean="0"/>
              <a:t>юридические </a:t>
            </a:r>
            <a:r>
              <a:rPr lang="ru-RU" sz="2500" dirty="0" smtClean="0"/>
              <a:t>– </a:t>
            </a:r>
            <a:r>
              <a:rPr lang="ru-RU" sz="2500" b="1" dirty="0" smtClean="0"/>
              <a:t>институциональными инвесторами</a:t>
            </a:r>
            <a:r>
              <a:rPr lang="ru-RU" sz="2500" dirty="0" smtClean="0"/>
              <a:t>.</a:t>
            </a:r>
            <a:endParaRPr lang="ru-RU" sz="2500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3. ФОНДОВЫЙ И ВАЛЮТНЫЙ РЫНОК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95021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Для того чтобы рынок функционировал, кто-то должен </a:t>
            </a:r>
            <a:r>
              <a:rPr lang="ru-RU" sz="2800" dirty="0" smtClean="0"/>
              <a:t>организовать </a:t>
            </a:r>
            <a:r>
              <a:rPr lang="ru-RU" sz="2800" dirty="0" smtClean="0"/>
              <a:t>торговлю</a:t>
            </a:r>
            <a:r>
              <a:rPr lang="ru-RU" sz="2800" dirty="0" smtClean="0"/>
              <a:t>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b="1" dirty="0" smtClean="0"/>
              <a:t>Фондовая биржа (</a:t>
            </a:r>
            <a:r>
              <a:rPr lang="ru-RU" sz="2800" b="1" i="1" dirty="0" err="1" smtClean="0"/>
              <a:t>stock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exchange</a:t>
            </a:r>
            <a:r>
              <a:rPr lang="ru-RU" sz="2800" b="1" i="1" dirty="0" smtClean="0"/>
              <a:t>) – </a:t>
            </a:r>
            <a:r>
              <a:rPr lang="ru-RU" sz="2800" b="1" i="1" dirty="0" smtClean="0"/>
              <a:t>фирма-организатор </a:t>
            </a:r>
            <a:r>
              <a:rPr lang="ru-RU" sz="2800" dirty="0" smtClean="0"/>
              <a:t>торговли </a:t>
            </a:r>
            <a:r>
              <a:rPr lang="ru-RU" sz="2800" dirty="0" smtClean="0"/>
              <a:t>на рынке ценных бумаг</a:t>
            </a:r>
            <a:r>
              <a:rPr lang="ru-RU" sz="2800" dirty="0" smtClean="0"/>
              <a:t>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Фондовая биржа технически обеспечивает проведение </a:t>
            </a:r>
            <a:r>
              <a:rPr lang="ru-RU" sz="2800" dirty="0" smtClean="0"/>
              <a:t>торговли </a:t>
            </a:r>
            <a:r>
              <a:rPr lang="ru-RU" sz="2800" dirty="0" smtClean="0"/>
              <a:t>ценными бумагами, предоставляя участникам помещение,</a:t>
            </a:r>
          </a:p>
          <a:p>
            <a:pPr algn="ctr"/>
            <a:r>
              <a:rPr lang="ru-RU" sz="2800" dirty="0" smtClean="0"/>
              <a:t>оборудование, информацию, услуги по расчётам и клирингу, </a:t>
            </a:r>
            <a:r>
              <a:rPr lang="ru-RU" sz="2800" dirty="0" smtClean="0"/>
              <a:t>компьютерную </a:t>
            </a:r>
            <a:r>
              <a:rPr lang="ru-RU" sz="2800" dirty="0" smtClean="0"/>
              <a:t>поддержку, рекламные услуги.</a:t>
            </a:r>
            <a:endParaRPr lang="ru-RU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3. ФОНДОВЫЙ И ВАЛЮТНЫЙ РЫНОК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12776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Фондовая биржа как организатор торговли </a:t>
            </a:r>
            <a:r>
              <a:rPr lang="ru-RU" sz="2800" dirty="0" err="1" smtClean="0"/>
              <a:t>ц</a:t>
            </a:r>
            <a:r>
              <a:rPr lang="ru-RU" sz="2800" dirty="0" smtClean="0"/>
              <a:t>/б выполняет </a:t>
            </a:r>
            <a:r>
              <a:rPr lang="ru-RU" sz="2800" b="1" dirty="0" smtClean="0"/>
              <a:t>разнообразные </a:t>
            </a:r>
            <a:r>
              <a:rPr lang="ru-RU" sz="2800" b="1" dirty="0" smtClean="0"/>
              <a:t>функции</a:t>
            </a:r>
            <a:r>
              <a:rPr lang="ru-RU" sz="2800" dirty="0" smtClean="0"/>
              <a:t>:</a:t>
            </a:r>
          </a:p>
          <a:p>
            <a:r>
              <a:rPr lang="ru-RU" sz="2800" b="1" dirty="0" smtClean="0"/>
              <a:t>1. Разработка правил:</a:t>
            </a:r>
            <a:endParaRPr lang="ru-RU" sz="2800" b="1" dirty="0" smtClean="0"/>
          </a:p>
          <a:p>
            <a:r>
              <a:rPr lang="ru-RU" sz="2800" dirty="0" smtClean="0"/>
              <a:t>• допуска к участию в торгах и исключения</a:t>
            </a:r>
          </a:p>
          <a:p>
            <a:r>
              <a:rPr lang="ru-RU" sz="2800" dirty="0" smtClean="0"/>
              <a:t>из торгов;</a:t>
            </a:r>
          </a:p>
          <a:p>
            <a:r>
              <a:rPr lang="ru-RU" sz="2800" dirty="0" smtClean="0"/>
              <a:t>• проведения торгов;</a:t>
            </a:r>
          </a:p>
          <a:p>
            <a:r>
              <a:rPr lang="ru-RU" sz="2800" dirty="0" smtClean="0"/>
              <a:t>• совершения и регистрации </a:t>
            </a:r>
            <a:r>
              <a:rPr lang="ru-RU" sz="2800" dirty="0" smtClean="0"/>
              <a:t>сделок</a:t>
            </a:r>
          </a:p>
          <a:p>
            <a:r>
              <a:rPr lang="ru-RU" sz="2800" b="1" dirty="0" smtClean="0"/>
              <a:t>2. Организация:</a:t>
            </a:r>
          </a:p>
          <a:p>
            <a:r>
              <a:rPr lang="ru-RU" sz="2800" dirty="0" smtClean="0"/>
              <a:t>• первичного размещения и вторичных </a:t>
            </a:r>
            <a:r>
              <a:rPr lang="ru-RU" sz="2800" dirty="0" smtClean="0"/>
              <a:t>торгов </a:t>
            </a:r>
            <a:r>
              <a:rPr lang="ru-RU" sz="2800" dirty="0" err="1" smtClean="0"/>
              <a:t>ц</a:t>
            </a:r>
            <a:r>
              <a:rPr lang="ru-RU" sz="2800" dirty="0" smtClean="0"/>
              <a:t>/б;</a:t>
            </a:r>
            <a:endParaRPr lang="ru-RU" sz="2800" dirty="0" smtClean="0"/>
          </a:p>
          <a:p>
            <a:r>
              <a:rPr lang="ru-RU" sz="2800" dirty="0" smtClean="0"/>
              <a:t>• торгов в секции товарного рынка;</a:t>
            </a:r>
          </a:p>
          <a:p>
            <a:r>
              <a:rPr lang="ru-RU" sz="2800" dirty="0" smtClean="0"/>
              <a:t>• продажи имущества при </a:t>
            </a:r>
            <a:r>
              <a:rPr lang="ru-RU" sz="2800" dirty="0" smtClean="0"/>
              <a:t>приватизации, банкротстве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• аукционов</a:t>
            </a:r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3. ФОНДОВЫЙ И ВАЛЮТНЫЙ РЫНОК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84784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3. Контроль:</a:t>
            </a:r>
            <a:endParaRPr lang="ru-RU" sz="2800" b="1" dirty="0" smtClean="0"/>
          </a:p>
          <a:p>
            <a:r>
              <a:rPr lang="ru-RU" sz="2800" dirty="0" smtClean="0"/>
              <a:t>• за сделками с целью </a:t>
            </a:r>
            <a:r>
              <a:rPr lang="ru-RU" sz="2800" dirty="0" smtClean="0"/>
              <a:t>предотвращения использования </a:t>
            </a:r>
            <a:r>
              <a:rPr lang="ru-RU" sz="2800" dirty="0" err="1" smtClean="0"/>
              <a:t>инсайдерской</a:t>
            </a:r>
            <a:r>
              <a:rPr lang="ru-RU" sz="2800" dirty="0" smtClean="0"/>
              <a:t> </a:t>
            </a:r>
            <a:r>
              <a:rPr lang="ru-RU" sz="2800" dirty="0" smtClean="0"/>
              <a:t>информации и </a:t>
            </a:r>
            <a:r>
              <a:rPr lang="ru-RU" sz="2800" dirty="0" smtClean="0"/>
              <a:t>манипулирования рынком;</a:t>
            </a:r>
          </a:p>
          <a:p>
            <a:r>
              <a:rPr lang="ru-RU" sz="2800" dirty="0" smtClean="0"/>
              <a:t>• за соблюдением правил </a:t>
            </a:r>
            <a:r>
              <a:rPr lang="ru-RU" sz="2800" dirty="0" smtClean="0"/>
              <a:t>торгов</a:t>
            </a:r>
          </a:p>
          <a:p>
            <a:r>
              <a:rPr lang="ru-RU" sz="2800" b="1" dirty="0" smtClean="0"/>
              <a:t>4. Раскрытие информации:</a:t>
            </a:r>
          </a:p>
          <a:p>
            <a:r>
              <a:rPr lang="ru-RU" sz="2800" dirty="0" smtClean="0"/>
              <a:t>• оповещение о месте и времени </a:t>
            </a:r>
            <a:r>
              <a:rPr lang="ru-RU" sz="2800" dirty="0" smtClean="0"/>
              <a:t>проведения торгов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• обеспечение доступа инвесторов к </a:t>
            </a:r>
            <a:r>
              <a:rPr lang="ru-RU" sz="2800" dirty="0" smtClean="0"/>
              <a:t>стандартизированной </a:t>
            </a:r>
            <a:r>
              <a:rPr lang="ru-RU" sz="2800" dirty="0" smtClean="0"/>
              <a:t>информации о финансовом </a:t>
            </a:r>
            <a:r>
              <a:rPr lang="ru-RU" sz="2800" dirty="0" smtClean="0"/>
              <a:t>состоянии эмитента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• публикация списка и котировок ценных бумаг;</a:t>
            </a:r>
          </a:p>
          <a:p>
            <a:r>
              <a:rPr lang="ru-RU" sz="2800" dirty="0" smtClean="0"/>
              <a:t>• публикация результатов торговых сессий;</a:t>
            </a:r>
          </a:p>
          <a:p>
            <a:r>
              <a:rPr lang="ru-RU" sz="2800" dirty="0" smtClean="0"/>
              <a:t>• расчёт и публикация биржевых индексов</a:t>
            </a:r>
            <a:endParaRPr lang="ru-RU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3. ФОНДОВЫЙ И ВАЛЮТНЫЙ РЫНОК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84784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Наиболее активные фондовые биржи России – </a:t>
            </a:r>
            <a:r>
              <a:rPr lang="ru-RU" sz="2800" dirty="0" smtClean="0"/>
              <a:t>Московская биржа </a:t>
            </a:r>
            <a:r>
              <a:rPr lang="ru-RU" sz="2800" dirty="0" smtClean="0"/>
              <a:t>(</a:t>
            </a:r>
            <a:r>
              <a:rPr lang="ru-RU" sz="2800" dirty="0" err="1" smtClean="0"/>
              <a:t>www.moex.com</a:t>
            </a:r>
            <a:r>
              <a:rPr lang="ru-RU" sz="2800" dirty="0" smtClean="0"/>
              <a:t>), </a:t>
            </a:r>
            <a:endParaRPr lang="ru-RU" sz="2800" dirty="0" smtClean="0"/>
          </a:p>
          <a:p>
            <a:pPr algn="ctr"/>
            <a:r>
              <a:rPr lang="ru-RU" sz="2800" dirty="0" smtClean="0"/>
              <a:t>Санкт-Петербургская </a:t>
            </a:r>
            <a:r>
              <a:rPr lang="ru-RU" sz="2800" dirty="0" smtClean="0"/>
              <a:t>валютная </a:t>
            </a:r>
            <a:r>
              <a:rPr lang="ru-RU" sz="2800" dirty="0" smtClean="0"/>
              <a:t>биржа </a:t>
            </a:r>
            <a:r>
              <a:rPr lang="en-US" sz="2800" dirty="0" smtClean="0"/>
              <a:t>(www.spcex.ru), </a:t>
            </a:r>
            <a:r>
              <a:rPr lang="ru-RU" sz="2800" dirty="0" smtClean="0"/>
              <a:t>Санкт-Петербургская биржа (</a:t>
            </a:r>
            <a:r>
              <a:rPr lang="en-US" sz="2800" dirty="0" smtClean="0"/>
              <a:t>www.spbexchange.ru).</a:t>
            </a:r>
          </a:p>
          <a:p>
            <a:pPr algn="ctr"/>
            <a:r>
              <a:rPr lang="ru-RU" sz="2800" dirty="0" smtClean="0"/>
              <a:t>Торговля </a:t>
            </a:r>
            <a:r>
              <a:rPr lang="ru-RU" sz="2800" dirty="0" smtClean="0"/>
              <a:t>ценными бумагами на российских биржах может </a:t>
            </a:r>
            <a:r>
              <a:rPr lang="ru-RU" sz="2800" dirty="0" smtClean="0"/>
              <a:t>вестись через </a:t>
            </a:r>
            <a:r>
              <a:rPr lang="ru-RU" sz="2800" dirty="0" smtClean="0"/>
              <a:t>посредников в электронной форме через Интернет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b="1" dirty="0" smtClean="0"/>
              <a:t>Ценные бумаги могут торговаться на бирже</a:t>
            </a:r>
            <a:r>
              <a:rPr lang="ru-RU" sz="2800" dirty="0" smtClean="0"/>
              <a:t>, только </a:t>
            </a:r>
            <a:r>
              <a:rPr lang="ru-RU" sz="2800" dirty="0" smtClean="0"/>
              <a:t>если они </a:t>
            </a:r>
            <a:r>
              <a:rPr lang="ru-RU" sz="2800" dirty="0" smtClean="0"/>
              <a:t>прошли </a:t>
            </a:r>
            <a:r>
              <a:rPr lang="ru-RU" sz="2800" b="1" dirty="0" smtClean="0"/>
              <a:t>листинг</a:t>
            </a:r>
            <a:r>
              <a:rPr lang="ru-RU" sz="2800" dirty="0" smtClean="0"/>
              <a:t> – регистрацию ценных бумаг на </a:t>
            </a:r>
            <a:r>
              <a:rPr lang="ru-RU" sz="2800" dirty="0" smtClean="0"/>
              <a:t>бирже на </a:t>
            </a:r>
            <a:r>
              <a:rPr lang="ru-RU" sz="2800" dirty="0" smtClean="0"/>
              <a:t>условиях соблюдения эмитентом установленных </a:t>
            </a:r>
            <a:r>
              <a:rPr lang="ru-RU" sz="2800" dirty="0" smtClean="0"/>
              <a:t>правил и </a:t>
            </a:r>
            <a:r>
              <a:rPr lang="ru-RU" sz="2800" dirty="0" smtClean="0"/>
              <a:t>включения их </a:t>
            </a:r>
            <a:r>
              <a:rPr lang="ru-RU" sz="2800" b="1" dirty="0" smtClean="0"/>
              <a:t>в котировальный список.</a:t>
            </a:r>
            <a:endParaRPr lang="ru-RU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1. КАК БАНКИ МОГУТ ПОМОЧЬ В ИНВЕСТИРОВАНИИ СБЕРЕЖЕНИЯМИ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6256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100" dirty="0" smtClean="0"/>
              <a:t>Для инвестирования надо располагать значительным объёмом свободных денежных средств. Чтобы помочь клиентам рационально ими распорядиться, многие крупные банки предлагают </a:t>
            </a:r>
            <a:r>
              <a:rPr lang="ru-RU" sz="3100" b="1" dirty="0" smtClean="0"/>
              <a:t>услуги по управлению благосостоянием.</a:t>
            </a:r>
          </a:p>
          <a:p>
            <a:pPr marL="0" indent="0" algn="ctr">
              <a:buNone/>
            </a:pPr>
            <a:endParaRPr lang="ru-RU" sz="3100" b="1" dirty="0" smtClean="0"/>
          </a:p>
          <a:p>
            <a:pPr marL="0" indent="0" algn="ctr">
              <a:buNone/>
            </a:pPr>
            <a:r>
              <a:rPr lang="ru-RU" sz="3100" b="1" dirty="0" smtClean="0"/>
              <a:t>Управление благосостоянием (</a:t>
            </a:r>
            <a:r>
              <a:rPr lang="en-US" sz="3100" b="1" i="1" dirty="0" smtClean="0"/>
              <a:t>wealth management) –</a:t>
            </a:r>
            <a:r>
              <a:rPr lang="ru-RU" sz="3100" b="1" i="1" dirty="0" smtClean="0"/>
              <a:t> </a:t>
            </a:r>
            <a:r>
              <a:rPr lang="ru-RU" sz="3100" dirty="0" smtClean="0"/>
              <a:t>это набор услуг банка по размещению денег и других активов клиентов.</a:t>
            </a:r>
          </a:p>
          <a:p>
            <a:pPr marL="0" indent="0" algn="ctr">
              <a:buNone/>
            </a:pPr>
            <a:endParaRPr lang="ru-RU" sz="3100" b="1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3. ФОНДОВЫЙ И ВАЛЮТНЫЙ РЫНОК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84784"/>
            <a:ext cx="8964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Оперировать </a:t>
            </a:r>
            <a:r>
              <a:rPr lang="ru-RU" sz="2800" dirty="0" smtClean="0"/>
              <a:t>на фондовой бирже имеют право только </a:t>
            </a:r>
            <a:r>
              <a:rPr lang="ru-RU" sz="2800" b="1" dirty="0" smtClean="0"/>
              <a:t>профессиональные </a:t>
            </a:r>
            <a:r>
              <a:rPr lang="ru-RU" sz="2800" b="1" dirty="0" smtClean="0"/>
              <a:t>участники</a:t>
            </a:r>
            <a:r>
              <a:rPr lang="ru-RU" sz="2800" dirty="0" smtClean="0"/>
              <a:t>. Их можно условно разделить на три </a:t>
            </a:r>
            <a:r>
              <a:rPr lang="ru-RU" sz="2800" dirty="0" smtClean="0"/>
              <a:t>категории</a:t>
            </a:r>
            <a:r>
              <a:rPr lang="ru-RU" sz="2800" dirty="0" smtClean="0"/>
              <a:t>: </a:t>
            </a:r>
            <a:endParaRPr lang="ru-RU" sz="2800" dirty="0" smtClean="0"/>
          </a:p>
          <a:p>
            <a:pPr algn="ctr"/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организатор</a:t>
            </a:r>
            <a:r>
              <a:rPr lang="ru-RU" sz="2800" dirty="0" smtClean="0"/>
              <a:t> </a:t>
            </a:r>
            <a:r>
              <a:rPr lang="ru-RU" sz="2800" dirty="0" smtClean="0"/>
              <a:t>торговли – сама биржа; 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посредники</a:t>
            </a:r>
            <a:r>
              <a:rPr lang="ru-RU" sz="2800" dirty="0" smtClean="0"/>
              <a:t> </a:t>
            </a:r>
            <a:r>
              <a:rPr lang="ru-RU" sz="2800" dirty="0" smtClean="0"/>
              <a:t>– </a:t>
            </a:r>
            <a:r>
              <a:rPr lang="ru-RU" sz="2800" dirty="0" smtClean="0"/>
              <a:t>брокеры, дилеры </a:t>
            </a:r>
            <a:r>
              <a:rPr lang="ru-RU" sz="2800" dirty="0" smtClean="0"/>
              <a:t>и управляющие; 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инфраструктурные</a:t>
            </a:r>
            <a:r>
              <a:rPr lang="ru-RU" sz="2800" dirty="0" smtClean="0"/>
              <a:t> </a:t>
            </a:r>
            <a:r>
              <a:rPr lang="ru-RU" sz="2800" dirty="0" smtClean="0"/>
              <a:t>организации – </a:t>
            </a:r>
            <a:r>
              <a:rPr lang="ru-RU" sz="2800" dirty="0" smtClean="0"/>
              <a:t>депозитарий </a:t>
            </a:r>
            <a:r>
              <a:rPr lang="ru-RU" sz="2800" dirty="0" smtClean="0"/>
              <a:t>и клиринговая палата</a:t>
            </a:r>
            <a:endParaRPr lang="ru-RU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43994" t="13576" r="23906" b="12268"/>
          <a:stretch>
            <a:fillRect/>
          </a:stretch>
        </p:blipFill>
        <p:spPr bwMode="auto">
          <a:xfrm>
            <a:off x="1907704" y="0"/>
            <a:ext cx="52801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12776"/>
            <a:ext cx="9144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Депозитарий (</a:t>
            </a:r>
            <a:r>
              <a:rPr lang="en-US" sz="2200" b="1" i="1" dirty="0" smtClean="0"/>
              <a:t>depository) – </a:t>
            </a:r>
            <a:r>
              <a:rPr lang="ru-RU" sz="2200" b="1" i="1" dirty="0" smtClean="0"/>
              <a:t>финансовая </a:t>
            </a:r>
            <a:r>
              <a:rPr lang="ru-RU" sz="2200" b="1" i="1" dirty="0" smtClean="0"/>
              <a:t>организация </a:t>
            </a:r>
            <a:r>
              <a:rPr lang="ru-RU" sz="2200" dirty="0" smtClean="0"/>
              <a:t>при </a:t>
            </a:r>
            <a:r>
              <a:rPr lang="ru-RU" sz="2200" dirty="0" smtClean="0"/>
              <a:t>бирже, которая оказывает услуги по </a:t>
            </a:r>
            <a:r>
              <a:rPr lang="ru-RU" sz="2200" dirty="0" smtClean="0"/>
              <a:t>регистрации сделок </a:t>
            </a:r>
            <a:r>
              <a:rPr lang="ru-RU" sz="2200" dirty="0" smtClean="0"/>
              <a:t>купли-продажи </a:t>
            </a:r>
            <a:r>
              <a:rPr lang="ru-RU" sz="2200" dirty="0" err="1" smtClean="0"/>
              <a:t>ц</a:t>
            </a:r>
            <a:r>
              <a:rPr lang="ru-RU" sz="2200" dirty="0" smtClean="0"/>
              <a:t>/б, </a:t>
            </a:r>
            <a:r>
              <a:rPr lang="ru-RU" sz="2200" dirty="0" smtClean="0"/>
              <a:t>хранению </a:t>
            </a:r>
            <a:r>
              <a:rPr lang="ru-RU" sz="2200" dirty="0" smtClean="0"/>
              <a:t>сертификатов </a:t>
            </a:r>
            <a:r>
              <a:rPr lang="ru-RU" sz="2200" dirty="0" err="1" smtClean="0"/>
              <a:t>ц</a:t>
            </a:r>
            <a:r>
              <a:rPr lang="ru-RU" sz="2200" dirty="0" smtClean="0"/>
              <a:t>/б и </a:t>
            </a:r>
            <a:r>
              <a:rPr lang="ru-RU" sz="2200" dirty="0" smtClean="0"/>
              <a:t>учёту перехода прав на них</a:t>
            </a:r>
            <a:r>
              <a:rPr lang="ru-RU" sz="2200" dirty="0" smtClean="0"/>
              <a:t>.</a:t>
            </a:r>
          </a:p>
          <a:p>
            <a:pPr algn="ctr"/>
            <a:r>
              <a:rPr lang="ru-RU" sz="2200" b="1" dirty="0" smtClean="0"/>
              <a:t>Клиринговая (расчётная) палата (</a:t>
            </a:r>
            <a:r>
              <a:rPr lang="ru-RU" sz="2200" b="1" i="1" dirty="0" err="1" smtClean="0"/>
              <a:t>clearing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house</a:t>
            </a:r>
            <a:r>
              <a:rPr lang="ru-RU" sz="2200" b="1" i="1" dirty="0" smtClean="0"/>
              <a:t>) – </a:t>
            </a:r>
            <a:r>
              <a:rPr lang="ru-RU" sz="2200" b="1" i="1" dirty="0" smtClean="0"/>
              <a:t>финансовая </a:t>
            </a:r>
            <a:r>
              <a:rPr lang="ru-RU" sz="2200" b="1" i="1" dirty="0" smtClean="0"/>
              <a:t>организация</a:t>
            </a:r>
            <a:r>
              <a:rPr lang="ru-RU" sz="2200" dirty="0" smtClean="0"/>
              <a:t>, занимающаяся расчётами по </a:t>
            </a:r>
            <a:r>
              <a:rPr lang="ru-RU" sz="2200" dirty="0" smtClean="0"/>
              <a:t>сделкам </a:t>
            </a:r>
            <a:r>
              <a:rPr lang="ru-RU" sz="2200" dirty="0" smtClean="0"/>
              <a:t>с </a:t>
            </a:r>
            <a:r>
              <a:rPr lang="ru-RU" sz="2200" dirty="0" err="1" smtClean="0"/>
              <a:t>ц</a:t>
            </a:r>
            <a:r>
              <a:rPr lang="ru-RU" sz="2200" dirty="0" smtClean="0"/>
              <a:t>/б.</a:t>
            </a:r>
          </a:p>
          <a:p>
            <a:pPr algn="ctr"/>
            <a:r>
              <a:rPr lang="ru-RU" sz="2200" dirty="0" smtClean="0"/>
              <a:t>Т</a:t>
            </a:r>
            <a:r>
              <a:rPr lang="ru-RU" sz="2200" dirty="0" smtClean="0"/>
              <a:t>орговые </a:t>
            </a:r>
            <a:r>
              <a:rPr lang="ru-RU" sz="2200" b="1" dirty="0" err="1" smtClean="0"/>
              <a:t>онлайн-платформы</a:t>
            </a:r>
            <a:r>
              <a:rPr lang="ru-RU" sz="2200" dirty="0" smtClean="0"/>
              <a:t> </a:t>
            </a:r>
            <a:r>
              <a:rPr lang="ru-RU" sz="2200" dirty="0" smtClean="0"/>
              <a:t>выполняют </a:t>
            </a:r>
            <a:r>
              <a:rPr lang="ru-RU" sz="2200" dirty="0" smtClean="0"/>
              <a:t>функции </a:t>
            </a:r>
            <a:r>
              <a:rPr lang="ru-RU" sz="2200" b="1" dirty="0" smtClean="0"/>
              <a:t>электронного </a:t>
            </a:r>
            <a:r>
              <a:rPr lang="ru-RU" sz="2200" b="1" dirty="0" smtClean="0"/>
              <a:t>брокера</a:t>
            </a:r>
            <a:r>
              <a:rPr lang="ru-RU" sz="2200" dirty="0" smtClean="0"/>
              <a:t>. Доступ к ним </a:t>
            </a:r>
            <a:r>
              <a:rPr lang="ru-RU" sz="2200" dirty="0" smtClean="0"/>
              <a:t>либо </a:t>
            </a:r>
            <a:r>
              <a:rPr lang="ru-RU" sz="2200" dirty="0" smtClean="0"/>
              <a:t>через </a:t>
            </a:r>
            <a:r>
              <a:rPr lang="ru-RU" sz="2200" dirty="0" smtClean="0"/>
              <a:t>банк</a:t>
            </a:r>
            <a:r>
              <a:rPr lang="ru-RU" sz="2200" dirty="0" smtClean="0"/>
              <a:t>, </a:t>
            </a:r>
            <a:r>
              <a:rPr lang="ru-RU" sz="2200" dirty="0" smtClean="0"/>
              <a:t>либо через </a:t>
            </a:r>
            <a:r>
              <a:rPr lang="ru-RU" sz="2200" dirty="0" smtClean="0"/>
              <a:t>сайт соответствующего брокера, который использует </a:t>
            </a:r>
            <a:r>
              <a:rPr lang="ru-RU" sz="2200" dirty="0" smtClean="0"/>
              <a:t>эту платформу. </a:t>
            </a:r>
            <a:r>
              <a:rPr lang="ru-RU" sz="2200" b="1" dirty="0" smtClean="0"/>
              <a:t>Основных </a:t>
            </a:r>
            <a:r>
              <a:rPr lang="ru-RU" sz="2200" b="1" dirty="0" smtClean="0"/>
              <a:t>торговых платформ </a:t>
            </a:r>
            <a:r>
              <a:rPr lang="ru-RU" sz="2200" dirty="0" smtClean="0"/>
              <a:t>несколько:</a:t>
            </a:r>
          </a:p>
          <a:p>
            <a:pPr algn="ctr">
              <a:buFont typeface="Arial" pitchFamily="34" charset="0"/>
              <a:buChar char="•"/>
            </a:pPr>
            <a:r>
              <a:rPr lang="ru-RU" sz="2200" dirty="0" smtClean="0"/>
              <a:t> </a:t>
            </a:r>
            <a:r>
              <a:rPr lang="en-US" sz="2200" b="1" dirty="0" err="1" smtClean="0"/>
              <a:t>OnlineBroker</a:t>
            </a:r>
            <a:r>
              <a:rPr lang="en-US" sz="2200" dirty="0" smtClean="0"/>
              <a:t> </a:t>
            </a:r>
            <a:r>
              <a:rPr lang="en-US" sz="2200" dirty="0" smtClean="0"/>
              <a:t>– </a:t>
            </a:r>
            <a:r>
              <a:rPr lang="ru-RU" sz="2200" dirty="0" smtClean="0"/>
              <a:t>платформа </a:t>
            </a:r>
            <a:r>
              <a:rPr lang="ru-RU" sz="2200" dirty="0" smtClean="0"/>
              <a:t>доступа на </a:t>
            </a:r>
            <a:r>
              <a:rPr lang="ru-RU" sz="2200" dirty="0" smtClean="0"/>
              <a:t>фондовый рынок и рынок </a:t>
            </a:r>
            <a:r>
              <a:rPr lang="ru-RU" sz="2200" dirty="0" err="1" smtClean="0"/>
              <a:t>Forex</a:t>
            </a:r>
            <a:r>
              <a:rPr lang="ru-RU" sz="2200" dirty="0" smtClean="0"/>
              <a:t>, через </a:t>
            </a:r>
            <a:r>
              <a:rPr lang="ru-RU" sz="2200" dirty="0" smtClean="0"/>
              <a:t>сеть </a:t>
            </a:r>
            <a:r>
              <a:rPr lang="ru-RU" sz="2200" dirty="0" smtClean="0"/>
              <a:t>Интернет</a:t>
            </a:r>
            <a:r>
              <a:rPr lang="ru-RU" sz="2200" dirty="0" smtClean="0"/>
              <a:t>.</a:t>
            </a:r>
          </a:p>
          <a:p>
            <a:pPr algn="ctr">
              <a:buFont typeface="Arial" pitchFamily="34" charset="0"/>
              <a:buChar char="•"/>
            </a:pPr>
            <a:r>
              <a:rPr lang="ru-RU" sz="2200" dirty="0" smtClean="0"/>
              <a:t> </a:t>
            </a:r>
            <a:r>
              <a:rPr lang="ru-RU" sz="2200" b="1" dirty="0" err="1" smtClean="0"/>
              <a:t>Quik</a:t>
            </a:r>
            <a:r>
              <a:rPr lang="ru-RU" sz="2200" dirty="0" smtClean="0"/>
              <a:t> </a:t>
            </a:r>
            <a:r>
              <a:rPr lang="ru-RU" sz="2200" dirty="0" smtClean="0"/>
              <a:t>– платформа доступа к </a:t>
            </a:r>
            <a:r>
              <a:rPr lang="ru-RU" sz="2200" dirty="0" smtClean="0"/>
              <a:t>отечественному </a:t>
            </a:r>
            <a:r>
              <a:rPr lang="ru-RU" sz="2200" dirty="0" smtClean="0"/>
              <a:t>и иностранному фондовым </a:t>
            </a:r>
            <a:r>
              <a:rPr lang="ru-RU" sz="2200" dirty="0" smtClean="0"/>
              <a:t>рынкам, очень </a:t>
            </a:r>
            <a:r>
              <a:rPr lang="ru-RU" sz="2200" dirty="0" smtClean="0"/>
              <a:t>популярна </a:t>
            </a:r>
            <a:r>
              <a:rPr lang="ru-RU" sz="2200" dirty="0" smtClean="0"/>
              <a:t>благодаря </a:t>
            </a:r>
            <a:r>
              <a:rPr lang="ru-RU" sz="2200" dirty="0" smtClean="0"/>
              <a:t>мощному функционалу и гибким настройкам, </a:t>
            </a:r>
            <a:r>
              <a:rPr lang="ru-RU" sz="2200" dirty="0" smtClean="0"/>
              <a:t>доступ только </a:t>
            </a:r>
            <a:r>
              <a:rPr lang="ru-RU" sz="2200" dirty="0" smtClean="0"/>
              <a:t>к фондовым </a:t>
            </a:r>
            <a:r>
              <a:rPr lang="ru-RU" sz="2200" dirty="0" smtClean="0"/>
              <a:t>рынкам</a:t>
            </a:r>
            <a:r>
              <a:rPr lang="ru-RU" sz="2200" dirty="0" smtClean="0"/>
              <a:t>.</a:t>
            </a:r>
          </a:p>
          <a:p>
            <a:pPr algn="ctr">
              <a:buFont typeface="Arial" pitchFamily="34" charset="0"/>
              <a:buChar char="•"/>
            </a:pPr>
            <a:r>
              <a:rPr lang="ru-RU" sz="2200" b="1" dirty="0" err="1" smtClean="0"/>
              <a:t>MetaTrader</a:t>
            </a:r>
            <a:r>
              <a:rPr lang="ru-RU" sz="2200" dirty="0" smtClean="0"/>
              <a:t> – платформа доступа на </a:t>
            </a:r>
            <a:r>
              <a:rPr lang="ru-RU" sz="2200" dirty="0" err="1" smtClean="0"/>
              <a:t>Forex</a:t>
            </a:r>
            <a:r>
              <a:rPr lang="ru-RU" sz="2200" dirty="0" smtClean="0"/>
              <a:t>. Эта </a:t>
            </a:r>
            <a:r>
              <a:rPr lang="ru-RU" sz="2200" dirty="0" smtClean="0"/>
              <a:t>платформа используется для выхода и работы на </a:t>
            </a:r>
            <a:r>
              <a:rPr lang="ru-RU" sz="2200" dirty="0" smtClean="0"/>
              <a:t>рынке </a:t>
            </a:r>
            <a:r>
              <a:rPr lang="ru-RU" sz="2200" dirty="0" err="1" smtClean="0"/>
              <a:t>Forex</a:t>
            </a:r>
            <a:r>
              <a:rPr lang="ru-RU" sz="2200" dirty="0" smtClean="0"/>
              <a:t>, но не на фондовом рынке.</a:t>
            </a:r>
            <a:endParaRPr lang="ru-RU" sz="22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3. ФОНДОВЫЙ И ВАЛЮТНЫЙ РЫНОК</a:t>
            </a:r>
            <a:endParaRPr lang="ru-RU" sz="3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40768"/>
            <a:ext cx="9144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Forex</a:t>
            </a:r>
            <a:r>
              <a:rPr lang="en-US" sz="2400" b="1" dirty="0" smtClean="0"/>
              <a:t> (</a:t>
            </a:r>
            <a:r>
              <a:rPr lang="ru-RU" sz="2400" b="1" dirty="0" smtClean="0"/>
              <a:t>от англ. </a:t>
            </a:r>
            <a:r>
              <a:rPr lang="en-US" sz="2400" b="1" i="1" dirty="0" smtClean="0"/>
              <a:t>foreign exchange – </a:t>
            </a:r>
            <a:r>
              <a:rPr lang="ru-RU" sz="2400" b="1" i="1" dirty="0" smtClean="0"/>
              <a:t>валютный обмен) – </a:t>
            </a:r>
            <a:r>
              <a:rPr lang="ru-RU" sz="2400" i="1" dirty="0" smtClean="0"/>
              <a:t>ры</a:t>
            </a:r>
            <a:r>
              <a:rPr lang="ru-RU" sz="2400" dirty="0" smtClean="0"/>
              <a:t>нок торговли иностранными валютами.</a:t>
            </a:r>
          </a:p>
          <a:p>
            <a:pPr algn="ctr"/>
            <a:r>
              <a:rPr lang="ru-RU" sz="2000" dirty="0" smtClean="0"/>
              <a:t>Все валюты </a:t>
            </a:r>
            <a:r>
              <a:rPr lang="ru-RU" sz="2000" dirty="0" smtClean="0"/>
              <a:t>являются </a:t>
            </a:r>
            <a:r>
              <a:rPr lang="ru-RU" sz="2000" b="1" dirty="0" smtClean="0"/>
              <a:t>конвертируемыми</a:t>
            </a:r>
            <a:r>
              <a:rPr lang="ru-RU" sz="2000" dirty="0" smtClean="0"/>
              <a:t>, т. е. </a:t>
            </a:r>
            <a:r>
              <a:rPr lang="ru-RU" sz="2000" dirty="0" smtClean="0"/>
              <a:t>постоянно </a:t>
            </a:r>
            <a:r>
              <a:rPr lang="ru-RU" sz="2000" dirty="0" smtClean="0"/>
              <a:t>обмениваются одна на другую на международном </a:t>
            </a:r>
            <a:r>
              <a:rPr lang="ru-RU" sz="2000" dirty="0" smtClean="0"/>
              <a:t>валютном рынке </a:t>
            </a:r>
            <a:r>
              <a:rPr lang="ru-RU" sz="2000" dirty="0" smtClean="0"/>
              <a:t>как на биржах, так и вне бирж. Совокупность всех </a:t>
            </a:r>
            <a:r>
              <a:rPr lang="ru-RU" sz="2000" dirty="0" smtClean="0"/>
              <a:t>сделок по </a:t>
            </a:r>
            <a:r>
              <a:rPr lang="ru-RU" sz="2000" dirty="0" smtClean="0"/>
              <a:t>торговле валютами составляет рынок </a:t>
            </a:r>
            <a:r>
              <a:rPr lang="ru-RU" sz="2000" dirty="0" err="1" smtClean="0"/>
              <a:t>Forex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400" b="1" dirty="0" smtClean="0"/>
              <a:t>Обменный </a:t>
            </a:r>
            <a:r>
              <a:rPr lang="ru-RU" sz="2400" b="1" dirty="0" smtClean="0"/>
              <a:t>курс (</a:t>
            </a:r>
            <a:r>
              <a:rPr lang="ru-RU" sz="2400" b="1" i="1" dirty="0" err="1" smtClean="0"/>
              <a:t>exchange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rate</a:t>
            </a:r>
            <a:r>
              <a:rPr lang="ru-RU" sz="2400" b="1" i="1" dirty="0" smtClean="0"/>
              <a:t>) – </a:t>
            </a:r>
            <a:r>
              <a:rPr lang="ru-RU" sz="2400" dirty="0" smtClean="0"/>
              <a:t>цена единицы </a:t>
            </a:r>
            <a:r>
              <a:rPr lang="ru-RU" sz="2400" dirty="0" smtClean="0"/>
              <a:t>одной валюты</a:t>
            </a:r>
            <a:r>
              <a:rPr lang="ru-RU" sz="2400" dirty="0" smtClean="0"/>
              <a:t>, выраженная в другой валюте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000" dirty="0" smtClean="0"/>
              <a:t>На рынке </a:t>
            </a:r>
            <a:r>
              <a:rPr lang="ru-RU" sz="2000" dirty="0" err="1" smtClean="0"/>
              <a:t>Forex</a:t>
            </a:r>
            <a:r>
              <a:rPr lang="ru-RU" sz="2000" dirty="0" smtClean="0"/>
              <a:t> все основные валюты имеют коды в </a:t>
            </a:r>
            <a:r>
              <a:rPr lang="ru-RU" sz="2000" b="1" dirty="0" smtClean="0"/>
              <a:t>виде </a:t>
            </a:r>
            <a:r>
              <a:rPr lang="ru-RU" sz="2000" b="1" dirty="0" smtClean="0"/>
              <a:t>сочетания </a:t>
            </a:r>
            <a:r>
              <a:rPr lang="ru-RU" sz="2000" b="1" dirty="0" smtClean="0"/>
              <a:t>трёх латинских букв.</a:t>
            </a:r>
            <a:r>
              <a:rPr lang="ru-RU" sz="2000" dirty="0" smtClean="0"/>
              <a:t> На первом месте записывается </a:t>
            </a:r>
            <a:r>
              <a:rPr lang="ru-RU" sz="2000" dirty="0" smtClean="0"/>
              <a:t>базовая валюта</a:t>
            </a:r>
            <a:r>
              <a:rPr lang="ru-RU" sz="2000" dirty="0" smtClean="0"/>
              <a:t>, принятая за единицу, на втором месте – валюта </a:t>
            </a:r>
            <a:r>
              <a:rPr lang="ru-RU" sz="2000" dirty="0" smtClean="0"/>
              <a:t>котировки, которая </a:t>
            </a:r>
            <a:r>
              <a:rPr lang="ru-RU" sz="2000" dirty="0" smtClean="0"/>
              <a:t>определяет цену базовой валюты. Сама цена (</a:t>
            </a:r>
            <a:r>
              <a:rPr lang="ru-RU" sz="2000" dirty="0" smtClean="0"/>
              <a:t>обменный курс</a:t>
            </a:r>
            <a:r>
              <a:rPr lang="ru-RU" sz="2000" dirty="0" smtClean="0"/>
              <a:t>) записывается на третьем месте</a:t>
            </a:r>
            <a:endParaRPr lang="ru-RU" sz="20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3. ФОНДОВЫЙ И ВАЛЮТНЫЙ РЫНОК</a:t>
            </a:r>
            <a:endParaRPr lang="ru-RU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40673" t="50812" r="28335" b="33438"/>
          <a:stretch>
            <a:fillRect/>
          </a:stretch>
        </p:blipFill>
        <p:spPr bwMode="auto">
          <a:xfrm>
            <a:off x="1403648" y="5085184"/>
            <a:ext cx="6204857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/>
              <a:t>На </a:t>
            </a:r>
            <a:r>
              <a:rPr lang="ru-RU" sz="2100" dirty="0" err="1" smtClean="0"/>
              <a:t>Forex</a:t>
            </a:r>
            <a:r>
              <a:rPr lang="ru-RU" sz="2100" dirty="0" smtClean="0"/>
              <a:t> всегда торгуют </a:t>
            </a:r>
            <a:r>
              <a:rPr lang="ru-RU" sz="2100" b="1" dirty="0" smtClean="0"/>
              <a:t>базовой валютой </a:t>
            </a:r>
            <a:r>
              <a:rPr lang="ru-RU" sz="2100" dirty="0" smtClean="0"/>
              <a:t>– той, что </a:t>
            </a:r>
            <a:r>
              <a:rPr lang="ru-RU" sz="2100" dirty="0" smtClean="0"/>
              <a:t>находится слева </a:t>
            </a:r>
            <a:r>
              <a:rPr lang="ru-RU" sz="2100" dirty="0" smtClean="0"/>
              <a:t>в котировке. В нашем примере это евро. Однако курс </a:t>
            </a:r>
            <a:r>
              <a:rPr lang="ru-RU" sz="2100" dirty="0" smtClean="0"/>
              <a:t>всегда указывается </a:t>
            </a:r>
            <a:r>
              <a:rPr lang="ru-RU" sz="2100" dirty="0" smtClean="0"/>
              <a:t>как два числа. Они обозначают, что инвестор </a:t>
            </a:r>
            <a:r>
              <a:rPr lang="ru-RU" sz="2100" dirty="0" smtClean="0"/>
              <a:t>может </a:t>
            </a:r>
            <a:r>
              <a:rPr lang="ru-RU" sz="2100" b="1" dirty="0" smtClean="0"/>
              <a:t>продать </a:t>
            </a:r>
            <a:r>
              <a:rPr lang="ru-RU" sz="2100" b="1" dirty="0" smtClean="0"/>
              <a:t>евро по курсу 1,2345 долл</a:t>
            </a:r>
            <a:r>
              <a:rPr lang="ru-RU" sz="2100" dirty="0" smtClean="0"/>
              <a:t>. за евро, но </a:t>
            </a:r>
            <a:r>
              <a:rPr lang="ru-RU" sz="2100" b="1" dirty="0" smtClean="0"/>
              <a:t>купить </a:t>
            </a:r>
            <a:r>
              <a:rPr lang="ru-RU" sz="2100" b="1" dirty="0" smtClean="0"/>
              <a:t>несколько дороже </a:t>
            </a:r>
            <a:r>
              <a:rPr lang="ru-RU" sz="2100" b="1" dirty="0" smtClean="0"/>
              <a:t>– по курсу 1,2367 долл. </a:t>
            </a:r>
            <a:endParaRPr lang="ru-RU" sz="2100" b="1" dirty="0" smtClean="0"/>
          </a:p>
          <a:p>
            <a:pPr algn="ctr"/>
            <a:r>
              <a:rPr lang="ru-RU" sz="2100" b="1" dirty="0" smtClean="0"/>
              <a:t>за </a:t>
            </a:r>
            <a:r>
              <a:rPr lang="ru-RU" sz="2100" b="1" dirty="0" smtClean="0"/>
              <a:t>евро. </a:t>
            </a:r>
            <a:endParaRPr lang="ru-RU" sz="2100" b="1" dirty="0" smtClean="0"/>
          </a:p>
          <a:p>
            <a:pPr algn="ctr"/>
            <a:r>
              <a:rPr lang="ru-RU" sz="2100" dirty="0" smtClean="0"/>
              <a:t>Для инвестора цена покупки </a:t>
            </a:r>
            <a:r>
              <a:rPr lang="ru-RU" sz="2100" dirty="0" smtClean="0"/>
              <a:t>базовой валюты </a:t>
            </a:r>
            <a:r>
              <a:rPr lang="ru-RU" sz="2100" b="1" dirty="0" smtClean="0"/>
              <a:t>(цена </a:t>
            </a:r>
            <a:r>
              <a:rPr lang="ru-RU" sz="2100" b="1" dirty="0" err="1" smtClean="0"/>
              <a:t>Ask</a:t>
            </a:r>
            <a:r>
              <a:rPr lang="ru-RU" sz="2100" b="1" dirty="0" smtClean="0"/>
              <a:t>) </a:t>
            </a:r>
            <a:r>
              <a:rPr lang="ru-RU" sz="2100" dirty="0" smtClean="0"/>
              <a:t>всегда будет выше цены </a:t>
            </a:r>
            <a:r>
              <a:rPr lang="ru-RU" sz="2100" dirty="0" smtClean="0"/>
              <a:t>её  продажи </a:t>
            </a:r>
            <a:r>
              <a:rPr lang="ru-RU" sz="2100" b="1" dirty="0" smtClean="0"/>
              <a:t>(цена </a:t>
            </a:r>
            <a:r>
              <a:rPr lang="en-US" sz="2100" b="1" dirty="0" smtClean="0"/>
              <a:t>Bid).</a:t>
            </a:r>
          </a:p>
          <a:p>
            <a:pPr algn="ctr"/>
            <a:r>
              <a:rPr lang="ru-RU" sz="2100" b="1" dirty="0" err="1" smtClean="0"/>
              <a:t>Спред</a:t>
            </a:r>
            <a:r>
              <a:rPr lang="ru-RU" sz="2100" b="1" dirty="0" smtClean="0"/>
              <a:t> (</a:t>
            </a:r>
            <a:r>
              <a:rPr lang="ru-RU" sz="2100" b="1" i="1" dirty="0" err="1" smtClean="0"/>
              <a:t>spread</a:t>
            </a:r>
            <a:r>
              <a:rPr lang="ru-RU" sz="2100" b="1" i="1" dirty="0" smtClean="0"/>
              <a:t>) – разница между ценой покупки </a:t>
            </a:r>
            <a:r>
              <a:rPr lang="ru-RU" sz="2100" b="1" i="1" dirty="0" smtClean="0"/>
              <a:t>валюты </a:t>
            </a:r>
            <a:r>
              <a:rPr lang="ru-RU" sz="2100" dirty="0" smtClean="0"/>
              <a:t>(</a:t>
            </a:r>
            <a:r>
              <a:rPr lang="ru-RU" sz="2100" dirty="0" err="1" smtClean="0"/>
              <a:t>Ask</a:t>
            </a:r>
            <a:r>
              <a:rPr lang="ru-RU" sz="2100" dirty="0" smtClean="0"/>
              <a:t>) и ценой её продажи (</a:t>
            </a:r>
            <a:r>
              <a:rPr lang="ru-RU" sz="2100" dirty="0" err="1" smtClean="0"/>
              <a:t>Bid</a:t>
            </a:r>
            <a:r>
              <a:rPr lang="ru-RU" sz="2100" dirty="0" smtClean="0"/>
              <a:t>).</a:t>
            </a:r>
            <a:endParaRPr lang="ru-RU" sz="21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3. ФОНДОВЫЙ И ВАЛЮТНЫЙ РЫНОК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41780" t="45891" r="29110" b="26547"/>
          <a:stretch>
            <a:fillRect/>
          </a:stretch>
        </p:blipFill>
        <p:spPr bwMode="auto">
          <a:xfrm>
            <a:off x="971600" y="4443072"/>
            <a:ext cx="4536504" cy="241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96136" y="4581128"/>
            <a:ext cx="3096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</a:t>
            </a:r>
            <a:r>
              <a:rPr lang="ru-RU" sz="2000" dirty="0" smtClean="0"/>
              <a:t>олучить </a:t>
            </a:r>
            <a:r>
              <a:rPr lang="ru-RU" sz="2000" dirty="0" smtClean="0"/>
              <a:t>доступ к рынку </a:t>
            </a:r>
            <a:r>
              <a:rPr lang="ru-RU" sz="2000" dirty="0" err="1" smtClean="0"/>
              <a:t>Forex</a:t>
            </a:r>
            <a:r>
              <a:rPr lang="ru-RU" sz="2000" dirty="0" smtClean="0"/>
              <a:t> </a:t>
            </a:r>
            <a:r>
              <a:rPr lang="ru-RU" sz="2000" dirty="0" smtClean="0"/>
              <a:t>возможно практически через любой </a:t>
            </a:r>
            <a:r>
              <a:rPr lang="ru-RU" sz="2000" dirty="0" smtClean="0"/>
              <a:t>банк, который предоставляет брокерские услуги.</a:t>
            </a:r>
            <a:endParaRPr lang="ru-RU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33465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Н</a:t>
            </a:r>
            <a:r>
              <a:rPr lang="ru-RU" sz="2000" dirty="0" smtClean="0"/>
              <a:t>а фондовый </a:t>
            </a:r>
            <a:r>
              <a:rPr lang="ru-RU" sz="2000" dirty="0" smtClean="0"/>
              <a:t>рынок обычный человек </a:t>
            </a:r>
            <a:r>
              <a:rPr lang="ru-RU" sz="2000" b="1" dirty="0" smtClean="0"/>
              <a:t>самостоятельно выйти не может</a:t>
            </a:r>
            <a:r>
              <a:rPr lang="ru-RU" sz="2000" dirty="0" smtClean="0"/>
              <a:t>. Ему</a:t>
            </a:r>
          </a:p>
          <a:p>
            <a:pPr algn="ctr"/>
            <a:r>
              <a:rPr lang="ru-RU" sz="2000" dirty="0" smtClean="0"/>
              <a:t>надо иметь агента – </a:t>
            </a:r>
            <a:r>
              <a:rPr lang="ru-RU" sz="2000" b="1" dirty="0" smtClean="0"/>
              <a:t>брокера или доверительного управляющего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dirty="0" smtClean="0"/>
              <a:t>Как его найти? Как не ошибиться в выборе</a:t>
            </a:r>
            <a:r>
              <a:rPr lang="ru-RU" sz="2000" dirty="0" smtClean="0"/>
              <a:t>?</a:t>
            </a:r>
          </a:p>
          <a:p>
            <a:r>
              <a:rPr lang="ru-RU" sz="2000" b="1" dirty="0" smtClean="0"/>
              <a:t>Шаг 1:</a:t>
            </a:r>
            <a:endParaRPr lang="ru-RU" sz="2000" b="1" dirty="0" smtClean="0"/>
          </a:p>
          <a:p>
            <a:r>
              <a:rPr lang="ru-RU" sz="2000" dirty="0" smtClean="0"/>
              <a:t>• Решить, кто будет управлять вашими деньгами </a:t>
            </a:r>
            <a:r>
              <a:rPr lang="ru-RU" sz="2000" dirty="0" smtClean="0"/>
              <a:t>– вы </a:t>
            </a:r>
            <a:r>
              <a:rPr lang="ru-RU" sz="2000" dirty="0" smtClean="0"/>
              <a:t>сами или другое лицо.</a:t>
            </a:r>
          </a:p>
          <a:p>
            <a:r>
              <a:rPr lang="ru-RU" sz="2000" dirty="0" smtClean="0"/>
              <a:t>• Найти несколько брокеров или </a:t>
            </a:r>
            <a:r>
              <a:rPr lang="ru-RU" sz="2000" dirty="0" smtClean="0"/>
              <a:t>доверительных управляющих</a:t>
            </a:r>
          </a:p>
          <a:p>
            <a:r>
              <a:rPr lang="ru-RU" sz="2000" b="1" dirty="0" smtClean="0"/>
              <a:t>Шаг </a:t>
            </a:r>
            <a:r>
              <a:rPr lang="ru-RU" sz="2000" b="1" dirty="0" smtClean="0"/>
              <a:t>2:</a:t>
            </a:r>
            <a:endParaRPr lang="ru-RU" sz="2000" b="1" dirty="0" smtClean="0"/>
          </a:p>
          <a:p>
            <a:r>
              <a:rPr lang="ru-RU" sz="2000" dirty="0" smtClean="0"/>
              <a:t>• Убедиться, что выбранные вами </a:t>
            </a:r>
            <a:r>
              <a:rPr lang="ru-RU" sz="2000" dirty="0" smtClean="0"/>
              <a:t>посредники имеют </a:t>
            </a:r>
            <a:r>
              <a:rPr lang="ru-RU" sz="2000" dirty="0" smtClean="0"/>
              <a:t>соответствующие лицензии Банка </a:t>
            </a:r>
            <a:r>
              <a:rPr lang="ru-RU" sz="2000" dirty="0" smtClean="0"/>
              <a:t>России </a:t>
            </a:r>
            <a:r>
              <a:rPr lang="en-US" sz="2000" dirty="0" smtClean="0"/>
              <a:t>(www.cbr.ru</a:t>
            </a:r>
            <a:r>
              <a:rPr lang="en-US" sz="2000" dirty="0" smtClean="0"/>
              <a:t>: </a:t>
            </a:r>
            <a:r>
              <a:rPr lang="ru-RU" sz="2000" dirty="0" smtClean="0"/>
              <a:t>Главная страница → Финансовые</a:t>
            </a:r>
          </a:p>
          <a:p>
            <a:r>
              <a:rPr lang="ru-RU" sz="2000" dirty="0" smtClean="0"/>
              <a:t>рынки → Реестры → Профессиональные </a:t>
            </a:r>
            <a:r>
              <a:rPr lang="ru-RU" sz="2000" dirty="0" smtClean="0"/>
              <a:t>участники </a:t>
            </a:r>
            <a:r>
              <a:rPr lang="ru-RU" sz="2000" dirty="0" smtClean="0"/>
              <a:t>рынка ценных бумаг</a:t>
            </a:r>
            <a:r>
              <a:rPr lang="ru-RU" sz="2000" dirty="0" smtClean="0"/>
              <a:t>)</a:t>
            </a:r>
          </a:p>
          <a:p>
            <a:r>
              <a:rPr lang="ru-RU" sz="2000" b="1" dirty="0" smtClean="0"/>
              <a:t>Шаг </a:t>
            </a:r>
            <a:r>
              <a:rPr lang="ru-RU" sz="2000" b="1" dirty="0" smtClean="0"/>
              <a:t>3:</a:t>
            </a:r>
            <a:endParaRPr lang="ru-RU" sz="2000" b="1" dirty="0" smtClean="0"/>
          </a:p>
          <a:p>
            <a:r>
              <a:rPr lang="ru-RU" sz="2000" dirty="0" smtClean="0"/>
              <a:t>• Выяснить, сколько будут стоить </a:t>
            </a:r>
            <a:r>
              <a:rPr lang="ru-RU" sz="2000" dirty="0" smtClean="0"/>
              <a:t>услуги посредника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• Сопоставить комиссионные и другие </a:t>
            </a:r>
            <a:r>
              <a:rPr lang="ru-RU" sz="2000" dirty="0" smtClean="0"/>
              <a:t>платежи за </a:t>
            </a:r>
            <a:r>
              <a:rPr lang="ru-RU" sz="2000" dirty="0" smtClean="0"/>
              <a:t>услуги финансовых </a:t>
            </a:r>
            <a:r>
              <a:rPr lang="ru-RU" sz="2000" dirty="0" smtClean="0"/>
              <a:t>посредников</a:t>
            </a:r>
          </a:p>
          <a:p>
            <a:r>
              <a:rPr lang="ru-RU" sz="2000" b="1" dirty="0" smtClean="0"/>
              <a:t>Шаг </a:t>
            </a:r>
            <a:r>
              <a:rPr lang="ru-RU" sz="2000" b="1" dirty="0" smtClean="0"/>
              <a:t>4:</a:t>
            </a:r>
            <a:endParaRPr lang="ru-RU" sz="2000" b="1" dirty="0" smtClean="0"/>
          </a:p>
          <a:p>
            <a:r>
              <a:rPr lang="ru-RU" sz="2000" dirty="0" smtClean="0"/>
              <a:t>• Выбрать агента (брокера, </a:t>
            </a:r>
            <a:r>
              <a:rPr lang="ru-RU" sz="2000" dirty="0" smtClean="0"/>
              <a:t>доверительного управляющего</a:t>
            </a:r>
            <a:r>
              <a:rPr lang="ru-RU" sz="2000" dirty="0" smtClean="0"/>
              <a:t>), определив </a:t>
            </a:r>
            <a:r>
              <a:rPr lang="ru-RU" sz="2000" dirty="0" smtClean="0"/>
              <a:t>оптимальный для </a:t>
            </a:r>
            <a:r>
              <a:rPr lang="ru-RU" sz="2000" dirty="0" smtClean="0"/>
              <a:t>себя баланс его услуг и цены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3. ФОНДОВЫЙ И ВАЛЮТНЫЙ РЫНОК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1. КАК БАНКИ МОГУТ ПОМОЧЬ В ИНВЕСТИРОВАНИИ СБЕРЕЖЕНИЯМИ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290" t="43434" r="18787" b="29807"/>
          <a:stretch>
            <a:fillRect/>
          </a:stretch>
        </p:blipFill>
        <p:spPr bwMode="auto">
          <a:xfrm>
            <a:off x="199848" y="2780928"/>
            <a:ext cx="89441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1700808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Управление благосостоянием может иметь различные формы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1. КАК БАНКИ МОГУТ ПОМОЧЬ В ИНВЕСТИРОВАНИИ СБЕРЕЖЕНИЯМИ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34880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00" dirty="0" smtClean="0"/>
              <a:t>Банк может выступать в качестве </a:t>
            </a:r>
            <a:r>
              <a:rPr lang="ru-RU" sz="3200" b="1" dirty="0" smtClean="0"/>
              <a:t>брокера (</a:t>
            </a:r>
            <a:r>
              <a:rPr lang="ru-RU" sz="3200" b="1" i="1" dirty="0" err="1" smtClean="0"/>
              <a:t>broker</a:t>
            </a:r>
            <a:r>
              <a:rPr lang="ru-RU" sz="3200" b="1" i="1" dirty="0" smtClean="0"/>
              <a:t>) </a:t>
            </a:r>
            <a:r>
              <a:rPr lang="ru-RU" sz="3100" b="1" i="1" dirty="0" smtClean="0"/>
              <a:t>– </a:t>
            </a:r>
            <a:r>
              <a:rPr lang="ru-RU" sz="3100" dirty="0" smtClean="0"/>
              <a:t>посредника между вами и фондовым рынком, где продаются ценные бумаги. </a:t>
            </a:r>
            <a:r>
              <a:rPr lang="ru-RU" sz="3100" dirty="0" smtClean="0"/>
              <a:t> С </a:t>
            </a:r>
            <a:r>
              <a:rPr lang="ru-RU" sz="3100" dirty="0" smtClean="0"/>
              <a:t>помощью банка-брокера можно покупать и про- давать </a:t>
            </a:r>
            <a:r>
              <a:rPr lang="ru-RU" sz="3200" b="1" dirty="0" smtClean="0"/>
              <a:t>ценные бумаги </a:t>
            </a:r>
            <a:r>
              <a:rPr lang="ru-RU" sz="3100" dirty="0" smtClean="0"/>
              <a:t>– </a:t>
            </a:r>
            <a:r>
              <a:rPr lang="ru-RU" sz="3100" b="1" dirty="0" smtClean="0"/>
              <a:t>акции, облигации, фьючерсные контракты, депозитарные расписки, паи инвестиционных фондов и другие инструменты </a:t>
            </a:r>
            <a:r>
              <a:rPr lang="ru-RU" sz="3100" dirty="0" smtClean="0"/>
              <a:t>фондового рынка. </a:t>
            </a:r>
          </a:p>
          <a:p>
            <a:pPr algn="ctr"/>
            <a:r>
              <a:rPr lang="ru-RU" sz="3100" dirty="0" smtClean="0"/>
              <a:t>Для этого необходимо заключить с банком </a:t>
            </a:r>
            <a:r>
              <a:rPr lang="ru-RU" sz="3200" b="1" dirty="0" smtClean="0"/>
              <a:t>договор о брокерском обслуживании.</a:t>
            </a:r>
            <a:r>
              <a:rPr lang="ru-RU" sz="3100" dirty="0" smtClean="0"/>
              <a:t> Брокер будет просто выполнять ваши указания.</a:t>
            </a:r>
            <a:endParaRPr lang="ru-RU" sz="3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1. КАК БАНКИ МОГУТ ПОМОЧЬ В ИНВЕСТИРОВАНИИ СБЕРЕЖЕНИЯМИ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12776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Банк может предоставить услуги </a:t>
            </a:r>
            <a:r>
              <a:rPr lang="ru-RU" sz="3200" b="1" dirty="0" smtClean="0"/>
              <a:t>доверительного управления (</a:t>
            </a:r>
            <a:r>
              <a:rPr lang="ru-RU" sz="3200" b="1" i="1" dirty="0" err="1" smtClean="0"/>
              <a:t>trust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management</a:t>
            </a:r>
            <a:r>
              <a:rPr lang="ru-RU" sz="3200" b="1" i="1" dirty="0" smtClean="0"/>
              <a:t>) – услуги </a:t>
            </a:r>
            <a:r>
              <a:rPr lang="ru-RU" sz="3200" b="1" dirty="0" smtClean="0"/>
              <a:t>персонального брокера</a:t>
            </a:r>
            <a:r>
              <a:rPr lang="ru-RU" sz="3200" dirty="0" smtClean="0"/>
              <a:t>. </a:t>
            </a:r>
          </a:p>
          <a:p>
            <a:pPr algn="ctr"/>
            <a:r>
              <a:rPr lang="ru-RU" sz="3200" dirty="0" smtClean="0"/>
              <a:t>Для своих инвестиций можно нанять </a:t>
            </a:r>
            <a:r>
              <a:rPr lang="ru-RU" sz="3200" b="1" dirty="0" smtClean="0"/>
              <a:t>профессионального управляющего</a:t>
            </a:r>
            <a:r>
              <a:rPr lang="ru-RU" sz="3200" dirty="0" smtClean="0"/>
              <a:t>, которому, в отличие от брокера, можно доверить принимать решения о покупке и продаже инвестиционных активов. Управляющий осуществляет сделки не от вашего лица, а от своего собственного, но в ваших интересах, за что получает </a:t>
            </a:r>
            <a:r>
              <a:rPr lang="ru-RU" sz="3200" b="1" dirty="0" smtClean="0"/>
              <a:t>вознаграждение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1. КАК БАНКИ МОГУТ ПОМОЧЬ В ИНВЕСТИРОВАНИИ СБЕРЕЖЕНИЯМИ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12776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Банки могут предложить вам услуги управляемых ими </a:t>
            </a:r>
            <a:r>
              <a:rPr lang="ru-RU" sz="3200" b="1" dirty="0" smtClean="0"/>
              <a:t>паевых фондов (</a:t>
            </a:r>
            <a:r>
              <a:rPr lang="ru-RU" sz="3200" b="1" i="1" dirty="0" err="1" smtClean="0"/>
              <a:t>mutual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funds</a:t>
            </a:r>
            <a:r>
              <a:rPr lang="ru-RU" sz="3200" b="1" i="1" dirty="0" smtClean="0"/>
              <a:t>), т. е. фондов, состоящих из различных </a:t>
            </a:r>
            <a:r>
              <a:rPr lang="ru-RU" sz="3200" dirty="0" smtClean="0"/>
              <a:t>акций, облигаций и других инструментов, которые выпускают собственные паи и управляются специализированными компаниями.</a:t>
            </a:r>
          </a:p>
          <a:p>
            <a:pPr algn="ctr"/>
            <a:r>
              <a:rPr lang="ru-RU" sz="3200" dirty="0" smtClean="0"/>
              <a:t>Эти фонды формируются </a:t>
            </a:r>
            <a:r>
              <a:rPr lang="ru-RU" sz="3200" b="1" dirty="0" smtClean="0"/>
              <a:t>на средства инвесторов (пайщиков)</a:t>
            </a:r>
            <a:r>
              <a:rPr lang="ru-RU" sz="3200" dirty="0" smtClean="0"/>
              <a:t>, каждому из которых принадлежит определённое </a:t>
            </a:r>
            <a:r>
              <a:rPr lang="ru-RU" sz="3200" b="1" dirty="0" smtClean="0"/>
              <a:t>количество паёв.</a:t>
            </a:r>
            <a:endParaRPr lang="ru-RU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1. КАК БАНКИ МОГУТ ПОМОЧЬ В ИНВЕСТИРОВАНИИ СБЕРЕЖЕНИЯМИ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12776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Банки могут предоставлять услуги по </a:t>
            </a:r>
            <a:r>
              <a:rPr lang="ru-RU" sz="3200" b="1" dirty="0" smtClean="0"/>
              <a:t>управлению пенсионными накоплениями (</a:t>
            </a:r>
            <a:r>
              <a:rPr lang="en-US" sz="3200" b="1" i="1" dirty="0" smtClean="0"/>
              <a:t>pension savings management). </a:t>
            </a:r>
            <a:endParaRPr lang="ru-RU" sz="3200" b="1" i="1" dirty="0" smtClean="0"/>
          </a:p>
          <a:p>
            <a:pPr algn="ctr"/>
            <a:endParaRPr lang="ru-RU" sz="3200" b="1" i="1" dirty="0" smtClean="0"/>
          </a:p>
          <a:p>
            <a:pPr algn="ctr"/>
            <a:r>
              <a:rPr lang="ru-RU" sz="3200" b="1" i="1" dirty="0" smtClean="0"/>
              <a:t>Пенсия </a:t>
            </a:r>
            <a:r>
              <a:rPr lang="ru-RU" sz="3200" dirty="0" smtClean="0"/>
              <a:t>по старости состоит из двух частей – страховой и накопительной. </a:t>
            </a:r>
          </a:p>
          <a:p>
            <a:pPr algn="ctr"/>
            <a:r>
              <a:rPr lang="ru-RU" sz="3200" b="1" dirty="0" smtClean="0"/>
              <a:t>Накопительную</a:t>
            </a:r>
            <a:r>
              <a:rPr lang="ru-RU" sz="3200" dirty="0" smtClean="0"/>
              <a:t> часть можно инвестировать самому, а можно поручить это частной управляющей компании, например банку.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1. КАК БАНКИ МОГУТ ПОМОЧЬ В ИНВЕСТИРОВАНИИ СБЕРЕЖЕНИЯМИ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12776"/>
            <a:ext cx="89644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Наконец, ценные бумаги надо где-то хранить, и банки предоставляют вам услуги по </a:t>
            </a:r>
            <a:r>
              <a:rPr lang="ru-RU" sz="3200" b="1" dirty="0" smtClean="0"/>
              <a:t>депозитарному обслуживанию </a:t>
            </a:r>
            <a:r>
              <a:rPr lang="ru-RU" sz="3200" dirty="0" smtClean="0"/>
              <a:t>(</a:t>
            </a:r>
            <a:r>
              <a:rPr lang="ru-RU" sz="3200" i="1" dirty="0" err="1" smtClean="0"/>
              <a:t>depository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services</a:t>
            </a:r>
            <a:r>
              <a:rPr lang="ru-RU" sz="3200" i="1" dirty="0" smtClean="0"/>
              <a:t>), а именно: </a:t>
            </a:r>
            <a:r>
              <a:rPr lang="ru-RU" sz="3200" b="1" i="1" dirty="0" smtClean="0"/>
              <a:t>хранению и учёту прав собственно</a:t>
            </a:r>
            <a:r>
              <a:rPr lang="ru-RU" sz="3200" b="1" dirty="0" smtClean="0"/>
              <a:t>сти </a:t>
            </a:r>
            <a:r>
              <a:rPr lang="ru-RU" sz="3200" dirty="0" smtClean="0"/>
              <a:t>на ценные бумаги, проведению операций с ценными бумагами и выплате доходов по ним.</a:t>
            </a:r>
          </a:p>
          <a:p>
            <a:endParaRPr lang="ru-RU" sz="3200" b="1" dirty="0" smtClean="0"/>
          </a:p>
          <a:p>
            <a:pPr algn="ctr"/>
            <a:endParaRPr lang="ru-RU" sz="32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87</TotalTime>
  <Words>2495</Words>
  <Application>Microsoft Office PowerPoint</Application>
  <PresentationFormat>Экран (4:3)</PresentationFormat>
  <Paragraphs>189</Paragraphs>
  <Slides>35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Модульная</vt:lpstr>
      <vt:lpstr>ИНВЕСТИЦИИ. ФОНДОВЫЙ И ВАЛЮТНЫЙ РЫНОК</vt:lpstr>
      <vt:lpstr>1. КАК БАНКИ МОГУТ ПОМОЧЬ В ИНВЕСТИРОВАНИИ СБЕРЕЖЕНИЯМИ</vt:lpstr>
      <vt:lpstr>1. КАК БАНКИ МОГУТ ПОМОЧЬ В ИНВЕСТИРОВАНИИ СБЕРЕЖЕНИЯМИ</vt:lpstr>
      <vt:lpstr>1. КАК БАНКИ МОГУТ ПОМОЧЬ В ИНВЕСТИРОВАНИИ СБЕРЕЖЕНИЯМИ</vt:lpstr>
      <vt:lpstr>1. КАК БАНКИ МОГУТ ПОМОЧЬ В ИНВЕСТИРОВАНИИ СБЕРЕЖЕНИЯМИ</vt:lpstr>
      <vt:lpstr>1. КАК БАНКИ МОГУТ ПОМОЧЬ В ИНВЕСТИРОВАНИИ СБЕРЕЖЕНИЯМИ</vt:lpstr>
      <vt:lpstr>1. КАК БАНКИ МОГУТ ПОМОЧЬ В ИНВЕСТИРОВАНИИ СБЕРЕЖЕНИЯМИ</vt:lpstr>
      <vt:lpstr>1. КАК БАНКИ МОГУТ ПОМОЧЬ В ИНВЕСТИРОВАНИИ СБЕРЕЖЕНИЯМИ</vt:lpstr>
      <vt:lpstr>1. КАК БАНКИ МОГУТ ПОМОЧЬ В ИНВЕСТИРОВАНИИ СБЕРЕЖЕНИЯМИ</vt:lpstr>
      <vt:lpstr>1. КАК БАНКИ МОГУТ ПОМОЧЬ В ИНВЕСТИРОВАНИИ СБЕРЕЖЕНИЯМИ</vt:lpstr>
      <vt:lpstr>Как сформировать сбалансированный портфель инвестиций?</vt:lpstr>
      <vt:lpstr>Как сформировать сбалансированный портфель инвестиций?</vt:lpstr>
      <vt:lpstr>2. ЧТО ТАКОЕ ЦЕННЫЕ БУМАГИ И КАКИХ ТИПОВ ОНИ БЫВАЮТ</vt:lpstr>
      <vt:lpstr>2. ЧТО ТАКОЕ ЦЕННЫЕ БУМАГИ И КАКИХ ТИПОВ ОНИ БЫВАЮТ</vt:lpstr>
      <vt:lpstr>2. ЧТО ТАКОЕ ЦЕННЫЕ БУМАГИ И КАКИХ ТИПОВ ОНИ БЫВАЮТ</vt:lpstr>
      <vt:lpstr>2. ЧТО ТАКОЕ ЦЕННЫЕ БУМАГИ И КАКИХ ТИПОВ ОНИ БЫВАЮТ</vt:lpstr>
      <vt:lpstr>2. ЧТО ТАКОЕ ЦЕННЫЕ БУМАГИ И КАКИХ ТИПОВ ОНИ БЫВАЮТ</vt:lpstr>
      <vt:lpstr>2. ЧТО ТАКОЕ ЦЕННЫЕ БУМАГИ И КАКИХ ТИПОВ ОНИ БЫВАЮТ</vt:lpstr>
      <vt:lpstr>2. ЧТО ТАКОЕ ЦЕННЫЕ БУМАГИ И КАКИХ ТИПОВ ОНИ БЫВАЮТ</vt:lpstr>
      <vt:lpstr>2. ЧТО ТАКОЕ ЦЕННЫЕ БУМАГИ И КАКИХ ТИПОВ ОНИ БЫВАЮТ</vt:lpstr>
      <vt:lpstr>2. ЧТО ТАКОЕ ЦЕННЫЕ БУМАГИ И КАКИХ ТИПОВ ОНИ БЫВАЮТ</vt:lpstr>
      <vt:lpstr>2. ЧТО ТАКОЕ ЦЕННЫЕ БУМАГИ И КАКИХ ТИПОВ ОНИ БЫВАЮТ</vt:lpstr>
      <vt:lpstr>2. ЧТО ТАКОЕ ЦЕННЫЕ БУМАГИ И КАКИХ ТИПОВ ОНИ БЫВАЮТ</vt:lpstr>
      <vt:lpstr>2. ЧТО ТАКОЕ ЦЕННЫЕ БУМАГИ И КАКИХ ТИПОВ ОНИ БЫВАЮТ</vt:lpstr>
      <vt:lpstr>3. ФОНДОВЫЙ И ВАЛЮТНЫЙ РЫНОК</vt:lpstr>
      <vt:lpstr>3. ФОНДОВЫЙ И ВАЛЮТНЫЙ РЫНОК</vt:lpstr>
      <vt:lpstr>3. ФОНДОВЫЙ И ВАЛЮТНЫЙ РЫНОК</vt:lpstr>
      <vt:lpstr>3. ФОНДОВЫЙ И ВАЛЮТНЫЙ РЫНОК</vt:lpstr>
      <vt:lpstr>3. ФОНДОВЫЙ И ВАЛЮТНЫЙ РЫНОК</vt:lpstr>
      <vt:lpstr>3. ФОНДОВЫЙ И ВАЛЮТНЫЙ РЫНОК</vt:lpstr>
      <vt:lpstr>Слайд 31</vt:lpstr>
      <vt:lpstr>3. ФОНДОВЫЙ И ВАЛЮТНЫЙ РЫНОК</vt:lpstr>
      <vt:lpstr>3. ФОНДОВЫЙ И ВАЛЮТНЫЙ РЫНОК</vt:lpstr>
      <vt:lpstr>3. ФОНДОВЫЙ И ВАЛЮТНЫЙ РЫНОК</vt:lpstr>
      <vt:lpstr>3. ФОНДОВЫЙ И ВАЛЮТНЫЙ РЫНОК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ИНВЕСТИЦИИ. ФОНДОВЫЙ И ВАЛЮТНЫЙ РЫНОК</dc:title>
  <dc:creator>Инна Николаевна</dc:creator>
  <cp:lastModifiedBy>Koval</cp:lastModifiedBy>
  <cp:revision>8</cp:revision>
  <dcterms:created xsi:type="dcterms:W3CDTF">2024-11-18T15:39:51Z</dcterms:created>
  <dcterms:modified xsi:type="dcterms:W3CDTF">2024-11-19T03:41:40Z</dcterms:modified>
</cp:coreProperties>
</file>