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5028-94D4-4CE2-A0DB-35C81D57513F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8FDB-14D7-45D5-AE8E-912733B5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4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2996952"/>
            <a:ext cx="8856984" cy="16733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Финансовое МОШЕННИЧЕСТВО 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3550" t="57390" r="43344" b="24579"/>
          <a:stretch>
            <a:fillRect/>
          </a:stretch>
        </p:blipFill>
        <p:spPr bwMode="auto">
          <a:xfrm>
            <a:off x="251520" y="2852936"/>
            <a:ext cx="29791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Мошенники могут получить данные карты: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98884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Мошенники иногда делают </a:t>
            </a:r>
            <a:r>
              <a:rPr lang="ru-RU" b="1" dirty="0" smtClean="0"/>
              <a:t>рассылку электронных писем со ссылками на </a:t>
            </a:r>
            <a:r>
              <a:rPr lang="ru-RU" b="1" dirty="0" err="1" smtClean="0"/>
              <a:t>фишинговые</a:t>
            </a:r>
            <a:r>
              <a:rPr lang="ru-RU" b="1" dirty="0" smtClean="0"/>
              <a:t> сайты </a:t>
            </a:r>
            <a:r>
              <a:rPr lang="ru-RU" dirty="0" smtClean="0"/>
              <a:t>как финансовых организаций, так и любых других </a:t>
            </a:r>
            <a:r>
              <a:rPr lang="ru-RU" dirty="0" smtClean="0"/>
              <a:t>компаний и </a:t>
            </a:r>
            <a:r>
              <a:rPr lang="ru-RU" dirty="0" err="1" smtClean="0"/>
              <a:t>маркетплейсов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Переходить по ссылкам и скачивать вложения</a:t>
            </a:r>
          </a:p>
          <a:p>
            <a:r>
              <a:rPr lang="ru-RU" dirty="0" smtClean="0"/>
              <a:t>из таких писем ни в коем случае </a:t>
            </a:r>
            <a:r>
              <a:rPr lang="ru-RU" b="1" dirty="0" smtClean="0"/>
              <a:t>нельзя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077072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Мошенники </a:t>
            </a:r>
            <a:r>
              <a:rPr lang="ru-RU" b="1" dirty="0" smtClean="0"/>
              <a:t>копируют настоящие сайты, </a:t>
            </a:r>
            <a:r>
              <a:rPr lang="ru-RU" dirty="0" smtClean="0"/>
              <a:t>чтобы после ввода реквизитов карты воспользоваться</a:t>
            </a:r>
          </a:p>
          <a:p>
            <a:r>
              <a:rPr lang="ru-RU" dirty="0" smtClean="0"/>
              <a:t>ими для доступа к деньгам на счете. Поэтому</a:t>
            </a:r>
          </a:p>
          <a:p>
            <a:r>
              <a:rPr lang="ru-RU" dirty="0" smtClean="0"/>
              <a:t>желательно приобретать товары на сайтах</a:t>
            </a:r>
          </a:p>
          <a:p>
            <a:r>
              <a:rPr lang="ru-RU" dirty="0" smtClean="0"/>
              <a:t>известных магазинов, имеющих много отзывов.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8005" t="30141" r="13945" b="23594"/>
          <a:stretch>
            <a:fillRect/>
          </a:stretch>
        </p:blipFill>
        <p:spPr bwMode="auto">
          <a:xfrm>
            <a:off x="323528" y="1700808"/>
            <a:ext cx="8604448" cy="46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246" t="27188" r="8411" b="24578"/>
          <a:stretch>
            <a:fillRect/>
          </a:stretch>
        </p:blipFill>
        <p:spPr bwMode="auto">
          <a:xfrm>
            <a:off x="179739" y="1628800"/>
            <a:ext cx="8784749" cy="430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7906" t="34986" r="15605" b="25563"/>
          <a:stretch>
            <a:fillRect/>
          </a:stretch>
        </p:blipFill>
        <p:spPr bwMode="auto">
          <a:xfrm>
            <a:off x="323528" y="1700808"/>
            <a:ext cx="845163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8460" t="27188" r="6197" b="24579"/>
          <a:stretch>
            <a:fillRect/>
          </a:stretch>
        </p:blipFill>
        <p:spPr bwMode="auto">
          <a:xfrm>
            <a:off x="323528" y="1700808"/>
            <a:ext cx="85233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Поддельная страховка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693" t="28172" r="5090" b="24578"/>
          <a:stretch>
            <a:fillRect/>
          </a:stretch>
        </p:blipFill>
        <p:spPr bwMode="auto">
          <a:xfrm>
            <a:off x="395536" y="1124744"/>
            <a:ext cx="85074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10367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ОСАГО</a:t>
            </a:r>
            <a:r>
              <a:rPr lang="ru-RU" dirty="0" smtClean="0"/>
              <a:t> </a:t>
            </a:r>
            <a:r>
              <a:rPr lang="ru-RU" dirty="0" smtClean="0"/>
              <a:t>- это обязательное страхование автогражданской ответственности</a:t>
            </a:r>
            <a:r>
              <a:rPr lang="ru-RU" dirty="0" smtClean="0"/>
              <a:t>. Если по вине владельца полиса ОСАГО случилось ДТП, платить пострадавшим будет не он, а его страховая компания.</a:t>
            </a:r>
          </a:p>
          <a:p>
            <a:pPr algn="ctr"/>
            <a:r>
              <a:rPr lang="ru-RU" b="1" dirty="0" smtClean="0"/>
              <a:t>Каско</a:t>
            </a:r>
            <a:r>
              <a:rPr lang="ru-RU" dirty="0" smtClean="0"/>
              <a:t> </a:t>
            </a:r>
            <a:r>
              <a:rPr lang="ru-RU" dirty="0" smtClean="0"/>
              <a:t>- это </a:t>
            </a:r>
            <a:r>
              <a:rPr lang="ru-RU" dirty="0" smtClean="0"/>
              <a:t>добровольное страхование транспортного средства на случай его повреждения или угона. Страховкой каско можно воспользоваться, даже если автомобиль пострадал по вине владельца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Поддельная страховка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29156" r="6197" b="24579"/>
          <a:stretch>
            <a:fillRect/>
          </a:stretch>
        </p:blipFill>
        <p:spPr bwMode="auto">
          <a:xfrm>
            <a:off x="251519" y="1844824"/>
            <a:ext cx="852145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Поддельная страховка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7353" t="28172" r="27781" b="25563"/>
          <a:stretch>
            <a:fillRect/>
          </a:stretch>
        </p:blipFill>
        <p:spPr bwMode="auto">
          <a:xfrm>
            <a:off x="251520" y="1628800"/>
            <a:ext cx="646693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Водить </a:t>
            </a:r>
            <a:r>
              <a:rPr lang="ru-RU" b="1" dirty="0" smtClean="0"/>
              <a:t>без действующего полиса ОСАГО нельзя. </a:t>
            </a:r>
            <a:r>
              <a:rPr lang="ru-RU" dirty="0" smtClean="0"/>
              <a:t>По Статье 12.37 </a:t>
            </a:r>
            <a:r>
              <a:rPr lang="ru-RU" dirty="0" err="1" smtClean="0"/>
              <a:t>КоАП</a:t>
            </a:r>
            <a:r>
              <a:rPr lang="ru-RU" dirty="0" smtClean="0"/>
              <a:t> РФ за это предусмотрен штраф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ненастоящим полисом в критической ситуации (как у Максима) можно остаться </a:t>
            </a:r>
            <a:r>
              <a:rPr lang="ru-RU" b="1" dirty="0" smtClean="0"/>
              <a:t>без страховой защиты. </a:t>
            </a:r>
            <a:r>
              <a:rPr lang="ru-RU" dirty="0" smtClean="0"/>
              <a:t>Расходы на ремонт своего или чужого имущества придется оплачивать самостоятельно.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941168"/>
            <a:ext cx="5004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Вернуть деньги, заплаченные за поддельную страховку, теоретически можно. Сначала нужно Будет поймать преступников и только потом требовать у них выплату через суд.</a:t>
            </a:r>
          </a:p>
          <a:p>
            <a:r>
              <a:rPr lang="ru-RU" dirty="0" smtClean="0"/>
              <a:t>Поэтому в случае выявления фальшивки, стоит сразу же обратиться в полицию.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Поддельная страховка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40518" r="15052" b="18672"/>
          <a:stretch>
            <a:fillRect/>
          </a:stretch>
        </p:blipFill>
        <p:spPr bwMode="auto">
          <a:xfrm>
            <a:off x="395536" y="1556792"/>
            <a:ext cx="84621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323528" y="4869160"/>
            <a:ext cx="14036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5733256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покупке полиса у страхового агента обязательно проверьте наличие у него актуального агентского договора со страховой компанией на сайте страховой компании. У брокера обязательно должна быть лицензия Банка России.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Поддельная страховка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733256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обращении в Банк России желательно сообщить как можно больше подробностей (например, дату обращения в офис страховой компании, его адрес или </a:t>
            </a:r>
            <a:r>
              <a:rPr lang="ru-RU" b="1" dirty="0" err="1" smtClean="0"/>
              <a:t>скриншоты</a:t>
            </a:r>
            <a:r>
              <a:rPr lang="ru-RU" b="1" dirty="0" smtClean="0"/>
              <a:t> с сайта</a:t>
            </a:r>
            <a:r>
              <a:rPr lang="ru-RU" b="1" dirty="0" smtClean="0"/>
              <a:t>). </a:t>
            </a:r>
            <a:r>
              <a:rPr lang="ru-RU" b="1" dirty="0" smtClean="0"/>
              <a:t>Это нужно, чтобы провести проверку. 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8172" r="5090" b="17688"/>
          <a:stretch>
            <a:fillRect/>
          </a:stretch>
        </p:blipFill>
        <p:spPr bwMode="auto">
          <a:xfrm>
            <a:off x="323528" y="1412776"/>
            <a:ext cx="8352928" cy="429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Какую информацию необходимо проанализировать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8202" t="36047" r="38296" b="24579"/>
          <a:stretch>
            <a:fillRect/>
          </a:stretch>
        </p:blipFill>
        <p:spPr bwMode="auto">
          <a:xfrm>
            <a:off x="0" y="1916832"/>
            <a:ext cx="46632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67018" t="40218" r="9268" b="53014"/>
          <a:stretch>
            <a:fillRect/>
          </a:stretch>
        </p:blipFill>
        <p:spPr bwMode="auto">
          <a:xfrm>
            <a:off x="4499992" y="2204864"/>
            <a:ext cx="44879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67156" t="47047" r="9600" b="39172"/>
          <a:stretch>
            <a:fillRect/>
          </a:stretch>
        </p:blipFill>
        <p:spPr bwMode="auto">
          <a:xfrm>
            <a:off x="4572000" y="3429000"/>
            <a:ext cx="43204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66603" t="62797" r="11260" b="28344"/>
          <a:stretch>
            <a:fillRect/>
          </a:stretch>
        </p:blipFill>
        <p:spPr bwMode="auto">
          <a:xfrm>
            <a:off x="4572000" y="5157192"/>
            <a:ext cx="41604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7353" t="28172" r="9727" b="25563"/>
          <a:stretch>
            <a:fillRect/>
          </a:stretch>
        </p:blipFill>
        <p:spPr bwMode="auto">
          <a:xfrm>
            <a:off x="207560" y="1628800"/>
            <a:ext cx="878994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7689" t="28172" r="6697" b="31469"/>
          <a:stretch>
            <a:fillRect/>
          </a:stretch>
        </p:blipFill>
        <p:spPr bwMode="auto">
          <a:xfrm>
            <a:off x="143000" y="1700808"/>
            <a:ext cx="882451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0735" t="31125" r="9333" b="27532"/>
          <a:stretch>
            <a:fillRect/>
          </a:stretch>
        </p:blipFill>
        <p:spPr bwMode="auto">
          <a:xfrm>
            <a:off x="251519" y="1628800"/>
            <a:ext cx="8712969" cy="40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57332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оформлении небольших </a:t>
            </a:r>
            <a:r>
              <a:rPr lang="ru-RU" b="1" dirty="0" err="1" smtClean="0"/>
              <a:t>онлайн-займов</a:t>
            </a:r>
            <a:r>
              <a:rPr lang="ru-RU" b="1" dirty="0" smtClean="0"/>
              <a:t> </a:t>
            </a:r>
            <a:r>
              <a:rPr lang="ru-RU" b="1" dirty="0" smtClean="0"/>
              <a:t>(до 15 тыс. рублей) МФО могут проводить упрощенную идентификацию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29156" r="8411" b="66906"/>
          <a:stretch>
            <a:fillRect/>
          </a:stretch>
        </p:blipFill>
        <p:spPr bwMode="auto">
          <a:xfrm>
            <a:off x="827584" y="1700808"/>
            <a:ext cx="70567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3557" t="39000" r="45673" b="53124"/>
          <a:stretch>
            <a:fillRect/>
          </a:stretch>
        </p:blipFill>
        <p:spPr bwMode="auto">
          <a:xfrm>
            <a:off x="251520" y="2132856"/>
            <a:ext cx="2411760" cy="9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43808" y="2060848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 этому заявлению надо приложить </a:t>
            </a:r>
            <a:r>
              <a:rPr lang="ru-RU" b="1" dirty="0" smtClean="0"/>
              <a:t>копию справки из полиции об утере паспорта</a:t>
            </a:r>
            <a:r>
              <a:rPr lang="ru-RU" dirty="0" smtClean="0"/>
              <a:t>. Кредитор </a:t>
            </a:r>
            <a:r>
              <a:rPr lang="ru-RU" dirty="0" smtClean="0"/>
              <a:t>проведет расследование</a:t>
            </a:r>
            <a:r>
              <a:rPr lang="ru-RU" dirty="0" smtClean="0"/>
              <a:t>, если он убедится в невиновности </a:t>
            </a:r>
            <a:r>
              <a:rPr lang="ru-RU" dirty="0" smtClean="0"/>
              <a:t>Максима, задолженность </a:t>
            </a:r>
            <a:r>
              <a:rPr lang="ru-RU" dirty="0" smtClean="0"/>
              <a:t>с него спишут.</a:t>
            </a:r>
          </a:p>
          <a:p>
            <a:pPr algn="ctr"/>
            <a:r>
              <a:rPr lang="ru-RU" dirty="0" smtClean="0"/>
              <a:t>Если же он </a:t>
            </a:r>
            <a:r>
              <a:rPr lang="ru-RU" b="1" dirty="0" smtClean="0"/>
              <a:t>не найдет доказательств </a:t>
            </a:r>
            <a:r>
              <a:rPr lang="ru-RU" dirty="0" smtClean="0"/>
              <a:t>того, что </a:t>
            </a:r>
            <a:r>
              <a:rPr lang="ru-RU" dirty="0" smtClean="0"/>
              <a:t>деньги получили мошенники, </a:t>
            </a:r>
            <a:r>
              <a:rPr lang="ru-RU" dirty="0" smtClean="0"/>
              <a:t>придется </a:t>
            </a:r>
            <a:r>
              <a:rPr lang="ru-RU" b="1" dirty="0" smtClean="0"/>
              <a:t>подавать </a:t>
            </a:r>
            <a:r>
              <a:rPr lang="ru-RU" b="1" dirty="0" smtClean="0"/>
              <a:t>иск в суд.</a:t>
            </a:r>
          </a:p>
          <a:p>
            <a:pPr algn="ctr"/>
            <a:r>
              <a:rPr lang="ru-RU" dirty="0" smtClean="0"/>
              <a:t>Потребуйте у кредитора </a:t>
            </a:r>
            <a:r>
              <a:rPr lang="ru-RU" b="1" dirty="0" smtClean="0"/>
              <a:t>заверенные </a:t>
            </a:r>
            <a:r>
              <a:rPr lang="ru-RU" b="1" dirty="0" smtClean="0"/>
              <a:t>копии документов</a:t>
            </a:r>
            <a:r>
              <a:rPr lang="ru-RU" dirty="0" smtClean="0"/>
              <a:t>, на основании которых </a:t>
            </a:r>
            <a:r>
              <a:rPr lang="ru-RU" dirty="0" smtClean="0"/>
              <a:t>выдан кредит </a:t>
            </a:r>
            <a:r>
              <a:rPr lang="ru-RU" dirty="0" smtClean="0"/>
              <a:t>или заём. </a:t>
            </a:r>
            <a:r>
              <a:rPr lang="ru-RU" b="1" dirty="0" smtClean="0"/>
              <a:t>Попросите реквизиты </a:t>
            </a:r>
            <a:r>
              <a:rPr lang="ru-RU" b="1" dirty="0" smtClean="0"/>
              <a:t>счета,</a:t>
            </a:r>
            <a:r>
              <a:rPr lang="ru-RU" dirty="0" smtClean="0"/>
              <a:t> на </a:t>
            </a:r>
            <a:r>
              <a:rPr lang="ru-RU" dirty="0" smtClean="0"/>
              <a:t>который были переведены деньги и </a:t>
            </a:r>
            <a:r>
              <a:rPr lang="ru-RU" dirty="0" smtClean="0"/>
              <a:t>данные сотрудника</a:t>
            </a:r>
            <a:r>
              <a:rPr lang="ru-RU" dirty="0" smtClean="0"/>
              <a:t>, который оформлял заём.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3670" t="51064" r="41983" b="41716"/>
          <a:stretch>
            <a:fillRect/>
          </a:stretch>
        </p:blipFill>
        <p:spPr bwMode="auto">
          <a:xfrm>
            <a:off x="323528" y="5589240"/>
            <a:ext cx="3024336" cy="85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851920" y="508518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Макс решит, что компания подошла к проверке формально и не учла веских </a:t>
            </a:r>
            <a:r>
              <a:rPr lang="ru-RU" dirty="0" smtClean="0"/>
              <a:t>доказательств </a:t>
            </a:r>
            <a:r>
              <a:rPr lang="ru-RU" dirty="0" smtClean="0"/>
              <a:t>его непричастности к долгу, стоит написать </a:t>
            </a:r>
            <a:r>
              <a:rPr lang="ru-RU" b="1" dirty="0" smtClean="0"/>
              <a:t>жалобу в интернет-приемную </a:t>
            </a:r>
            <a:r>
              <a:rPr lang="ru-RU" b="1" dirty="0" smtClean="0"/>
              <a:t>Банка России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29156" r="8411" b="66906"/>
          <a:stretch>
            <a:fillRect/>
          </a:stretch>
        </p:blipFill>
        <p:spPr bwMode="auto">
          <a:xfrm>
            <a:off x="827584" y="1628800"/>
            <a:ext cx="70567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2888" t="63284" r="43828" b="28183"/>
          <a:stretch>
            <a:fillRect/>
          </a:stretch>
        </p:blipFill>
        <p:spPr bwMode="auto">
          <a:xfrm>
            <a:off x="251520" y="3645024"/>
            <a:ext cx="3096345" cy="11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30689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Максу обязательно нужно обратиться в </a:t>
            </a:r>
            <a:r>
              <a:rPr lang="ru-RU" sz="2000" b="1" dirty="0" smtClean="0"/>
              <a:t>полицию в </a:t>
            </a:r>
            <a:r>
              <a:rPr lang="ru-RU" sz="2000" b="1" dirty="0" smtClean="0"/>
              <a:t>любом случае</a:t>
            </a:r>
            <a:r>
              <a:rPr lang="ru-RU" sz="2000" dirty="0" smtClean="0"/>
              <a:t>. Никто не гарантирует, </a:t>
            </a:r>
            <a:r>
              <a:rPr lang="ru-RU" sz="2000" dirty="0" smtClean="0"/>
              <a:t>что не </a:t>
            </a:r>
            <a:r>
              <a:rPr lang="ru-RU" sz="2000" dirty="0" smtClean="0"/>
              <a:t>появятся другие кредиты или займы. Поэтому</a:t>
            </a:r>
          </a:p>
          <a:p>
            <a:pPr algn="ctr"/>
            <a:r>
              <a:rPr lang="ru-RU" sz="2000" dirty="0" smtClean="0"/>
              <a:t>очень важно помочь полиции как можно </a:t>
            </a:r>
            <a:r>
              <a:rPr lang="ru-RU" sz="2000" dirty="0" smtClean="0"/>
              <a:t>скорее поймать </a:t>
            </a:r>
            <a:r>
              <a:rPr lang="ru-RU" sz="2000" dirty="0" smtClean="0"/>
              <a:t>преступников. Для этого надо </a:t>
            </a:r>
            <a:r>
              <a:rPr lang="ru-RU" sz="2000" dirty="0" smtClean="0"/>
              <a:t>сообщить полицейским </a:t>
            </a:r>
            <a:r>
              <a:rPr lang="ru-RU" sz="2000" dirty="0" smtClean="0"/>
              <a:t>все, что удастся выяснить.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28172" r="12839" b="27532"/>
          <a:stretch>
            <a:fillRect/>
          </a:stretch>
        </p:blipFill>
        <p:spPr bwMode="auto">
          <a:xfrm>
            <a:off x="395536" y="1700808"/>
            <a:ext cx="849694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467544" y="5013176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6799" t="35063" r="8411" b="35406"/>
          <a:stretch>
            <a:fillRect/>
          </a:stretch>
        </p:blipFill>
        <p:spPr bwMode="auto">
          <a:xfrm>
            <a:off x="114197" y="1844824"/>
            <a:ext cx="90298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На вас оформили кредит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8460" t="30141" r="4537" b="24578"/>
          <a:stretch>
            <a:fillRect/>
          </a:stretch>
        </p:blipFill>
        <p:spPr bwMode="auto">
          <a:xfrm>
            <a:off x="251520" y="1772815"/>
            <a:ext cx="8892480" cy="39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2411760" y="5157192"/>
            <a:ext cx="1228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27988" r="7566" b="34422"/>
          <a:stretch>
            <a:fillRect/>
          </a:stretch>
        </p:blipFill>
        <p:spPr bwMode="auto">
          <a:xfrm>
            <a:off x="0" y="1628800"/>
            <a:ext cx="9144000" cy="35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558924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Финансовая пирамида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</a:t>
            </a:r>
            <a:r>
              <a:rPr lang="ru-RU" sz="2400" dirty="0" smtClean="0"/>
              <a:t>мошеннический проект, который имитирует выгодные инвестиции.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2411760" y="5157192"/>
            <a:ext cx="1228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37906" t="27188" r="7304" b="27532"/>
          <a:stretch>
            <a:fillRect/>
          </a:stretch>
        </p:blipFill>
        <p:spPr bwMode="auto">
          <a:xfrm>
            <a:off x="252071" y="1628800"/>
            <a:ext cx="8891929" cy="413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9195" t="44906" r="44020" b="47875"/>
          <a:stretch>
            <a:fillRect/>
          </a:stretch>
        </p:blipFill>
        <p:spPr bwMode="auto">
          <a:xfrm>
            <a:off x="251520" y="2060848"/>
            <a:ext cx="32758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63888" y="2060848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Заблокировать </a:t>
            </a:r>
            <a:r>
              <a:rPr lang="ru-RU" sz="2800" dirty="0" smtClean="0"/>
              <a:t>карту, чтобы списания не </a:t>
            </a:r>
            <a:r>
              <a:rPr lang="ru-RU" sz="2800" dirty="0" smtClean="0"/>
              <a:t>продолжились</a:t>
            </a:r>
          </a:p>
          <a:p>
            <a:endParaRPr lang="ru-RU" sz="2800" dirty="0" smtClean="0"/>
          </a:p>
          <a:p>
            <a:r>
              <a:rPr lang="ru-RU" sz="2800" dirty="0" smtClean="0"/>
              <a:t>Сообщить </a:t>
            </a:r>
            <a:r>
              <a:rPr lang="ru-RU" sz="2800" dirty="0" smtClean="0"/>
              <a:t>банку о краже нужно в течение суток после того, как банк уведомил об операции</a:t>
            </a:r>
            <a:endParaRPr lang="ru-RU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9195" t="50812" r="44020" b="41313"/>
          <a:stretch>
            <a:fillRect/>
          </a:stretch>
        </p:blipFill>
        <p:spPr bwMode="auto">
          <a:xfrm>
            <a:off x="179512" y="3645024"/>
            <a:ext cx="32758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31640" y="5229200"/>
            <a:ext cx="666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Надо сделать оба действия как можно быстрее. 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99" t="28172" r="8964" b="49188"/>
          <a:stretch>
            <a:fillRect/>
          </a:stretch>
        </p:blipFill>
        <p:spPr bwMode="auto">
          <a:xfrm>
            <a:off x="179512" y="1700808"/>
            <a:ext cx="85908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37271" t="51969" r="37824" b="36219"/>
          <a:stretch>
            <a:fillRect/>
          </a:stretch>
        </p:blipFill>
        <p:spPr bwMode="auto">
          <a:xfrm>
            <a:off x="611560" y="3573016"/>
            <a:ext cx="4896544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47786" t="50984" r="27863" b="33266"/>
          <a:stretch>
            <a:fillRect/>
          </a:stretch>
        </p:blipFill>
        <p:spPr bwMode="auto">
          <a:xfrm>
            <a:off x="4139952" y="4869160"/>
            <a:ext cx="4824536" cy="17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3933056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445224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99" t="28172" r="8964" b="49188"/>
          <a:stretch>
            <a:fillRect/>
          </a:stretch>
        </p:blipFill>
        <p:spPr bwMode="auto">
          <a:xfrm>
            <a:off x="179512" y="1700808"/>
            <a:ext cx="85908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7868" t="50812" r="18926" b="32454"/>
          <a:stretch>
            <a:fillRect/>
          </a:stretch>
        </p:blipFill>
        <p:spPr bwMode="auto">
          <a:xfrm>
            <a:off x="539552" y="3573016"/>
            <a:ext cx="58453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62176" t="53937" r="13473" b="32032"/>
          <a:stretch>
            <a:fillRect/>
          </a:stretch>
        </p:blipFill>
        <p:spPr bwMode="auto">
          <a:xfrm>
            <a:off x="4391472" y="5157192"/>
            <a:ext cx="4752528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933056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5589240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99" t="28172" r="8964" b="49188"/>
          <a:stretch>
            <a:fillRect/>
          </a:stretch>
        </p:blipFill>
        <p:spPr bwMode="auto">
          <a:xfrm>
            <a:off x="179512" y="1700808"/>
            <a:ext cx="85908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293096"/>
            <a:ext cx="5040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38870" t="53766" r="7144" b="19657"/>
          <a:stretch>
            <a:fillRect/>
          </a:stretch>
        </p:blipFill>
        <p:spPr bwMode="auto">
          <a:xfrm>
            <a:off x="323528" y="3717032"/>
            <a:ext cx="8640960" cy="23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0965" t="74477" r="37788" b="19922"/>
          <a:stretch>
            <a:fillRect/>
          </a:stretch>
        </p:blipFill>
        <p:spPr bwMode="auto">
          <a:xfrm>
            <a:off x="0" y="558924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0965" t="74477" r="37788" b="19922"/>
          <a:stretch>
            <a:fillRect/>
          </a:stretch>
        </p:blipFill>
        <p:spPr bwMode="auto">
          <a:xfrm>
            <a:off x="7847856" y="5661248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0965" t="74477" r="37788" b="19922"/>
          <a:stretch>
            <a:fillRect/>
          </a:stretch>
        </p:blipFill>
        <p:spPr bwMode="auto">
          <a:xfrm>
            <a:off x="0" y="558924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38601" t="27990" r="7311" b="31469"/>
          <a:stretch>
            <a:fillRect/>
          </a:stretch>
        </p:blipFill>
        <p:spPr bwMode="auto">
          <a:xfrm>
            <a:off x="251520" y="1844824"/>
            <a:ext cx="8640960" cy="3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51720" y="566124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Федеральный общественно-</a:t>
            </a:r>
          </a:p>
          <a:p>
            <a:pPr algn="ctr"/>
            <a:r>
              <a:rPr lang="ru-RU" b="1" dirty="0" smtClean="0"/>
              <a:t>государственный фонд по защите прав вкладчиков и акционеров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Финансовые пирамиды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0965" t="74477" r="37788" b="19922"/>
          <a:stretch>
            <a:fillRect/>
          </a:stretch>
        </p:blipFill>
        <p:spPr bwMode="auto">
          <a:xfrm>
            <a:off x="0" y="558924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l="37353" t="27562" r="9397" b="26173"/>
          <a:stretch>
            <a:fillRect/>
          </a:stretch>
        </p:blipFill>
        <p:spPr bwMode="auto">
          <a:xfrm>
            <a:off x="195091" y="1772816"/>
            <a:ext cx="86973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799" t="30141" r="54895" b="63796"/>
          <a:stretch>
            <a:fillRect/>
          </a:stretch>
        </p:blipFill>
        <p:spPr bwMode="auto">
          <a:xfrm>
            <a:off x="7452320" y="5085184"/>
            <a:ext cx="12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0965" t="74477" r="37788" b="19922"/>
          <a:stretch>
            <a:fillRect/>
          </a:stretch>
        </p:blipFill>
        <p:spPr bwMode="auto">
          <a:xfrm>
            <a:off x="0" y="558924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227687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Подготовить презентацию на тему «История финансовых пирамид», «Финансовые пирамиды в России в 90-х», «Современные финансовые пирамиды»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42887" t="29156" r="10071" b="43282"/>
          <a:stretch>
            <a:fillRect/>
          </a:stretch>
        </p:blipFill>
        <p:spPr bwMode="auto">
          <a:xfrm>
            <a:off x="323528" y="1772816"/>
            <a:ext cx="85252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7372" t="28172" r="8410" b="28516"/>
          <a:stretch>
            <a:fillRect/>
          </a:stretch>
        </p:blipFill>
        <p:spPr bwMode="auto">
          <a:xfrm>
            <a:off x="179511" y="1484784"/>
            <a:ext cx="88178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о закону банк обязан уведомлять вас обо всех операциях по карте тем способом, который указан в договоре. Если мошенники украли деньги с карты, а ваш банк не сообщил вам об операции, то по закону он обязан возместить потери.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02128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Поскольку кража денег это преступление, необходимо написать заявление в полицию. Возможно, эта информация поможет быстрее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30141" r="14499" b="24578"/>
          <a:stretch>
            <a:fillRect/>
          </a:stretch>
        </p:blipFill>
        <p:spPr bwMode="auto">
          <a:xfrm>
            <a:off x="251520" y="1484783"/>
            <a:ext cx="8640960" cy="451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6799" t="39681" r="34422" b="35407"/>
          <a:stretch>
            <a:fillRect/>
          </a:stretch>
        </p:blipFill>
        <p:spPr bwMode="auto">
          <a:xfrm>
            <a:off x="1259632" y="2276872"/>
            <a:ext cx="6408712" cy="31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28004" r="6197" b="31135"/>
          <a:stretch>
            <a:fillRect/>
          </a:stretch>
        </p:blipFill>
        <p:spPr bwMode="auto">
          <a:xfrm>
            <a:off x="0" y="1844824"/>
            <a:ext cx="89339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12968" cy="69269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Что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делать, если с банковской карты украли деньги?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3904" t="46049" r="43698" b="46390"/>
          <a:stretch>
            <a:fillRect/>
          </a:stretch>
        </p:blipFill>
        <p:spPr bwMode="auto">
          <a:xfrm>
            <a:off x="251520" y="5013176"/>
            <a:ext cx="2520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14847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Мошенники могут получить данные карты: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98884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Мошенники могут взломать </a:t>
            </a:r>
            <a:r>
              <a:rPr lang="ru-RU" dirty="0" err="1" smtClean="0"/>
              <a:t>аккаунты</a:t>
            </a:r>
            <a:r>
              <a:rPr lang="ru-RU" dirty="0" smtClean="0"/>
              <a:t> друзей. в социальных сетях. С этих </a:t>
            </a:r>
            <a:r>
              <a:rPr lang="ru-RU" dirty="0" err="1" smtClean="0"/>
              <a:t>аккаунтов</a:t>
            </a:r>
            <a:r>
              <a:rPr lang="ru-RU" dirty="0" smtClean="0"/>
              <a:t> они отправляют ссылку на поддельный (</a:t>
            </a:r>
            <a:r>
              <a:rPr lang="ru-RU" dirty="0" err="1" smtClean="0"/>
              <a:t>фишинговый</a:t>
            </a:r>
            <a:r>
              <a:rPr lang="ru-RU" dirty="0" smtClean="0"/>
              <a:t>) сайт, который просит ввести конфиденциальные данные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284984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Фишинг</a:t>
            </a:r>
            <a:r>
              <a:rPr lang="ru-RU" dirty="0" smtClean="0"/>
              <a:t> </a:t>
            </a:r>
            <a:r>
              <a:rPr lang="ru-RU" dirty="0" smtClean="0"/>
              <a:t>- это </a:t>
            </a:r>
            <a:r>
              <a:rPr lang="ru-RU" dirty="0" smtClean="0"/>
              <a:t>выуживание конфиденциальных данных (паролей, реквизитов счета, карты, электронного кошелька) с помощью обмана.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3903" t="34078" r="44227" b="57101"/>
          <a:stretch>
            <a:fillRect/>
          </a:stretch>
        </p:blipFill>
        <p:spPr bwMode="auto">
          <a:xfrm>
            <a:off x="323528" y="2132856"/>
            <a:ext cx="24127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87824" y="4509120"/>
            <a:ext cx="5508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продавцами товаров мошенники поступают так звонят и предлагают произвести оплату прямо сейчас, но просят помимо номера карты назвать</a:t>
            </a:r>
            <a:r>
              <a:rPr lang="ru-RU" b="1" dirty="0" smtClean="0"/>
              <a:t> код </a:t>
            </a:r>
            <a:r>
              <a:rPr lang="ru-RU" b="1" dirty="0" smtClean="0"/>
              <a:t>CVV/CVC (с обратной стороны карты).</a:t>
            </a:r>
            <a:endParaRPr lang="ru-RU" b="1" dirty="0" smtClean="0"/>
          </a:p>
          <a:p>
            <a:r>
              <a:rPr lang="ru-RU" dirty="0" smtClean="0"/>
              <a:t>Эта информация для перевода денег на карту </a:t>
            </a:r>
            <a:r>
              <a:rPr lang="ru-RU" b="1" dirty="0" smtClean="0"/>
              <a:t>не нужна</a:t>
            </a:r>
            <a:r>
              <a:rPr lang="ru-RU" dirty="0" smtClean="0"/>
              <a:t>, код сообщать ни в коем случае </a:t>
            </a:r>
            <a:r>
              <a:rPr lang="ru-RU" b="1" dirty="0" smtClean="0"/>
              <a:t>нельзя</a:t>
            </a:r>
            <a:r>
              <a:rPr lang="ru-RU" dirty="0" smtClean="0"/>
              <a:t>. Также опасно переходить по ссылкам от незнакомцев.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2946</TotalTime>
  <Words>945</Words>
  <Application>Microsoft Office PowerPoint</Application>
  <PresentationFormat>Экран (4:3)</PresentationFormat>
  <Paragraphs>78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Модульная</vt:lpstr>
      <vt:lpstr>Финансовое МОШЕННИЧЕСТВО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ФИНАНСОВ</dc:title>
  <dc:creator>Инна Николаевна</dc:creator>
  <cp:lastModifiedBy>Koval</cp:lastModifiedBy>
  <cp:revision>78</cp:revision>
  <dcterms:created xsi:type="dcterms:W3CDTF">2024-09-08T17:20:00Z</dcterms:created>
  <dcterms:modified xsi:type="dcterms:W3CDTF">2024-11-06T04:49:47Z</dcterms:modified>
</cp:coreProperties>
</file>