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C2BBEC-90C3-4A17-8730-81CCDEFB3C0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8F7996-532C-4365-A863-CB7603FCD27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Шаг 1</a:t>
          </a:r>
          <a:endParaRPr lang="ru-RU" sz="2000" b="1" dirty="0">
            <a:solidFill>
              <a:schemeClr val="tx1"/>
            </a:solidFill>
          </a:endParaRPr>
        </a:p>
      </dgm:t>
    </dgm:pt>
    <dgm:pt modelId="{7D047EF0-9591-4662-95D8-476761EB04AB}" type="parTrans" cxnId="{39CD47D2-9B9C-4972-AC17-37FE32BD9494}">
      <dgm:prSet/>
      <dgm:spPr/>
      <dgm:t>
        <a:bodyPr/>
        <a:lstStyle/>
        <a:p>
          <a:endParaRPr lang="ru-RU"/>
        </a:p>
      </dgm:t>
    </dgm:pt>
    <dgm:pt modelId="{F2198613-F002-4D83-8F70-6FA68601B074}" type="sibTrans" cxnId="{39CD47D2-9B9C-4972-AC17-37FE32BD9494}">
      <dgm:prSet/>
      <dgm:spPr/>
      <dgm:t>
        <a:bodyPr/>
        <a:lstStyle/>
        <a:p>
          <a:endParaRPr lang="ru-RU"/>
        </a:p>
      </dgm:t>
    </dgm:pt>
    <dgm:pt modelId="{B4FBFECB-00C3-4E22-9849-C8E07770A6CB}">
      <dgm:prSet phldrT="[Текст]" custT="1"/>
      <dgm:spPr/>
      <dgm:t>
        <a:bodyPr/>
        <a:lstStyle/>
        <a:p>
          <a:r>
            <a:rPr lang="ru-RU" sz="2000" b="1" dirty="0" smtClean="0"/>
            <a:t>Определить финансовые цели и расставить приоритеты </a:t>
          </a:r>
          <a:endParaRPr lang="ru-RU" sz="2000" b="1" dirty="0"/>
        </a:p>
      </dgm:t>
    </dgm:pt>
    <dgm:pt modelId="{6EFE9CBC-9BCA-44A6-94DC-9C6D537D85FF}" type="parTrans" cxnId="{B4364C9D-DA7E-4679-872E-B19ED00F0C50}">
      <dgm:prSet/>
      <dgm:spPr/>
      <dgm:t>
        <a:bodyPr/>
        <a:lstStyle/>
        <a:p>
          <a:endParaRPr lang="ru-RU"/>
        </a:p>
      </dgm:t>
    </dgm:pt>
    <dgm:pt modelId="{FAA92654-2DDF-4B08-9384-CC829B6A1E98}" type="sibTrans" cxnId="{B4364C9D-DA7E-4679-872E-B19ED00F0C50}">
      <dgm:prSet/>
      <dgm:spPr/>
      <dgm:t>
        <a:bodyPr/>
        <a:lstStyle/>
        <a:p>
          <a:endParaRPr lang="ru-RU"/>
        </a:p>
      </dgm:t>
    </dgm:pt>
    <dgm:pt modelId="{764EFEA8-712B-41CC-A64B-E3A74661513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Шаг 2</a:t>
          </a:r>
          <a:endParaRPr lang="ru-RU" sz="2000" b="1" dirty="0">
            <a:solidFill>
              <a:schemeClr val="tx1"/>
            </a:solidFill>
          </a:endParaRPr>
        </a:p>
      </dgm:t>
    </dgm:pt>
    <dgm:pt modelId="{20642487-2857-40E4-8559-A49A6B17DA63}" type="parTrans" cxnId="{052614A8-CA58-4CA5-A176-ACE553AA48F8}">
      <dgm:prSet/>
      <dgm:spPr/>
      <dgm:t>
        <a:bodyPr/>
        <a:lstStyle/>
        <a:p>
          <a:endParaRPr lang="ru-RU"/>
        </a:p>
      </dgm:t>
    </dgm:pt>
    <dgm:pt modelId="{10E923BB-C65B-4D26-B9D9-C6F1D7F93ABA}" type="sibTrans" cxnId="{052614A8-CA58-4CA5-A176-ACE553AA48F8}">
      <dgm:prSet/>
      <dgm:spPr/>
      <dgm:t>
        <a:bodyPr/>
        <a:lstStyle/>
        <a:p>
          <a:endParaRPr lang="ru-RU"/>
        </a:p>
      </dgm:t>
    </dgm:pt>
    <dgm:pt modelId="{8257815A-D40F-40DA-BBC1-96F81D2AC90D}">
      <dgm:prSet phldrT="[Текст]" custT="1"/>
      <dgm:spPr/>
      <dgm:t>
        <a:bodyPr/>
        <a:lstStyle/>
        <a:p>
          <a:r>
            <a:rPr lang="ru-RU" sz="2000" b="1" dirty="0" smtClean="0"/>
            <a:t>Оценить свой бюджет</a:t>
          </a:r>
          <a:endParaRPr lang="ru-RU" sz="2000" b="1" dirty="0"/>
        </a:p>
      </dgm:t>
    </dgm:pt>
    <dgm:pt modelId="{C07B2679-2A18-4A3B-8DE4-A31D1943C3B1}" type="parTrans" cxnId="{A76A8A9E-E1EC-40C4-BB9F-9F740E6ACF7E}">
      <dgm:prSet/>
      <dgm:spPr/>
      <dgm:t>
        <a:bodyPr/>
        <a:lstStyle/>
        <a:p>
          <a:endParaRPr lang="ru-RU"/>
        </a:p>
      </dgm:t>
    </dgm:pt>
    <dgm:pt modelId="{90F5F7E0-E90F-4F51-8CF4-97DA78976F43}" type="sibTrans" cxnId="{A76A8A9E-E1EC-40C4-BB9F-9F740E6ACF7E}">
      <dgm:prSet/>
      <dgm:spPr/>
      <dgm:t>
        <a:bodyPr/>
        <a:lstStyle/>
        <a:p>
          <a:endParaRPr lang="ru-RU"/>
        </a:p>
      </dgm:t>
    </dgm:pt>
    <dgm:pt modelId="{47188F57-6B0A-46B8-9CE4-0105DC0E110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Шаг 3</a:t>
          </a:r>
          <a:endParaRPr lang="ru-RU" sz="2000" b="1" dirty="0">
            <a:solidFill>
              <a:schemeClr val="tx1"/>
            </a:solidFill>
          </a:endParaRPr>
        </a:p>
      </dgm:t>
    </dgm:pt>
    <dgm:pt modelId="{8880DF26-FE87-4848-8697-5B92ED90AF7A}" type="parTrans" cxnId="{6DBD6673-52D4-419C-A788-85D2B669AE7F}">
      <dgm:prSet/>
      <dgm:spPr/>
      <dgm:t>
        <a:bodyPr/>
        <a:lstStyle/>
        <a:p>
          <a:endParaRPr lang="ru-RU"/>
        </a:p>
      </dgm:t>
    </dgm:pt>
    <dgm:pt modelId="{6983F6B6-974B-48C5-98FF-0DD22D4450D5}" type="sibTrans" cxnId="{6DBD6673-52D4-419C-A788-85D2B669AE7F}">
      <dgm:prSet/>
      <dgm:spPr/>
      <dgm:t>
        <a:bodyPr/>
        <a:lstStyle/>
        <a:p>
          <a:endParaRPr lang="ru-RU"/>
        </a:p>
      </dgm:t>
    </dgm:pt>
    <dgm:pt modelId="{046BB6EF-61F9-4575-8680-43547BBE2E15}">
      <dgm:prSet phldrT="[Текст]" custT="1"/>
      <dgm:spPr/>
      <dgm:t>
        <a:bodyPr/>
        <a:lstStyle/>
        <a:p>
          <a:r>
            <a:rPr lang="ru-RU" sz="2000" b="1" dirty="0" smtClean="0"/>
            <a:t>Рассмотреть разные варианты достижения цели</a:t>
          </a:r>
          <a:endParaRPr lang="ru-RU" sz="2000" b="1" dirty="0"/>
        </a:p>
      </dgm:t>
    </dgm:pt>
    <dgm:pt modelId="{B1E8D7A4-E4EA-4C2C-A514-AB44EC69ED8E}" type="parTrans" cxnId="{D67896AA-CC86-4736-B853-B41522E719AA}">
      <dgm:prSet/>
      <dgm:spPr/>
      <dgm:t>
        <a:bodyPr/>
        <a:lstStyle/>
        <a:p>
          <a:endParaRPr lang="ru-RU"/>
        </a:p>
      </dgm:t>
    </dgm:pt>
    <dgm:pt modelId="{0EC5CCAB-D503-49F0-B7CE-8FE370E21997}" type="sibTrans" cxnId="{D67896AA-CC86-4736-B853-B41522E719AA}">
      <dgm:prSet/>
      <dgm:spPr/>
      <dgm:t>
        <a:bodyPr/>
        <a:lstStyle/>
        <a:p>
          <a:endParaRPr lang="ru-RU"/>
        </a:p>
      </dgm:t>
    </dgm:pt>
    <dgm:pt modelId="{91238608-3F09-4DD4-9A2B-36314A4D5D62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Шаг 4</a:t>
          </a:r>
          <a:endParaRPr lang="ru-RU" sz="2000" b="1" dirty="0">
            <a:solidFill>
              <a:schemeClr val="tx1"/>
            </a:solidFill>
          </a:endParaRPr>
        </a:p>
      </dgm:t>
    </dgm:pt>
    <dgm:pt modelId="{BF6FBFF4-C80F-4287-9FB9-A916112CF26A}" type="parTrans" cxnId="{9A816578-0AAA-4379-B74A-E3D3BC9BEB6A}">
      <dgm:prSet/>
      <dgm:spPr/>
      <dgm:t>
        <a:bodyPr/>
        <a:lstStyle/>
        <a:p>
          <a:endParaRPr lang="ru-RU"/>
        </a:p>
      </dgm:t>
    </dgm:pt>
    <dgm:pt modelId="{85BEECE3-7D8D-421C-B22A-66C81A5410C0}" type="sibTrans" cxnId="{9A816578-0AAA-4379-B74A-E3D3BC9BEB6A}">
      <dgm:prSet/>
      <dgm:spPr/>
      <dgm:t>
        <a:bodyPr/>
        <a:lstStyle/>
        <a:p>
          <a:endParaRPr lang="ru-RU"/>
        </a:p>
      </dgm:t>
    </dgm:pt>
    <dgm:pt modelId="{812BFC5E-C248-4B19-88B3-7E2DEA1FAAF9}">
      <dgm:prSet custT="1"/>
      <dgm:spPr/>
      <dgm:t>
        <a:bodyPr/>
        <a:lstStyle/>
        <a:p>
          <a:r>
            <a:rPr lang="ru-RU" sz="2000" b="1" dirty="0" smtClean="0"/>
            <a:t>Заставить деньги работать на вас</a:t>
          </a:r>
          <a:endParaRPr lang="ru-RU" sz="2000" b="1" dirty="0"/>
        </a:p>
      </dgm:t>
    </dgm:pt>
    <dgm:pt modelId="{9C21362E-DF51-4BCE-9341-E3C2837AF011}" type="parTrans" cxnId="{211621E4-119A-4A05-B663-0385939D7718}">
      <dgm:prSet/>
      <dgm:spPr/>
      <dgm:t>
        <a:bodyPr/>
        <a:lstStyle/>
        <a:p>
          <a:endParaRPr lang="ru-RU"/>
        </a:p>
      </dgm:t>
    </dgm:pt>
    <dgm:pt modelId="{64A8487B-4AAA-4B16-BC2C-99781EC13FF6}" type="sibTrans" cxnId="{211621E4-119A-4A05-B663-0385939D7718}">
      <dgm:prSet/>
      <dgm:spPr/>
      <dgm:t>
        <a:bodyPr/>
        <a:lstStyle/>
        <a:p>
          <a:endParaRPr lang="ru-RU"/>
        </a:p>
      </dgm:t>
    </dgm:pt>
    <dgm:pt modelId="{E55893DC-01B0-41DF-9A13-6946C796F5D8}" type="pres">
      <dgm:prSet presAssocID="{BDC2BBEC-90C3-4A17-8730-81CCDEFB3C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060C7E-AC15-4E0B-B50F-0B3F006BCFA2}" type="pres">
      <dgm:prSet presAssocID="{A58F7996-532C-4365-A863-CB7603FCD277}" presName="composite" presStyleCnt="0"/>
      <dgm:spPr/>
    </dgm:pt>
    <dgm:pt modelId="{2BA335F3-CB02-42CD-A809-713FE2688FD8}" type="pres">
      <dgm:prSet presAssocID="{A58F7996-532C-4365-A863-CB7603FCD277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F120B-34ED-4E7B-8ADC-6E8C648524A6}" type="pres">
      <dgm:prSet presAssocID="{A58F7996-532C-4365-A863-CB7603FCD277}" presName="desTx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B4BFE-E8E4-43DA-B279-A7DA7B26B090}" type="pres">
      <dgm:prSet presAssocID="{F2198613-F002-4D83-8F70-6FA68601B074}" presName="space" presStyleCnt="0"/>
      <dgm:spPr/>
    </dgm:pt>
    <dgm:pt modelId="{48DFE690-EB40-4B04-9000-7ACF4800B005}" type="pres">
      <dgm:prSet presAssocID="{764EFEA8-712B-41CC-A64B-E3A746615136}" presName="composite" presStyleCnt="0"/>
      <dgm:spPr/>
    </dgm:pt>
    <dgm:pt modelId="{D38172A1-3F21-4728-9365-21B59C99930F}" type="pres">
      <dgm:prSet presAssocID="{764EFEA8-712B-41CC-A64B-E3A746615136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6FF8D-2FCD-495C-87B2-0D6E7BE361B2}" type="pres">
      <dgm:prSet presAssocID="{764EFEA8-712B-41CC-A64B-E3A746615136}" presName="desTx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1C5A82-6B44-48EC-95B9-D01AFFED554C}" type="pres">
      <dgm:prSet presAssocID="{10E923BB-C65B-4D26-B9D9-C6F1D7F93ABA}" presName="space" presStyleCnt="0"/>
      <dgm:spPr/>
    </dgm:pt>
    <dgm:pt modelId="{52C4DF0A-6D83-491A-ADF9-A0A6A531C721}" type="pres">
      <dgm:prSet presAssocID="{47188F57-6B0A-46B8-9CE4-0105DC0E110C}" presName="composite" presStyleCnt="0"/>
      <dgm:spPr/>
    </dgm:pt>
    <dgm:pt modelId="{DE8DF81E-4AD3-4F5E-80C7-85BB119F1AEC}" type="pres">
      <dgm:prSet presAssocID="{47188F57-6B0A-46B8-9CE4-0105DC0E110C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7492E-F57C-4632-A9FE-CD2203D60BB1}" type="pres">
      <dgm:prSet presAssocID="{47188F57-6B0A-46B8-9CE4-0105DC0E110C}" presName="desTx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8B7E8-E092-488F-9D16-5EA80A9A293B}" type="pres">
      <dgm:prSet presAssocID="{6983F6B6-974B-48C5-98FF-0DD22D4450D5}" presName="space" presStyleCnt="0"/>
      <dgm:spPr/>
    </dgm:pt>
    <dgm:pt modelId="{E528FBE7-8946-4C8F-9AD0-BC700C83E5A8}" type="pres">
      <dgm:prSet presAssocID="{91238608-3F09-4DD4-9A2B-36314A4D5D62}" presName="composite" presStyleCnt="0"/>
      <dgm:spPr/>
    </dgm:pt>
    <dgm:pt modelId="{55D775C9-6E95-4055-93D1-D2CD1484FCA1}" type="pres">
      <dgm:prSet presAssocID="{91238608-3F09-4DD4-9A2B-36314A4D5D62}" presName="par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338C8-7D4C-47E7-8555-454E719E236B}" type="pres">
      <dgm:prSet presAssocID="{91238608-3F09-4DD4-9A2B-36314A4D5D62}" presName="desTx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AA59DB-65C9-4AB1-9787-3C67EC1672C0}" type="presOf" srcId="{8257815A-D40F-40DA-BBC1-96F81D2AC90D}" destId="{EAD6FF8D-2FCD-495C-87B2-0D6E7BE361B2}" srcOrd="0" destOrd="0" presId="urn:microsoft.com/office/officeart/2005/8/layout/chevron1"/>
    <dgm:cxn modelId="{211621E4-119A-4A05-B663-0385939D7718}" srcId="{91238608-3F09-4DD4-9A2B-36314A4D5D62}" destId="{812BFC5E-C248-4B19-88B3-7E2DEA1FAAF9}" srcOrd="0" destOrd="0" parTransId="{9C21362E-DF51-4BCE-9341-E3C2837AF011}" sibTransId="{64A8487B-4AAA-4B16-BC2C-99781EC13FF6}"/>
    <dgm:cxn modelId="{07898522-1BF5-4C49-AD4F-DA0B2A11FCC3}" type="presOf" srcId="{764EFEA8-712B-41CC-A64B-E3A746615136}" destId="{D38172A1-3F21-4728-9365-21B59C99930F}" srcOrd="0" destOrd="0" presId="urn:microsoft.com/office/officeart/2005/8/layout/chevron1"/>
    <dgm:cxn modelId="{6DBD6673-52D4-419C-A788-85D2B669AE7F}" srcId="{BDC2BBEC-90C3-4A17-8730-81CCDEFB3C07}" destId="{47188F57-6B0A-46B8-9CE4-0105DC0E110C}" srcOrd="2" destOrd="0" parTransId="{8880DF26-FE87-4848-8697-5B92ED90AF7A}" sibTransId="{6983F6B6-974B-48C5-98FF-0DD22D4450D5}"/>
    <dgm:cxn modelId="{A76A8A9E-E1EC-40C4-BB9F-9F740E6ACF7E}" srcId="{764EFEA8-712B-41CC-A64B-E3A746615136}" destId="{8257815A-D40F-40DA-BBC1-96F81D2AC90D}" srcOrd="0" destOrd="0" parTransId="{C07B2679-2A18-4A3B-8DE4-A31D1943C3B1}" sibTransId="{90F5F7E0-E90F-4F51-8CF4-97DA78976F43}"/>
    <dgm:cxn modelId="{9A816578-0AAA-4379-B74A-E3D3BC9BEB6A}" srcId="{BDC2BBEC-90C3-4A17-8730-81CCDEFB3C07}" destId="{91238608-3F09-4DD4-9A2B-36314A4D5D62}" srcOrd="3" destOrd="0" parTransId="{BF6FBFF4-C80F-4287-9FB9-A916112CF26A}" sibTransId="{85BEECE3-7D8D-421C-B22A-66C81A5410C0}"/>
    <dgm:cxn modelId="{B4364C9D-DA7E-4679-872E-B19ED00F0C50}" srcId="{A58F7996-532C-4365-A863-CB7603FCD277}" destId="{B4FBFECB-00C3-4E22-9849-C8E07770A6CB}" srcOrd="0" destOrd="0" parTransId="{6EFE9CBC-9BCA-44A6-94DC-9C6D537D85FF}" sibTransId="{FAA92654-2DDF-4B08-9384-CC829B6A1E98}"/>
    <dgm:cxn modelId="{DE5525B2-13AC-494E-B37B-6FCCF5E45830}" type="presOf" srcId="{91238608-3F09-4DD4-9A2B-36314A4D5D62}" destId="{55D775C9-6E95-4055-93D1-D2CD1484FCA1}" srcOrd="0" destOrd="0" presId="urn:microsoft.com/office/officeart/2005/8/layout/chevron1"/>
    <dgm:cxn modelId="{052614A8-CA58-4CA5-A176-ACE553AA48F8}" srcId="{BDC2BBEC-90C3-4A17-8730-81CCDEFB3C07}" destId="{764EFEA8-712B-41CC-A64B-E3A746615136}" srcOrd="1" destOrd="0" parTransId="{20642487-2857-40E4-8559-A49A6B17DA63}" sibTransId="{10E923BB-C65B-4D26-B9D9-C6F1D7F93ABA}"/>
    <dgm:cxn modelId="{39CD47D2-9B9C-4972-AC17-37FE32BD9494}" srcId="{BDC2BBEC-90C3-4A17-8730-81CCDEFB3C07}" destId="{A58F7996-532C-4365-A863-CB7603FCD277}" srcOrd="0" destOrd="0" parTransId="{7D047EF0-9591-4662-95D8-476761EB04AB}" sibTransId="{F2198613-F002-4D83-8F70-6FA68601B074}"/>
    <dgm:cxn modelId="{C351F67D-C139-40CF-99E3-DE0FFC493B13}" type="presOf" srcId="{BDC2BBEC-90C3-4A17-8730-81CCDEFB3C07}" destId="{E55893DC-01B0-41DF-9A13-6946C796F5D8}" srcOrd="0" destOrd="0" presId="urn:microsoft.com/office/officeart/2005/8/layout/chevron1"/>
    <dgm:cxn modelId="{81875A58-D9BA-4BA9-9CF8-BB9FC93D1724}" type="presOf" srcId="{A58F7996-532C-4365-A863-CB7603FCD277}" destId="{2BA335F3-CB02-42CD-A809-713FE2688FD8}" srcOrd="0" destOrd="0" presId="urn:microsoft.com/office/officeart/2005/8/layout/chevron1"/>
    <dgm:cxn modelId="{05C69B54-5324-4D2A-B18E-648E2294CC30}" type="presOf" srcId="{812BFC5E-C248-4B19-88B3-7E2DEA1FAAF9}" destId="{6CC338C8-7D4C-47E7-8555-454E719E236B}" srcOrd="0" destOrd="0" presId="urn:microsoft.com/office/officeart/2005/8/layout/chevron1"/>
    <dgm:cxn modelId="{39F73462-9E6B-45C2-AD0D-86B0A2E26702}" type="presOf" srcId="{046BB6EF-61F9-4575-8680-43547BBE2E15}" destId="{D417492E-F57C-4632-A9FE-CD2203D60BB1}" srcOrd="0" destOrd="0" presId="urn:microsoft.com/office/officeart/2005/8/layout/chevron1"/>
    <dgm:cxn modelId="{D67896AA-CC86-4736-B853-B41522E719AA}" srcId="{47188F57-6B0A-46B8-9CE4-0105DC0E110C}" destId="{046BB6EF-61F9-4575-8680-43547BBE2E15}" srcOrd="0" destOrd="0" parTransId="{B1E8D7A4-E4EA-4C2C-A514-AB44EC69ED8E}" sibTransId="{0EC5CCAB-D503-49F0-B7CE-8FE370E21997}"/>
    <dgm:cxn modelId="{E69E0A0F-EE75-4726-A999-DFF192D0DA34}" type="presOf" srcId="{47188F57-6B0A-46B8-9CE4-0105DC0E110C}" destId="{DE8DF81E-4AD3-4F5E-80C7-85BB119F1AEC}" srcOrd="0" destOrd="0" presId="urn:microsoft.com/office/officeart/2005/8/layout/chevron1"/>
    <dgm:cxn modelId="{A1E62C12-4F8F-4797-BFB7-618FAAC0945C}" type="presOf" srcId="{B4FBFECB-00C3-4E22-9849-C8E07770A6CB}" destId="{A32F120B-34ED-4E7B-8ADC-6E8C648524A6}" srcOrd="0" destOrd="0" presId="urn:microsoft.com/office/officeart/2005/8/layout/chevron1"/>
    <dgm:cxn modelId="{284FF083-8350-4AA8-834B-44403CAD5A4C}" type="presParOf" srcId="{E55893DC-01B0-41DF-9A13-6946C796F5D8}" destId="{BE060C7E-AC15-4E0B-B50F-0B3F006BCFA2}" srcOrd="0" destOrd="0" presId="urn:microsoft.com/office/officeart/2005/8/layout/chevron1"/>
    <dgm:cxn modelId="{038293D7-7347-4147-BF48-898F3D384673}" type="presParOf" srcId="{BE060C7E-AC15-4E0B-B50F-0B3F006BCFA2}" destId="{2BA335F3-CB02-42CD-A809-713FE2688FD8}" srcOrd="0" destOrd="0" presId="urn:microsoft.com/office/officeart/2005/8/layout/chevron1"/>
    <dgm:cxn modelId="{6255E3FD-F08D-47FC-B266-81BAC9A10C6A}" type="presParOf" srcId="{BE060C7E-AC15-4E0B-B50F-0B3F006BCFA2}" destId="{A32F120B-34ED-4E7B-8ADC-6E8C648524A6}" srcOrd="1" destOrd="0" presId="urn:microsoft.com/office/officeart/2005/8/layout/chevron1"/>
    <dgm:cxn modelId="{E1A3F15F-3C53-43B4-9DEF-EE59B45B8EEA}" type="presParOf" srcId="{E55893DC-01B0-41DF-9A13-6946C796F5D8}" destId="{932B4BFE-E8E4-43DA-B279-A7DA7B26B090}" srcOrd="1" destOrd="0" presId="urn:microsoft.com/office/officeart/2005/8/layout/chevron1"/>
    <dgm:cxn modelId="{0841B31E-E3E8-435D-BAF3-BF629ECFCC89}" type="presParOf" srcId="{E55893DC-01B0-41DF-9A13-6946C796F5D8}" destId="{48DFE690-EB40-4B04-9000-7ACF4800B005}" srcOrd="2" destOrd="0" presId="urn:microsoft.com/office/officeart/2005/8/layout/chevron1"/>
    <dgm:cxn modelId="{1476F0AC-EE18-45EC-B369-FCD6C072506A}" type="presParOf" srcId="{48DFE690-EB40-4B04-9000-7ACF4800B005}" destId="{D38172A1-3F21-4728-9365-21B59C99930F}" srcOrd="0" destOrd="0" presId="urn:microsoft.com/office/officeart/2005/8/layout/chevron1"/>
    <dgm:cxn modelId="{E7A84063-B808-4222-A4E0-12A5DD49C621}" type="presParOf" srcId="{48DFE690-EB40-4B04-9000-7ACF4800B005}" destId="{EAD6FF8D-2FCD-495C-87B2-0D6E7BE361B2}" srcOrd="1" destOrd="0" presId="urn:microsoft.com/office/officeart/2005/8/layout/chevron1"/>
    <dgm:cxn modelId="{C7365CF6-5A2C-481F-A109-7B19FA44EEA6}" type="presParOf" srcId="{E55893DC-01B0-41DF-9A13-6946C796F5D8}" destId="{D01C5A82-6B44-48EC-95B9-D01AFFED554C}" srcOrd="3" destOrd="0" presId="urn:microsoft.com/office/officeart/2005/8/layout/chevron1"/>
    <dgm:cxn modelId="{F27EBEFB-C105-4D80-A70A-F593C2F0C666}" type="presParOf" srcId="{E55893DC-01B0-41DF-9A13-6946C796F5D8}" destId="{52C4DF0A-6D83-491A-ADF9-A0A6A531C721}" srcOrd="4" destOrd="0" presId="urn:microsoft.com/office/officeart/2005/8/layout/chevron1"/>
    <dgm:cxn modelId="{84F91516-7D90-45EE-BA32-E14451CD3213}" type="presParOf" srcId="{52C4DF0A-6D83-491A-ADF9-A0A6A531C721}" destId="{DE8DF81E-4AD3-4F5E-80C7-85BB119F1AEC}" srcOrd="0" destOrd="0" presId="urn:microsoft.com/office/officeart/2005/8/layout/chevron1"/>
    <dgm:cxn modelId="{67484C50-AB04-4177-8DCD-5AE9D8156AC3}" type="presParOf" srcId="{52C4DF0A-6D83-491A-ADF9-A0A6A531C721}" destId="{D417492E-F57C-4632-A9FE-CD2203D60BB1}" srcOrd="1" destOrd="0" presId="urn:microsoft.com/office/officeart/2005/8/layout/chevron1"/>
    <dgm:cxn modelId="{D279E354-63D6-4313-B57E-3269C1574AC7}" type="presParOf" srcId="{E55893DC-01B0-41DF-9A13-6946C796F5D8}" destId="{BB98B7E8-E092-488F-9D16-5EA80A9A293B}" srcOrd="5" destOrd="0" presId="urn:microsoft.com/office/officeart/2005/8/layout/chevron1"/>
    <dgm:cxn modelId="{51FF72B4-C0A4-43AF-A86A-7C5C3137954E}" type="presParOf" srcId="{E55893DC-01B0-41DF-9A13-6946C796F5D8}" destId="{E528FBE7-8946-4C8F-9AD0-BC700C83E5A8}" srcOrd="6" destOrd="0" presId="urn:microsoft.com/office/officeart/2005/8/layout/chevron1"/>
    <dgm:cxn modelId="{7BAB479C-2BC8-4B2E-ABC5-1CFEE9DE2682}" type="presParOf" srcId="{E528FBE7-8946-4C8F-9AD0-BC700C83E5A8}" destId="{55D775C9-6E95-4055-93D1-D2CD1484FCA1}" srcOrd="0" destOrd="0" presId="urn:microsoft.com/office/officeart/2005/8/layout/chevron1"/>
    <dgm:cxn modelId="{8BE8A31A-FB2F-4AE3-BC73-24F3A4EC9603}" type="presParOf" srcId="{E528FBE7-8946-4C8F-9AD0-BC700C83E5A8}" destId="{6CC338C8-7D4C-47E7-8555-454E719E236B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A335F3-CB02-42CD-A809-713FE2688FD8}">
      <dsp:nvSpPr>
        <dsp:cNvPr id="0" name=""/>
        <dsp:cNvSpPr/>
      </dsp:nvSpPr>
      <dsp:spPr>
        <a:xfrm>
          <a:off x="4255" y="566594"/>
          <a:ext cx="2313942" cy="9255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Шаг 1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255" y="566594"/>
        <a:ext cx="2313942" cy="925576"/>
      </dsp:txXfrm>
    </dsp:sp>
    <dsp:sp modelId="{A32F120B-34ED-4E7B-8ADC-6E8C648524A6}">
      <dsp:nvSpPr>
        <dsp:cNvPr id="0" name=""/>
        <dsp:cNvSpPr/>
      </dsp:nvSpPr>
      <dsp:spPr>
        <a:xfrm>
          <a:off x="4255" y="1607868"/>
          <a:ext cx="1851153" cy="142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Определить финансовые цели и расставить приоритеты </a:t>
          </a:r>
          <a:endParaRPr lang="ru-RU" sz="2000" b="1" kern="1200" dirty="0"/>
        </a:p>
      </dsp:txBody>
      <dsp:txXfrm>
        <a:off x="4255" y="1607868"/>
        <a:ext cx="1851153" cy="1425937"/>
      </dsp:txXfrm>
    </dsp:sp>
    <dsp:sp modelId="{D38172A1-3F21-4728-9365-21B59C99930F}">
      <dsp:nvSpPr>
        <dsp:cNvPr id="0" name=""/>
        <dsp:cNvSpPr/>
      </dsp:nvSpPr>
      <dsp:spPr>
        <a:xfrm>
          <a:off x="2102197" y="566594"/>
          <a:ext cx="2313942" cy="9255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Шаг 2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102197" y="566594"/>
        <a:ext cx="2313942" cy="925576"/>
      </dsp:txXfrm>
    </dsp:sp>
    <dsp:sp modelId="{EAD6FF8D-2FCD-495C-87B2-0D6E7BE361B2}">
      <dsp:nvSpPr>
        <dsp:cNvPr id="0" name=""/>
        <dsp:cNvSpPr/>
      </dsp:nvSpPr>
      <dsp:spPr>
        <a:xfrm>
          <a:off x="2102197" y="1607868"/>
          <a:ext cx="1851153" cy="142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Оценить свой бюджет</a:t>
          </a:r>
          <a:endParaRPr lang="ru-RU" sz="2000" b="1" kern="1200" dirty="0"/>
        </a:p>
      </dsp:txBody>
      <dsp:txXfrm>
        <a:off x="2102197" y="1607868"/>
        <a:ext cx="1851153" cy="1425937"/>
      </dsp:txXfrm>
    </dsp:sp>
    <dsp:sp modelId="{DE8DF81E-4AD3-4F5E-80C7-85BB119F1AEC}">
      <dsp:nvSpPr>
        <dsp:cNvPr id="0" name=""/>
        <dsp:cNvSpPr/>
      </dsp:nvSpPr>
      <dsp:spPr>
        <a:xfrm>
          <a:off x="4200140" y="566594"/>
          <a:ext cx="2313942" cy="9255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Шаг 3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200140" y="566594"/>
        <a:ext cx="2313942" cy="925576"/>
      </dsp:txXfrm>
    </dsp:sp>
    <dsp:sp modelId="{D417492E-F57C-4632-A9FE-CD2203D60BB1}">
      <dsp:nvSpPr>
        <dsp:cNvPr id="0" name=""/>
        <dsp:cNvSpPr/>
      </dsp:nvSpPr>
      <dsp:spPr>
        <a:xfrm>
          <a:off x="4200140" y="1607868"/>
          <a:ext cx="1851153" cy="142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Рассмотреть разные варианты достижения цели</a:t>
          </a:r>
          <a:endParaRPr lang="ru-RU" sz="2000" b="1" kern="1200" dirty="0"/>
        </a:p>
      </dsp:txBody>
      <dsp:txXfrm>
        <a:off x="4200140" y="1607868"/>
        <a:ext cx="1851153" cy="1425937"/>
      </dsp:txXfrm>
    </dsp:sp>
    <dsp:sp modelId="{55D775C9-6E95-4055-93D1-D2CD1484FCA1}">
      <dsp:nvSpPr>
        <dsp:cNvPr id="0" name=""/>
        <dsp:cNvSpPr/>
      </dsp:nvSpPr>
      <dsp:spPr>
        <a:xfrm>
          <a:off x="6298082" y="566594"/>
          <a:ext cx="2313942" cy="9255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Шаг 4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6298082" y="566594"/>
        <a:ext cx="2313942" cy="925576"/>
      </dsp:txXfrm>
    </dsp:sp>
    <dsp:sp modelId="{6CC338C8-7D4C-47E7-8555-454E719E236B}">
      <dsp:nvSpPr>
        <dsp:cNvPr id="0" name=""/>
        <dsp:cNvSpPr/>
      </dsp:nvSpPr>
      <dsp:spPr>
        <a:xfrm>
          <a:off x="6298082" y="1607868"/>
          <a:ext cx="1851153" cy="142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Заставить деньги работать на вас</a:t>
          </a:r>
          <a:endParaRPr lang="ru-RU" sz="2000" b="1" kern="1200" dirty="0"/>
        </a:p>
      </dsp:txBody>
      <dsp:txXfrm>
        <a:off x="6298082" y="1607868"/>
        <a:ext cx="1851153" cy="1425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ПЛАНИРОВАНИЕ ФИНАНСОВ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Так они принесут больше пользы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Выписать все финансовые цели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3065" t="20297" r="16901" b="24579"/>
          <a:stretch>
            <a:fillRect/>
          </a:stretch>
        </p:blipFill>
        <p:spPr bwMode="auto">
          <a:xfrm>
            <a:off x="0" y="1700808"/>
            <a:ext cx="888784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2. Оценка бюджета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5844" t="23118" r="15789" b="33438"/>
          <a:stretch>
            <a:fillRect/>
          </a:stretch>
        </p:blipFill>
        <p:spPr bwMode="auto">
          <a:xfrm>
            <a:off x="251519" y="2564904"/>
            <a:ext cx="873697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Какие бывают доходы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60649" t="33693" r="13847" b="30696"/>
          <a:stretch>
            <a:fillRect/>
          </a:stretch>
        </p:blipFill>
        <p:spPr bwMode="auto">
          <a:xfrm>
            <a:off x="179512" y="1556792"/>
            <a:ext cx="4248472" cy="334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60456" t="29329" r="9871" b="24406"/>
          <a:stretch>
            <a:fillRect/>
          </a:stretch>
        </p:blipFill>
        <p:spPr bwMode="auto">
          <a:xfrm>
            <a:off x="4427984" y="2531117"/>
            <a:ext cx="4536504" cy="399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бывают расходы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30847" t="35063" r="12454" b="23594"/>
          <a:stretch>
            <a:fillRect/>
          </a:stretch>
        </p:blipFill>
        <p:spPr bwMode="auto">
          <a:xfrm>
            <a:off x="179511" y="1844824"/>
            <a:ext cx="874382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Бюджет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4732" t="27188" r="6895" b="20641"/>
          <a:stretch>
            <a:fillRect/>
          </a:stretch>
        </p:blipFill>
        <p:spPr bwMode="auto">
          <a:xfrm>
            <a:off x="179511" y="1700807"/>
            <a:ext cx="8784977" cy="378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51720" y="5661248"/>
            <a:ext cx="4840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Бюджет Игоря профицитный</a:t>
            </a:r>
            <a:endParaRPr lang="ru-RU" sz="2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бывает бюджет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lum bright="-11000" contrast="19000"/>
          </a:blip>
          <a:srcRect l="63644" t="39984" r="9674" b="19657"/>
          <a:stretch>
            <a:fillRect/>
          </a:stretch>
        </p:blipFill>
        <p:spPr bwMode="auto">
          <a:xfrm>
            <a:off x="1547664" y="1556792"/>
            <a:ext cx="6048672" cy="516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Финансовая подушка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64200" t="35779" r="5783" b="34691"/>
          <a:stretch>
            <a:fillRect/>
          </a:stretch>
        </p:blipFill>
        <p:spPr bwMode="auto">
          <a:xfrm>
            <a:off x="755576" y="1772816"/>
            <a:ext cx="777686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вы думаете, какой должна быть финансовая подушка?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2 месячных дохода</a:t>
            </a:r>
          </a:p>
          <a:p>
            <a:pPr>
              <a:buNone/>
            </a:pPr>
            <a:endParaRPr lang="ru-RU" sz="4000" b="1" dirty="0" smtClean="0"/>
          </a:p>
          <a:p>
            <a:r>
              <a:rPr lang="ru-RU" sz="4000" b="1" dirty="0" smtClean="0"/>
              <a:t>от 3 до 6 месячных доходов</a:t>
            </a:r>
          </a:p>
          <a:p>
            <a:pPr>
              <a:buNone/>
            </a:pPr>
            <a:endParaRPr lang="ru-RU" sz="4000" b="1" dirty="0" smtClean="0"/>
          </a:p>
          <a:p>
            <a:r>
              <a:rPr lang="ru-RU" sz="4000" b="1" dirty="0" smtClean="0"/>
              <a:t>1 месячный доход</a:t>
            </a:r>
            <a:endParaRPr lang="ru-RU" sz="4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Размер финансовой подушки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25288" t="36499" r="44695" b="37167"/>
          <a:stretch>
            <a:fillRect/>
          </a:stretch>
        </p:blipFill>
        <p:spPr bwMode="auto">
          <a:xfrm>
            <a:off x="539552" y="1844824"/>
            <a:ext cx="78488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Финансовая подушка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25844" t="24235" r="7451" b="19313"/>
          <a:stretch>
            <a:fillRect/>
          </a:stretch>
        </p:blipFill>
        <p:spPr bwMode="auto">
          <a:xfrm>
            <a:off x="251520" y="1628800"/>
            <a:ext cx="8640960" cy="412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75656" y="5805264"/>
            <a:ext cx="65691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Теперь бюджет Игоря стал дефицитный</a:t>
            </a:r>
            <a:endParaRPr lang="ru-RU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вы думаете, при каком доходе нужно планировать финансы?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Больше 30 тыс. рублей в месяц</a:t>
            </a:r>
          </a:p>
          <a:p>
            <a:pPr>
              <a:buNone/>
            </a:pPr>
            <a:endParaRPr lang="ru-RU" sz="4000" b="1" dirty="0" smtClean="0"/>
          </a:p>
          <a:p>
            <a:r>
              <a:rPr lang="ru-RU" sz="4000" b="1" dirty="0" smtClean="0"/>
              <a:t>Больше 60 тыс. рублей в месяц</a:t>
            </a:r>
          </a:p>
          <a:p>
            <a:pPr>
              <a:buNone/>
            </a:pPr>
            <a:endParaRPr lang="ru-RU" sz="4000" b="1" dirty="0" smtClean="0"/>
          </a:p>
          <a:p>
            <a:r>
              <a:rPr lang="ru-RU" sz="4000" b="1" dirty="0" smtClean="0"/>
              <a:t>Размер дохода значения не имеет</a:t>
            </a:r>
            <a:endParaRPr lang="ru-RU" sz="40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Шаг 3. Разные варианты достижения целей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51028" t="28172" r="19223" b="14735"/>
          <a:stretch>
            <a:fillRect/>
          </a:stretch>
        </p:blipFill>
        <p:spPr bwMode="auto">
          <a:xfrm>
            <a:off x="3923928" y="1484784"/>
            <a:ext cx="5220072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5844" t="46760" r="51197" b="26662"/>
          <a:stretch>
            <a:fillRect/>
          </a:stretch>
        </p:blipFill>
        <p:spPr bwMode="auto">
          <a:xfrm>
            <a:off x="179512" y="2996952"/>
            <a:ext cx="315996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Иррациональное поведение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25844" t="27571" r="24127" b="17688"/>
          <a:stretch>
            <a:fillRect/>
          </a:stretch>
        </p:blipFill>
        <p:spPr bwMode="auto">
          <a:xfrm>
            <a:off x="539552" y="1556792"/>
            <a:ext cx="8136904" cy="502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иррационального поведения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55679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1. Восприятие потери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964353"/>
            <a:ext cx="85689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Обида от потери 1 тыс. руб. гораздо сильнее, чем радость от неожиданной находки 1 тыс. руб.</a:t>
            </a:r>
          </a:p>
          <a:p>
            <a:pPr algn="ctr"/>
            <a:r>
              <a:rPr lang="ru-RU" sz="2400" dirty="0" smtClean="0"/>
              <a:t>Есть и другая особенность мышления, связанная с восприятием потери.</a:t>
            </a:r>
          </a:p>
          <a:p>
            <a:pPr algn="ctr"/>
            <a:r>
              <a:rPr lang="ru-RU" sz="2400" dirty="0" smtClean="0"/>
              <a:t>Сравните две ситуации:</a:t>
            </a:r>
          </a:p>
          <a:p>
            <a:pPr algn="ctr"/>
            <a:r>
              <a:rPr lang="ru-RU" sz="2400" dirty="0" smtClean="0"/>
              <a:t>1. Вы купили телевизор за 50 тыс. р., а на следующий день увидели в другом магазине такой же за 49 тыс. р.</a:t>
            </a:r>
          </a:p>
          <a:p>
            <a:pPr algn="ctr"/>
            <a:r>
              <a:rPr lang="ru-RU" sz="2400" dirty="0" smtClean="0"/>
              <a:t>2. Вы купили наушники за 2 тыс. руб., а на следующий день заметили в другом магазине такие же по цене 1 тыс. руб.</a:t>
            </a:r>
          </a:p>
          <a:p>
            <a:endParaRPr lang="ru-RU" sz="2400" dirty="0" smtClean="0"/>
          </a:p>
          <a:p>
            <a:pPr algn="ctr"/>
            <a:r>
              <a:rPr lang="ru-RU" sz="2400" dirty="0" smtClean="0"/>
              <a:t>Вторая </a:t>
            </a:r>
            <a:r>
              <a:rPr lang="ru-RU" sz="2400" dirty="0" smtClean="0"/>
              <a:t>ситуация, скорее всего, огорчит вас сильнее. Из-за этого эффекта люди </a:t>
            </a:r>
            <a:r>
              <a:rPr lang="ru-RU" sz="2400" dirty="0" smtClean="0"/>
              <a:t>часто </a:t>
            </a:r>
            <a:r>
              <a:rPr lang="ru-RU" sz="2400" b="1" dirty="0" smtClean="0"/>
              <a:t>переплачивают</a:t>
            </a:r>
            <a:r>
              <a:rPr lang="ru-RU" sz="2400" b="1" dirty="0" smtClean="0"/>
              <a:t>, совершая именно крупные покупки.</a:t>
            </a:r>
            <a:endParaRPr lang="ru-RU" sz="24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иррационального поведения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55679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2. Восприятие стоимости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060848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Не секрет, что один и тот же товар в разных обстоятельствах стоит по-разному. Например, бутылка воды стоит в несколько раз дороже, когда вы покупаете ее в ресторане или на пляже в жаркий день. Однако даже по такой цене на нее есть спрос. Более того, купив бутылку по высокой цене один раз, мы с большей готовностью сделаем это снова.</a:t>
            </a:r>
          </a:p>
          <a:p>
            <a:pPr algn="ctr"/>
            <a:r>
              <a:rPr lang="ru-RU" sz="2400" dirty="0" smtClean="0"/>
              <a:t>Кроме того, выбирая между двумя продуктами, мы склонны уделять чрезмерное влияние варианту, в котором есть </a:t>
            </a:r>
            <a:r>
              <a:rPr lang="ru-RU" sz="2400" b="1" dirty="0" smtClean="0"/>
              <a:t>бесплатная составляющая</a:t>
            </a:r>
            <a:r>
              <a:rPr lang="ru-RU" sz="2400" dirty="0" smtClean="0"/>
              <a:t>, игнорируя его недостатки. Например, банковский счет с бесплатным обслуживанием может обойтись дороже платного аналога за счет высокой комиссии за переводы.</a:t>
            </a:r>
            <a:endParaRPr lang="ru-RU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иррационального поведения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55679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3. Восприятие риска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5805264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Чтобы достичь целей, необходимо думать рационально и сокращать ненужные расходы.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988840"/>
            <a:ext cx="849694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В жизни мы постоянно рискуем. Например, когда человек варит суп, он рискует пересолить его и испортить блюдо. Однако чем чаще человек готовит суп, тем больше он учится, а значит риск пересолить суп постепенно уменьшается.</a:t>
            </a:r>
          </a:p>
          <a:p>
            <a:pPr algn="ctr"/>
            <a:r>
              <a:rPr lang="ru-RU" sz="2200" dirty="0" smtClean="0"/>
              <a:t>В то же время некоторые действия человек совершает редко, но рискует при этом больше чем обедом. К таким действиям можно отнести крупные сделки: покупка недвижимости или авто, крупные инвестиции. У человека обычно нет возможности сформировать навык, чтобы снизить риск ошибки при этих сделках. Получается, </a:t>
            </a:r>
            <a:r>
              <a:rPr lang="ru-RU" sz="2200" b="1" dirty="0" smtClean="0"/>
              <a:t>что чем крупнее сделка, тем выше вероятность совершить ошибку.</a:t>
            </a:r>
            <a:endParaRPr lang="ru-RU" sz="22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чем экономить нельзя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29179" t="35062" r="8563" b="37135"/>
          <a:stretch>
            <a:fillRect/>
          </a:stretch>
        </p:blipFill>
        <p:spPr bwMode="auto">
          <a:xfrm>
            <a:off x="95580" y="1700808"/>
            <a:ext cx="885171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31640" y="4365104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Экономия или несвоевременная оплата этих категорий может привести только к дополнительным расходам</a:t>
            </a:r>
            <a:endParaRPr lang="ru-RU" sz="20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Дополнительные источники дохода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42520" t="32514" r="10759" b="27145"/>
          <a:stretch>
            <a:fillRect/>
          </a:stretch>
        </p:blipFill>
        <p:spPr bwMode="auto">
          <a:xfrm>
            <a:off x="179511" y="1628800"/>
            <a:ext cx="8712969" cy="424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594928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Кешбэк</a:t>
            </a:r>
            <a:r>
              <a:rPr lang="ru-RU" sz="2000" b="1" dirty="0" smtClean="0"/>
              <a:t> (от англ. </a:t>
            </a:r>
            <a:r>
              <a:rPr lang="ru-RU" sz="2000" b="1" dirty="0" err="1" smtClean="0"/>
              <a:t>cashback</a:t>
            </a:r>
            <a:r>
              <a:rPr lang="ru-RU" sz="2000" b="1" dirty="0" smtClean="0"/>
              <a:t>) – это возврат части потраченных денег </a:t>
            </a:r>
            <a:r>
              <a:rPr lang="ru-RU" sz="2000" b="1" dirty="0" smtClean="0"/>
              <a:t> </a:t>
            </a:r>
            <a:r>
              <a:rPr lang="ru-RU" sz="2000" b="1" dirty="0" smtClean="0"/>
              <a:t>обратно на банковскую карту</a:t>
            </a:r>
            <a:endParaRPr lang="ru-RU" sz="2000" b="1" i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Кешбэк</a:t>
            </a:r>
            <a:r>
              <a:rPr lang="ru-RU" dirty="0" smtClean="0"/>
              <a:t> (пример)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32424" t="29580" r="48852" b="34105"/>
          <a:stretch>
            <a:fillRect/>
          </a:stretch>
        </p:blipFill>
        <p:spPr bwMode="auto">
          <a:xfrm>
            <a:off x="2411760" y="1700808"/>
            <a:ext cx="4176464" cy="457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Какую карту вы посоветуете Игорю?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968552"/>
          </a:xfrm>
        </p:spPr>
        <p:txBody>
          <a:bodyPr>
            <a:noAutofit/>
          </a:bodyPr>
          <a:lstStyle/>
          <a:p>
            <a:r>
              <a:rPr lang="ru-RU" sz="3300" dirty="0" smtClean="0"/>
              <a:t>Карту банка А, которая дает 1% </a:t>
            </a:r>
            <a:r>
              <a:rPr lang="ru-RU" sz="3300" dirty="0" err="1" smtClean="0"/>
              <a:t>кешбэка</a:t>
            </a:r>
            <a:r>
              <a:rPr lang="ru-RU" sz="3300" dirty="0" smtClean="0"/>
              <a:t> на все покупки</a:t>
            </a:r>
          </a:p>
          <a:p>
            <a:endParaRPr lang="ru-RU" sz="3300" dirty="0" smtClean="0"/>
          </a:p>
          <a:p>
            <a:r>
              <a:rPr lang="ru-RU" sz="3300" dirty="0" smtClean="0"/>
              <a:t>Карту Банка Б, которая дает 0,5 % </a:t>
            </a:r>
            <a:r>
              <a:rPr lang="ru-RU" sz="3300" dirty="0" err="1" smtClean="0"/>
              <a:t>кешбэка</a:t>
            </a:r>
            <a:r>
              <a:rPr lang="ru-RU" sz="3300" dirty="0" smtClean="0"/>
              <a:t> на все покупки и 5 % на оплату связи оператора «</a:t>
            </a:r>
            <a:r>
              <a:rPr lang="ru-RU" sz="3300" dirty="0" err="1" smtClean="0"/>
              <a:t>Суперлайн</a:t>
            </a:r>
            <a:r>
              <a:rPr lang="ru-RU" sz="3300" dirty="0" smtClean="0"/>
              <a:t>»</a:t>
            </a:r>
          </a:p>
          <a:p>
            <a:endParaRPr lang="ru-RU" sz="3300" dirty="0" smtClean="0"/>
          </a:p>
          <a:p>
            <a:r>
              <a:rPr lang="ru-RU" sz="3300" dirty="0" smtClean="0"/>
              <a:t>Карту банка В, которая 3% на оплату связи любого оператора и 10% на билеты в «</a:t>
            </a:r>
            <a:r>
              <a:rPr lang="ru-RU" sz="3300" dirty="0" err="1" smtClean="0"/>
              <a:t>Ультрамегакино</a:t>
            </a:r>
            <a:r>
              <a:rPr lang="ru-RU" sz="3300" dirty="0" smtClean="0"/>
              <a:t>»</a:t>
            </a:r>
            <a:endParaRPr lang="ru-RU" sz="33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80920" cy="2448272"/>
          </a:xfrm>
        </p:spPr>
        <p:txBody>
          <a:bodyPr>
            <a:normAutofit/>
          </a:bodyPr>
          <a:lstStyle/>
          <a:p>
            <a:r>
              <a:rPr lang="ru-RU" b="1" dirty="0" smtClean="0"/>
              <a:t>Карта А: 29 000 * 0,01 = 290 руб.</a:t>
            </a:r>
          </a:p>
          <a:p>
            <a:endParaRPr lang="ru-RU" b="1" dirty="0" smtClean="0"/>
          </a:p>
          <a:p>
            <a:r>
              <a:rPr lang="ru-RU" sz="2800" dirty="0" smtClean="0"/>
              <a:t>Карта Б: 28 000 * 0,05 + 1 000 * 0,5 = 190 руб.</a:t>
            </a:r>
          </a:p>
          <a:p>
            <a:endParaRPr lang="ru-RU" sz="2800" dirty="0" smtClean="0"/>
          </a:p>
          <a:p>
            <a:r>
              <a:rPr lang="ru-RU" sz="2800" dirty="0" smtClean="0"/>
              <a:t>Карта В: 1 000 * 0,003 + 2 000 * 0,01 = 230 руб.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903345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Кажется, что сумма небольшая, но 290 руб. в месяц  -  это            3 480 руб. в год. Если прибавить 1% от всех нерегулярных покупок, например, покупка одежды или подарков на Новый год, сумма сильно увеличиться. Кроме того, не стоит забывать о дисконтных картах, которые могут давать скидку более 1%.</a:t>
            </a:r>
          </a:p>
          <a:p>
            <a:pPr algn="ctr"/>
            <a:r>
              <a:rPr lang="ru-RU" sz="2400" dirty="0" smtClean="0"/>
              <a:t>	Комбинируя скидки и </a:t>
            </a:r>
            <a:r>
              <a:rPr lang="ru-RU" sz="2400" dirty="0" err="1" smtClean="0"/>
              <a:t>кешбэк</a:t>
            </a:r>
            <a:r>
              <a:rPr lang="ru-RU" sz="2400" dirty="0" smtClean="0"/>
              <a:t>, можно дополнительно получить существенную сумму в перерасчете на год.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Необходимость планирования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Финансовое планирование необходимо не для того чтобы меньше тратить и бесконечно экономить. </a:t>
            </a:r>
          </a:p>
          <a:p>
            <a:r>
              <a:rPr lang="ru-RU" sz="3600" dirty="0" smtClean="0"/>
              <a:t>Оно поможет получить больше за те же деньги. </a:t>
            </a:r>
            <a:endParaRPr lang="ru-RU"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Бюджет Игоря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31403" t="26203" r="9118" b="23594"/>
          <a:stretch>
            <a:fillRect/>
          </a:stretch>
        </p:blipFill>
        <p:spPr bwMode="auto">
          <a:xfrm>
            <a:off x="323528" y="1484784"/>
            <a:ext cx="8496944" cy="404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5589240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Можно попробовать работать больше обычного или найти подработку. Но увеличить доход не всегда удается. </a:t>
            </a:r>
            <a:r>
              <a:rPr lang="ru-RU" sz="2000" b="1" dirty="0" smtClean="0"/>
              <a:t>В этом случае есть смысл рассмотреть  использование заемных средств  - кредит в банке или заем в </a:t>
            </a:r>
            <a:r>
              <a:rPr lang="ru-RU" sz="2000" b="1" dirty="0" err="1" smtClean="0"/>
              <a:t>микрофинансовой</a:t>
            </a:r>
            <a:r>
              <a:rPr lang="ru-RU" sz="2000" b="1" dirty="0" smtClean="0"/>
              <a:t> организации (МФО).</a:t>
            </a:r>
            <a:endParaRPr lang="ru-RU" sz="20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Если Игорь решится взять кредит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32212" t="34250" r="44441" b="24407"/>
          <a:stretch>
            <a:fillRect/>
          </a:stretch>
        </p:blipFill>
        <p:spPr bwMode="auto">
          <a:xfrm>
            <a:off x="2411760" y="1700808"/>
            <a:ext cx="46085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Оценить свои доходы и расходы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628800"/>
            <a:ext cx="79208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Брать взаймы можно только тогда, когда вы </a:t>
            </a:r>
            <a:r>
              <a:rPr lang="ru-RU" sz="2800" b="1" dirty="0" smtClean="0"/>
              <a:t>уверены, что сможете вернуть полученную сумму. </a:t>
            </a:r>
            <a:r>
              <a:rPr lang="ru-RU" sz="2800" dirty="0" smtClean="0"/>
              <a:t>Стоит учитывать не только размер дохода, но и возможные непредвиденные обстоятельства. Болезнь или кризис может резко ухудшить финансовое положение. Важно заранее подумать, как в таких условиях справляться с выплатами по кредиту.</a:t>
            </a:r>
          </a:p>
          <a:p>
            <a:pPr algn="ctr"/>
            <a:r>
              <a:rPr lang="ru-RU" sz="2800" dirty="0" smtClean="0"/>
              <a:t>Кроме того, важно проследить, чтобы выплаты по всем кредитам и займам не превышали 30% ваших доходов.</a:t>
            </a:r>
            <a:endParaRPr lang="ru-RU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91264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 Проверить финансовую организацию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484784"/>
            <a:ext cx="87484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 smtClean="0"/>
              <a:t>Если разрешения у компании (или лицензии у банка) нет, а она все равно кредитует потребителей, то это </a:t>
            </a:r>
            <a:r>
              <a:rPr lang="ru-RU" sz="2700" b="1" dirty="0" smtClean="0"/>
              <a:t>нелегальный или черный кредитор. </a:t>
            </a:r>
            <a:r>
              <a:rPr lang="ru-RU" sz="2700" dirty="0" smtClean="0"/>
              <a:t>Такие компании могут выдавать деньги под очень высокие проценты или использовать преступные схемы, чтобы обманом завладеть деньгами или имуществом клиентов.</a:t>
            </a:r>
          </a:p>
          <a:p>
            <a:pPr algn="ctr"/>
            <a:r>
              <a:rPr lang="ru-RU" sz="2700" dirty="0" smtClean="0"/>
              <a:t>Проверить лицензию финансовой организации можно в </a:t>
            </a:r>
            <a:r>
              <a:rPr lang="ru-RU" sz="2700" b="1" dirty="0" smtClean="0"/>
              <a:t>Справочнике финансовых организаций </a:t>
            </a:r>
            <a:r>
              <a:rPr lang="ru-RU" sz="2700" dirty="0" smtClean="0"/>
              <a:t>на сайте Банка России и </a:t>
            </a:r>
            <a:r>
              <a:rPr lang="ru-RU" sz="2700" b="1" dirty="0" smtClean="0"/>
              <a:t>в приложении «ЦБ </a:t>
            </a:r>
            <a:r>
              <a:rPr lang="ru-RU" sz="2700" b="1" dirty="0" err="1" smtClean="0"/>
              <a:t>онлайн</a:t>
            </a:r>
            <a:r>
              <a:rPr lang="ru-RU" sz="2700" b="1" dirty="0" smtClean="0"/>
              <a:t>». </a:t>
            </a:r>
            <a:r>
              <a:rPr lang="ru-RU" sz="2700" dirty="0" smtClean="0"/>
              <a:t>В поисковых системах «</a:t>
            </a:r>
            <a:r>
              <a:rPr lang="ru-RU" sz="2700" dirty="0" err="1" smtClean="0"/>
              <a:t>Яндекс</a:t>
            </a:r>
            <a:r>
              <a:rPr lang="ru-RU" sz="2700" dirty="0" smtClean="0"/>
              <a:t>» и </a:t>
            </a:r>
            <a:r>
              <a:rPr lang="ru-RU" sz="2700" dirty="0" err="1" smtClean="0"/>
              <a:t>Mail.ru</a:t>
            </a:r>
            <a:r>
              <a:rPr lang="ru-RU" sz="2700" dirty="0" smtClean="0"/>
              <a:t> сайты проверенных финансовых организаций промаркированы специальным знаком - синим кружком с галочкой.</a:t>
            </a:r>
            <a:endParaRPr lang="ru-RU" sz="27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Изучить условия договора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628800"/>
            <a:ext cx="7992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800" dirty="0" smtClean="0"/>
              <a:t>Процент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/>
              <a:t>График платежей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/>
              <a:t>Досрочное погашение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/>
              <a:t>Страховки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/>
              <a:t>Штрафы и пени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/>
              <a:t>Уступка прав (пункт о том, что кредитор имеет право передать ваш долг третьим лицам)</a:t>
            </a:r>
          </a:p>
          <a:p>
            <a:pPr algn="ctr"/>
            <a:endParaRPr lang="ru-RU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9552" y="5013176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Полная стоимость кредита (ПСК) </a:t>
            </a:r>
            <a:r>
              <a:rPr lang="ru-RU" sz="3200" dirty="0" smtClean="0"/>
              <a:t>должна быть указана в правом верхнем углу на первой странице договора.</a:t>
            </a:r>
            <a:endParaRPr lang="ru-RU" sz="3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989" t="27975" r="14156" b="31553"/>
          <a:stretch>
            <a:fillRect/>
          </a:stretch>
        </p:blipFill>
        <p:spPr bwMode="auto">
          <a:xfrm>
            <a:off x="169680" y="1772816"/>
            <a:ext cx="882343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Шаг 4. Заставить деньги работать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750" t="53372" r="51578" b="26547"/>
          <a:stretch>
            <a:fillRect/>
          </a:stretch>
        </p:blipFill>
        <p:spPr bwMode="auto">
          <a:xfrm>
            <a:off x="2051720" y="2780928"/>
            <a:ext cx="5040560" cy="205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Инфляция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484784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Инфляция</a:t>
            </a:r>
            <a:r>
              <a:rPr lang="ru-RU" sz="2800" dirty="0" smtClean="0"/>
              <a:t> толкает цены на товары и услуги вверх, а значит на одну и ту же сумму можно купить все меньше и меньше. 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4869160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Инфляция</a:t>
            </a:r>
            <a:r>
              <a:rPr lang="ru-RU" sz="2800" dirty="0" smtClean="0"/>
              <a:t> – это устойчивый рост общего уровня цен на товары и услуги. При этом отдельные товары могут заметно дорожать, другие – дешеветь, третьи – вообще не измениться в цене. </a:t>
            </a:r>
            <a:endParaRPr lang="ru-RU" sz="2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Инфляция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484785"/>
            <a:ext cx="842493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/>
              <a:t>Для расчета общей инфляции Росстат замеряет стоимость более 550 товаров и услуг, которые покупают люди. Но ваш выбор продуктов, одежды и развлечений может отличаться от среднестатистических. Поэтому и рост цен вы будете ощущать по-другому</a:t>
            </a:r>
            <a:r>
              <a:rPr lang="ru-RU" sz="2600" dirty="0" smtClean="0"/>
              <a:t>.</a:t>
            </a:r>
          </a:p>
          <a:p>
            <a:pPr algn="ctr"/>
            <a:endParaRPr lang="ru-RU" sz="2400" dirty="0" smtClean="0"/>
          </a:p>
          <a:p>
            <a:pPr algn="ctr"/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3573016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Кроме того, в России регулярно рассчитывают </a:t>
            </a:r>
            <a:r>
              <a:rPr lang="ru-RU" sz="2800" b="1" dirty="0" smtClean="0"/>
              <a:t>изменение цены конкретного блюда: </a:t>
            </a:r>
          </a:p>
          <a:p>
            <a:pPr algn="ctr"/>
            <a:endParaRPr lang="ru-RU" sz="2800" dirty="0" smtClean="0"/>
          </a:p>
          <a:p>
            <a:pPr marL="1169988" indent="-360363">
              <a:buFont typeface="Wingdings" pitchFamily="2" charset="2"/>
              <a:buChar char="ü"/>
            </a:pPr>
            <a:r>
              <a:rPr lang="ru-RU" sz="3200" dirty="0" smtClean="0"/>
              <a:t> Индекс борщевого набора</a:t>
            </a:r>
          </a:p>
          <a:p>
            <a:pPr marL="1169988" indent="-360363">
              <a:buFont typeface="Wingdings" pitchFamily="2" charset="2"/>
              <a:buChar char="ü"/>
            </a:pPr>
            <a:r>
              <a:rPr lang="ru-RU" sz="3200" dirty="0" smtClean="0"/>
              <a:t> Индекс оливье</a:t>
            </a:r>
          </a:p>
          <a:p>
            <a:pPr marL="1169988" indent="-360363">
              <a:buFont typeface="Wingdings" pitchFamily="2" charset="2"/>
              <a:buChar char="ü"/>
            </a:pPr>
            <a:r>
              <a:rPr lang="ru-RU" sz="3200" dirty="0" smtClean="0"/>
              <a:t> Индекс голубца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68341" t="43137" r="25692" b="25563"/>
          <a:stretch>
            <a:fillRect/>
          </a:stretch>
        </p:blipFill>
        <p:spPr bwMode="auto">
          <a:xfrm>
            <a:off x="7164288" y="4725144"/>
            <a:ext cx="648183" cy="191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Ключевая ставка Банка России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556792"/>
            <a:ext cx="82089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/>
              <a:t>Кроме инфляции в финансовом плане </a:t>
            </a:r>
            <a:r>
              <a:rPr lang="ru-RU" sz="2600" b="1" dirty="0" smtClean="0"/>
              <a:t>важно учитывать изменения ключевой ставки Банка России.</a:t>
            </a:r>
          </a:p>
          <a:p>
            <a:pPr algn="ctr"/>
            <a:r>
              <a:rPr lang="ru-RU" sz="2600" dirty="0" smtClean="0"/>
              <a:t>Чем выше ключевая ставка, тем выше процент по кредитам и вкладам. Это значит, что кредит, особенно долгосрочный, выгоднее брать, когда ключевая ставка низкая. И наоборот, когда ключевая ставка высокая, имеет смысл больше откладывать, ведь доходность </a:t>
            </a:r>
            <a:r>
              <a:rPr lang="ru-RU" sz="2600" dirty="0" smtClean="0"/>
              <a:t>депозитов возрастает.</a:t>
            </a:r>
            <a:endParaRPr lang="ru-RU" sz="2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55814" t="36194" r="21335" b="52629"/>
          <a:stretch>
            <a:fillRect/>
          </a:stretch>
        </p:blipFill>
        <p:spPr bwMode="auto">
          <a:xfrm>
            <a:off x="2987824" y="4797152"/>
            <a:ext cx="28803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5445224"/>
            <a:ext cx="86409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/>
              <a:t>Ключевая ставка </a:t>
            </a:r>
            <a:r>
              <a:rPr lang="ru-RU" sz="2600" dirty="0" smtClean="0"/>
              <a:t>- это процент, под который центральный банк представляет средства коммерческим банкам или принимает от низ депозиты. </a:t>
            </a:r>
            <a:endParaRPr lang="ru-RU" sz="26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Советы при финансовом планировании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5626" t="27845" r="28054" b="18770"/>
          <a:stretch>
            <a:fillRect/>
          </a:stretch>
        </p:blipFill>
        <p:spPr bwMode="auto">
          <a:xfrm>
            <a:off x="2411760" y="1556792"/>
            <a:ext cx="4464496" cy="5091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Разберемся на примере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9730" t="24882" r="24127" b="16686"/>
          <a:stretch>
            <a:fillRect/>
          </a:stretch>
        </p:blipFill>
        <p:spPr bwMode="auto">
          <a:xfrm>
            <a:off x="251520" y="1556792"/>
            <a:ext cx="869899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спланировать финансы?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51520" y="1916832"/>
          <a:ext cx="861628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Шаг 1. Финансовые цели и приоритеты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 l="63185" t="52881" r="6049" b="19100"/>
          <a:stretch>
            <a:fillRect/>
          </a:stretch>
        </p:blipFill>
        <p:spPr bwMode="auto">
          <a:xfrm>
            <a:off x="971600" y="2852936"/>
            <a:ext cx="714079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1844824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Желание Игоря собственным автомобилем нельзя назвать финансовой целью 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вы думаете, что из этого можно назвать финансовой целью?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3"/>
            <a:ext cx="8964488" cy="530120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Желание купить машину не старше 5 лет с пробегом до 40 тыс. км, ценой до 700 тыс. руб. в течение одного года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Желание иметь в собственности квартиру для проживания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Желание ездить на своей машине красного цвета</a:t>
            </a:r>
          </a:p>
          <a:p>
            <a:endParaRPr lang="ru-RU" dirty="0" smtClean="0"/>
          </a:p>
          <a:p>
            <a:r>
              <a:rPr lang="ru-RU" dirty="0" smtClean="0"/>
              <a:t>Желание иметь в собственности квартиру для проживания площадью не менее 40 кв. м недалеко от центра города, стоимостью не более 2,5 млн. руб. через 5 лет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5448"/>
            <a:ext cx="8784976" cy="1252728"/>
          </a:xfrm>
        </p:spPr>
        <p:txBody>
          <a:bodyPr>
            <a:normAutofit/>
          </a:bodyPr>
          <a:lstStyle/>
          <a:p>
            <a:r>
              <a:rPr lang="ru-RU" dirty="0" smtClean="0"/>
              <a:t>Формулировка финансовой цели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19713" t="21754" r="8604" b="25355"/>
          <a:stretch>
            <a:fillRect/>
          </a:stretch>
        </p:blipFill>
        <p:spPr bwMode="auto">
          <a:xfrm>
            <a:off x="157402" y="1628800"/>
            <a:ext cx="880708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Решить, что приоритетней. </a:t>
            </a:r>
            <a:endParaRPr lang="ru-RU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9174" t="27827" r="23885" b="19190"/>
          <a:stretch>
            <a:fillRect/>
          </a:stretch>
        </p:blipFill>
        <p:spPr bwMode="auto">
          <a:xfrm>
            <a:off x="0" y="1628800"/>
            <a:ext cx="890458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318</TotalTime>
  <Words>1314</Words>
  <Application>Microsoft Office PowerPoint</Application>
  <PresentationFormat>Экран (4:3)</PresentationFormat>
  <Paragraphs>122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Модульная</vt:lpstr>
      <vt:lpstr>ПЛАНИРОВАНИЕ ФИНАНСОВ</vt:lpstr>
      <vt:lpstr>Как вы думаете, при каком доходе нужно планировать финансы?</vt:lpstr>
      <vt:lpstr>Необходимость планирования</vt:lpstr>
      <vt:lpstr>Разберемся на примере</vt:lpstr>
      <vt:lpstr>Как спланировать финансы?</vt:lpstr>
      <vt:lpstr>Шаг 1. Финансовые цели и приоритеты</vt:lpstr>
      <vt:lpstr>Как вы думаете, что из этого можно назвать финансовой целью?</vt:lpstr>
      <vt:lpstr>Формулировка финансовой цели </vt:lpstr>
      <vt:lpstr>Решить, что приоритетней. </vt:lpstr>
      <vt:lpstr>Выписать все финансовые цели</vt:lpstr>
      <vt:lpstr>Шаг 2. Оценка бюджета </vt:lpstr>
      <vt:lpstr>Какие бывают доходы</vt:lpstr>
      <vt:lpstr>Какие бывают расходы</vt:lpstr>
      <vt:lpstr>Бюджет</vt:lpstr>
      <vt:lpstr>Какой бывает бюджет</vt:lpstr>
      <vt:lpstr>Финансовая подушка</vt:lpstr>
      <vt:lpstr>Как вы думаете, какой должна быть финансовая подушка?</vt:lpstr>
      <vt:lpstr>Размер финансовой подушки</vt:lpstr>
      <vt:lpstr>Финансовая подушка</vt:lpstr>
      <vt:lpstr>Шаг 3. Разные варианты достижения целей</vt:lpstr>
      <vt:lpstr>Иррациональное поведение</vt:lpstr>
      <vt:lpstr>Примеры иррационального поведения</vt:lpstr>
      <vt:lpstr>Примеры иррационального поведения</vt:lpstr>
      <vt:lpstr>Примеры иррационального поведения</vt:lpstr>
      <vt:lpstr>На чем экономить нельзя</vt:lpstr>
      <vt:lpstr>Дополнительные источники дохода</vt:lpstr>
      <vt:lpstr>Кешбэк (пример)</vt:lpstr>
      <vt:lpstr>Какую карту вы посоветуете Игорю?</vt:lpstr>
      <vt:lpstr>Решение</vt:lpstr>
      <vt:lpstr>Бюджет Игоря</vt:lpstr>
      <vt:lpstr>Если Игорь решится взять кредит</vt:lpstr>
      <vt:lpstr>1. Оценить свои доходы и расходы</vt:lpstr>
      <vt:lpstr>2. Проверить финансовую организацию  </vt:lpstr>
      <vt:lpstr>3. Изучить условия договора</vt:lpstr>
      <vt:lpstr>Шаг 4. Заставить деньги работать</vt:lpstr>
      <vt:lpstr>Инфляция</vt:lpstr>
      <vt:lpstr>Инфляция</vt:lpstr>
      <vt:lpstr>Ключевая ставка Банка России</vt:lpstr>
      <vt:lpstr>Советы при финансовом планировании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ПЛАНИРОВАНИЕ ФИНАНСОВ</dc:title>
  <dc:creator>Инна Николаевна</dc:creator>
  <cp:lastModifiedBy>Koval</cp:lastModifiedBy>
  <cp:revision>32</cp:revision>
  <dcterms:created xsi:type="dcterms:W3CDTF">2024-09-08T17:20:00Z</dcterms:created>
  <dcterms:modified xsi:type="dcterms:W3CDTF">2024-09-10T03:42:45Z</dcterms:modified>
</cp:coreProperties>
</file>