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92" r:id="rId2"/>
    <p:sldId id="297" r:id="rId3"/>
    <p:sldId id="257" r:id="rId4"/>
    <p:sldId id="301" r:id="rId5"/>
    <p:sldId id="271" r:id="rId6"/>
    <p:sldId id="269" r:id="rId7"/>
    <p:sldId id="273" r:id="rId8"/>
    <p:sldId id="275" r:id="rId9"/>
    <p:sldId id="277" r:id="rId10"/>
    <p:sldId id="314" r:id="rId11"/>
    <p:sldId id="278" r:id="rId12"/>
    <p:sldId id="280" r:id="rId13"/>
    <p:sldId id="313" r:id="rId14"/>
    <p:sldId id="302" r:id="rId15"/>
    <p:sldId id="321" r:id="rId16"/>
    <p:sldId id="322" r:id="rId17"/>
    <p:sldId id="323" r:id="rId18"/>
    <p:sldId id="290" r:id="rId19"/>
    <p:sldId id="318" r:id="rId20"/>
    <p:sldId id="316" r:id="rId21"/>
    <p:sldId id="279" r:id="rId22"/>
    <p:sldId id="284" r:id="rId23"/>
    <p:sldId id="315" r:id="rId24"/>
    <p:sldId id="324" r:id="rId25"/>
    <p:sldId id="325" r:id="rId26"/>
    <p:sldId id="326" r:id="rId27"/>
    <p:sldId id="327" r:id="rId28"/>
    <p:sldId id="320" r:id="rId29"/>
    <p:sldId id="304" r:id="rId30"/>
    <p:sldId id="288" r:id="rId31"/>
    <p:sldId id="286" r:id="rId32"/>
    <p:sldId id="287" r:id="rId33"/>
    <p:sldId id="308" r:id="rId34"/>
    <p:sldId id="312" r:id="rId35"/>
    <p:sldId id="309" r:id="rId36"/>
    <p:sldId id="307" r:id="rId37"/>
    <p:sldId id="311" r:id="rId38"/>
    <p:sldId id="294" r:id="rId39"/>
    <p:sldId id="295" r:id="rId4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  <a:srgbClr val="008000"/>
    <a:srgbClr val="55369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33" autoAdjust="0"/>
  </p:normalViewPr>
  <p:slideViewPr>
    <p:cSldViewPr>
      <p:cViewPr varScale="1">
        <p:scale>
          <a:sx n="67" d="100"/>
          <a:sy n="67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51CCA-D5BA-44DC-ACE7-A7340622219B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184B9D-F0F4-4FBF-A994-9625CD84F241}">
      <dgm:prSet phldrT="[Текст]" custT="1"/>
      <dgm:spPr>
        <a:solidFill>
          <a:srgbClr val="002060"/>
        </a:solidFill>
        <a:ln w="635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ПРЕДЛОЖЕНИЕ</a:t>
          </a:r>
          <a:r>
            <a:rPr lang="ru-RU" sz="2100" b="0" dirty="0" smtClean="0">
              <a:latin typeface="+mj-lt"/>
            </a:rPr>
            <a:t> </a:t>
          </a:r>
          <a:r>
            <a:rPr lang="ru-RU" sz="3200" b="1" dirty="0" smtClean="0">
              <a:latin typeface="+mj-lt"/>
            </a:rPr>
            <a:t>–</a:t>
          </a:r>
          <a:r>
            <a:rPr lang="ru-RU" sz="2100" b="1" dirty="0" smtClean="0">
              <a:latin typeface="+mj-lt"/>
            </a:rPr>
            <a:t> количество товаров, которое продавец готов предложить покупателям в конкретном месте и в конкретное время</a:t>
          </a:r>
          <a:endParaRPr lang="ru-RU" sz="2100" b="1" dirty="0">
            <a:latin typeface="+mj-lt"/>
          </a:endParaRPr>
        </a:p>
      </dgm:t>
    </dgm:pt>
    <dgm:pt modelId="{0760A960-E795-49D6-8CD4-9A99169A27B5}" type="parTrans" cxnId="{A1A43E77-49E2-4B25-BE5A-62DB42A8D1F1}">
      <dgm:prSet/>
      <dgm:spPr/>
      <dgm:t>
        <a:bodyPr/>
        <a:lstStyle/>
        <a:p>
          <a:endParaRPr lang="ru-RU"/>
        </a:p>
      </dgm:t>
    </dgm:pt>
    <dgm:pt modelId="{A53FA15D-F9A5-4E7E-93FE-24830F707D51}" type="sibTrans" cxnId="{A1A43E77-49E2-4B25-BE5A-62DB42A8D1F1}">
      <dgm:prSet/>
      <dgm:spPr/>
      <dgm:t>
        <a:bodyPr/>
        <a:lstStyle/>
        <a:p>
          <a:endParaRPr lang="ru-RU"/>
        </a:p>
      </dgm:t>
    </dgm:pt>
    <dgm:pt modelId="{74BB98A3-2E1C-4535-A751-E8F1F572034A}">
      <dgm:prSet custT="1"/>
      <dgm:spPr>
        <a:solidFill>
          <a:srgbClr val="002060"/>
        </a:solidFill>
        <a:ln w="635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СПРОС –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+mj-lt"/>
            </a:rPr>
            <a:t>количество товаров определенного вида, которое покупатель готов купить по определенной цене </a:t>
          </a:r>
        </a:p>
      </dgm:t>
    </dgm:pt>
    <dgm:pt modelId="{19C68F9C-CCF7-4683-875A-CF313534FA60}" type="parTrans" cxnId="{7A2FD11A-B9CE-41F1-B3AD-E8D253F865DD}">
      <dgm:prSet/>
      <dgm:spPr/>
      <dgm:t>
        <a:bodyPr/>
        <a:lstStyle/>
        <a:p>
          <a:endParaRPr lang="ru-RU"/>
        </a:p>
      </dgm:t>
    </dgm:pt>
    <dgm:pt modelId="{451288CC-B87F-4C08-AA9B-6E4AF3BDAC95}" type="sibTrans" cxnId="{7A2FD11A-B9CE-41F1-B3AD-E8D253F865DD}">
      <dgm:prSet/>
      <dgm:spPr/>
      <dgm:t>
        <a:bodyPr/>
        <a:lstStyle/>
        <a:p>
          <a:endParaRPr lang="ru-RU"/>
        </a:p>
      </dgm:t>
    </dgm:pt>
    <dgm:pt modelId="{63BA2FE1-E7A2-4FB9-90C2-EE5B04DF0971}" type="pres">
      <dgm:prSet presAssocID="{E0C51CCA-D5BA-44DC-ACE7-A734062221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A11C72-FD9A-46FA-807E-452B235380AA}" type="pres">
      <dgm:prSet presAssocID="{74BB98A3-2E1C-4535-A751-E8F1F572034A}" presName="arrow" presStyleLbl="node1" presStyleIdx="0" presStyleCnt="2" custScaleX="113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15553-3357-4D7E-9FFF-9E8A43E5D08E}" type="pres">
      <dgm:prSet presAssocID="{6A184B9D-F0F4-4FBF-A994-9625CD84F241}" presName="arrow" presStyleLbl="node1" presStyleIdx="1" presStyleCnt="2" custScaleX="113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2FD11A-B9CE-41F1-B3AD-E8D253F865DD}" srcId="{E0C51CCA-D5BA-44DC-ACE7-A7340622219B}" destId="{74BB98A3-2E1C-4535-A751-E8F1F572034A}" srcOrd="0" destOrd="0" parTransId="{19C68F9C-CCF7-4683-875A-CF313534FA60}" sibTransId="{451288CC-B87F-4C08-AA9B-6E4AF3BDAC95}"/>
    <dgm:cxn modelId="{7B9A14A8-3BFE-4380-91A3-CD881BF5FF39}" type="presOf" srcId="{E0C51CCA-D5BA-44DC-ACE7-A7340622219B}" destId="{63BA2FE1-E7A2-4FB9-90C2-EE5B04DF0971}" srcOrd="0" destOrd="0" presId="urn:microsoft.com/office/officeart/2005/8/layout/arrow5"/>
    <dgm:cxn modelId="{A1A43E77-49E2-4B25-BE5A-62DB42A8D1F1}" srcId="{E0C51CCA-D5BA-44DC-ACE7-A7340622219B}" destId="{6A184B9D-F0F4-4FBF-A994-9625CD84F241}" srcOrd="1" destOrd="0" parTransId="{0760A960-E795-49D6-8CD4-9A99169A27B5}" sibTransId="{A53FA15D-F9A5-4E7E-93FE-24830F707D51}"/>
    <dgm:cxn modelId="{48D87940-5DB5-48C7-8E37-E5210ACE568C}" type="presOf" srcId="{74BB98A3-2E1C-4535-A751-E8F1F572034A}" destId="{19A11C72-FD9A-46FA-807E-452B235380AA}" srcOrd="0" destOrd="0" presId="urn:microsoft.com/office/officeart/2005/8/layout/arrow5"/>
    <dgm:cxn modelId="{1C531976-FCD7-4CD1-B80F-9D2FD7877F86}" type="presOf" srcId="{6A184B9D-F0F4-4FBF-A994-9625CD84F241}" destId="{CF115553-3357-4D7E-9FFF-9E8A43E5D08E}" srcOrd="0" destOrd="0" presId="urn:microsoft.com/office/officeart/2005/8/layout/arrow5"/>
    <dgm:cxn modelId="{D96278BD-B661-4381-8853-49FE44BCFFDA}" type="presParOf" srcId="{63BA2FE1-E7A2-4FB9-90C2-EE5B04DF0971}" destId="{19A11C72-FD9A-46FA-807E-452B235380AA}" srcOrd="0" destOrd="0" presId="urn:microsoft.com/office/officeart/2005/8/layout/arrow5"/>
    <dgm:cxn modelId="{0B5B58E3-6AB4-432B-A570-02312911A2CB}" type="presParOf" srcId="{63BA2FE1-E7A2-4FB9-90C2-EE5B04DF0971}" destId="{CF115553-3357-4D7E-9FFF-9E8A43E5D08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79EE16-5B30-41DE-BECA-9D6ECD67DCB9}" type="doc">
      <dgm:prSet loTypeId="urn:microsoft.com/office/officeart/2005/8/layout/vList6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9FEEE6F-00B3-4914-8EC7-6E451EE5539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&gt; 1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E494B6-DCE8-40CB-9ED3-B0D4D55A6A01}" type="parTrans" cxnId="{C1A4FF9B-AA6A-42B7-9937-AF1C74A9C576}">
      <dgm:prSet/>
      <dgm:spPr/>
      <dgm:t>
        <a:bodyPr/>
        <a:lstStyle/>
        <a:p>
          <a:endParaRPr lang="ru-RU"/>
        </a:p>
      </dgm:t>
    </dgm:pt>
    <dgm:pt modelId="{BC8B5434-D83F-442B-860A-5D970A7EF53C}" type="sibTrans" cxnId="{C1A4FF9B-AA6A-42B7-9937-AF1C74A9C576}">
      <dgm:prSet/>
      <dgm:spPr/>
      <dgm:t>
        <a:bodyPr/>
        <a:lstStyle/>
        <a:p>
          <a:endParaRPr lang="ru-RU"/>
        </a:p>
      </dgm:t>
    </dgm:pt>
    <dgm:pt modelId="{C5242245-8F98-4880-B1CF-EED093FC00A3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= 1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772ED8-AE52-4428-A015-9CDB90663670}" type="parTrans" cxnId="{57B558B5-7ECD-4103-91D0-004F53C012E6}">
      <dgm:prSet/>
      <dgm:spPr/>
      <dgm:t>
        <a:bodyPr/>
        <a:lstStyle/>
        <a:p>
          <a:endParaRPr lang="ru-RU"/>
        </a:p>
      </dgm:t>
    </dgm:pt>
    <dgm:pt modelId="{9177AAE0-C1EE-463A-A0E6-B9CEA5F59E75}" type="sibTrans" cxnId="{57B558B5-7ECD-4103-91D0-004F53C012E6}">
      <dgm:prSet/>
      <dgm:spPr/>
      <dgm:t>
        <a:bodyPr/>
        <a:lstStyle/>
        <a:p>
          <a:endParaRPr lang="ru-RU"/>
        </a:p>
      </dgm:t>
    </dgm:pt>
    <dgm:pt modelId="{6E8D53BE-1B80-4434-900F-73E105938935}">
      <dgm:prSet phldrT="[Текст]" custT="1"/>
      <dgm:spPr/>
      <dgm:t>
        <a:bodyPr anchor="ctr"/>
        <a:lstStyle/>
        <a:p>
          <a:pPr algn="ctr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СПРОС НЕЭЛАСТИЧЕН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A58EC8-CACD-4B32-8426-5B6B0CDAD5E2}" type="parTrans" cxnId="{39ABACBA-5317-45E3-865E-39D22CCE742B}">
      <dgm:prSet/>
      <dgm:spPr/>
      <dgm:t>
        <a:bodyPr/>
        <a:lstStyle/>
        <a:p>
          <a:endParaRPr lang="ru-RU"/>
        </a:p>
      </dgm:t>
    </dgm:pt>
    <dgm:pt modelId="{8B4CB0AC-1319-46ED-9553-FAB4512E371D}" type="sibTrans" cxnId="{39ABACBA-5317-45E3-865E-39D22CCE742B}">
      <dgm:prSet/>
      <dgm:spPr/>
      <dgm:t>
        <a:bodyPr/>
        <a:lstStyle/>
        <a:p>
          <a:endParaRPr lang="ru-RU"/>
        </a:p>
      </dgm:t>
    </dgm:pt>
    <dgm:pt modelId="{97B6F2DE-7A6A-4B2B-8A89-9B375CED2452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&lt; 1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2DD2F6-9E7B-41CA-A962-AB4CBC037CD1}" type="parTrans" cxnId="{3972829F-7D49-4D1F-A818-A10115BBB5FB}">
      <dgm:prSet/>
      <dgm:spPr/>
      <dgm:t>
        <a:bodyPr/>
        <a:lstStyle/>
        <a:p>
          <a:endParaRPr lang="ru-RU"/>
        </a:p>
      </dgm:t>
    </dgm:pt>
    <dgm:pt modelId="{398DBF82-260F-4DB0-A0D0-DF16CABF15BD}" type="sibTrans" cxnId="{3972829F-7D49-4D1F-A818-A10115BBB5FB}">
      <dgm:prSet/>
      <dgm:spPr/>
      <dgm:t>
        <a:bodyPr/>
        <a:lstStyle/>
        <a:p>
          <a:endParaRPr lang="ru-RU"/>
        </a:p>
      </dgm:t>
    </dgm:pt>
    <dgm:pt modelId="{D3C8B00C-56EC-4C12-9693-867DE6BF4119}">
      <dgm:prSet/>
      <dgm:spPr/>
      <dgm:t>
        <a:bodyPr anchor="ctr"/>
        <a:lstStyle/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СПРОС ЭЛАСТИЧЕН</a:t>
          </a:r>
          <a:endParaRPr lang="ru-RU" dirty="0"/>
        </a:p>
      </dgm:t>
    </dgm:pt>
    <dgm:pt modelId="{9F1283A4-900D-483A-95DB-7D55160CC431}" type="parTrans" cxnId="{CE552712-7F9A-4529-BB80-06DB7A4284DC}">
      <dgm:prSet/>
      <dgm:spPr/>
      <dgm:t>
        <a:bodyPr/>
        <a:lstStyle/>
        <a:p>
          <a:endParaRPr lang="ru-RU"/>
        </a:p>
      </dgm:t>
    </dgm:pt>
    <dgm:pt modelId="{A89C8C6C-85C0-47A0-B3D3-869AEFF036C2}" type="sibTrans" cxnId="{CE552712-7F9A-4529-BB80-06DB7A4284DC}">
      <dgm:prSet/>
      <dgm:spPr/>
      <dgm:t>
        <a:bodyPr/>
        <a:lstStyle/>
        <a:p>
          <a:endParaRPr lang="ru-RU"/>
        </a:p>
      </dgm:t>
    </dgm:pt>
    <dgm:pt modelId="{22FC083A-7AE7-4DE9-A9B1-A691E4F4B7E7}">
      <dgm:prSet custT="1"/>
      <dgm:spPr/>
      <dgm:t>
        <a:bodyPr anchor="ctr"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ЕДИНИЧНАЯ ЭЛАСТИЧНОСТЬ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AB3F2E-0754-437D-A416-E4E2F49C126C}" type="parTrans" cxnId="{6BE01FF2-BAF4-4F83-B3B6-DDF37B4ADDF4}">
      <dgm:prSet/>
      <dgm:spPr/>
    </dgm:pt>
    <dgm:pt modelId="{0CE88DA7-0F84-4A88-9661-B7C05CD792E2}" type="sibTrans" cxnId="{6BE01FF2-BAF4-4F83-B3B6-DDF37B4ADDF4}">
      <dgm:prSet/>
      <dgm:spPr/>
    </dgm:pt>
    <dgm:pt modelId="{DAC55F2A-75A6-457B-8C86-D446AAC4A595}" type="pres">
      <dgm:prSet presAssocID="{3479EE16-5B30-41DE-BECA-9D6ECD67DCB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7559B12-FBF1-4CC0-8018-71AEC6563CF7}" type="pres">
      <dgm:prSet presAssocID="{69FEEE6F-00B3-4914-8EC7-6E451EE5539F}" presName="linNode" presStyleCnt="0"/>
      <dgm:spPr/>
    </dgm:pt>
    <dgm:pt modelId="{F38668DF-E2D2-4A1D-86A4-BB4AE991877B}" type="pres">
      <dgm:prSet presAssocID="{69FEEE6F-00B3-4914-8EC7-6E451EE5539F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E5937-6444-44AE-A50D-2F26BDD13135}" type="pres">
      <dgm:prSet presAssocID="{69FEEE6F-00B3-4914-8EC7-6E451EE5539F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9739E-6894-410D-A691-E2EECD4FCEFC}" type="pres">
      <dgm:prSet presAssocID="{BC8B5434-D83F-442B-860A-5D970A7EF53C}" presName="spacing" presStyleCnt="0"/>
      <dgm:spPr/>
    </dgm:pt>
    <dgm:pt modelId="{AC33218B-7CDF-4520-BE30-78A7A8266626}" type="pres">
      <dgm:prSet presAssocID="{C5242245-8F98-4880-B1CF-EED093FC00A3}" presName="linNode" presStyleCnt="0"/>
      <dgm:spPr/>
    </dgm:pt>
    <dgm:pt modelId="{89577C9C-7B82-4F34-9F62-993BDD7D5F76}" type="pres">
      <dgm:prSet presAssocID="{C5242245-8F98-4880-B1CF-EED093FC00A3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C9EA8-4911-4EE5-9E62-FB17BAB2D7B9}" type="pres">
      <dgm:prSet presAssocID="{C5242245-8F98-4880-B1CF-EED093FC00A3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B413C-6D1F-41EF-92DC-DF20407BF655}" type="pres">
      <dgm:prSet presAssocID="{9177AAE0-C1EE-463A-A0E6-B9CEA5F59E75}" presName="spacing" presStyleCnt="0"/>
      <dgm:spPr/>
    </dgm:pt>
    <dgm:pt modelId="{B2C2B84C-9929-4AFE-95BF-BCF57C79942C}" type="pres">
      <dgm:prSet presAssocID="{97B6F2DE-7A6A-4B2B-8A89-9B375CED2452}" presName="linNode" presStyleCnt="0"/>
      <dgm:spPr/>
    </dgm:pt>
    <dgm:pt modelId="{54124C72-F5DD-4C94-BADC-5B3BCA8EA302}" type="pres">
      <dgm:prSet presAssocID="{97B6F2DE-7A6A-4B2B-8A89-9B375CED2452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925AC-5F7C-4921-88AD-F11A1E9DE664}" type="pres">
      <dgm:prSet presAssocID="{97B6F2DE-7A6A-4B2B-8A89-9B375CED2452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8790F4-C1E3-482F-B966-4BF916468094}" type="presOf" srcId="{3479EE16-5B30-41DE-BECA-9D6ECD67DCB9}" destId="{DAC55F2A-75A6-457B-8C86-D446AAC4A595}" srcOrd="0" destOrd="0" presId="urn:microsoft.com/office/officeart/2005/8/layout/vList6"/>
    <dgm:cxn modelId="{57B558B5-7ECD-4103-91D0-004F53C012E6}" srcId="{3479EE16-5B30-41DE-BECA-9D6ECD67DCB9}" destId="{C5242245-8F98-4880-B1CF-EED093FC00A3}" srcOrd="1" destOrd="0" parTransId="{5E772ED8-AE52-4428-A015-9CDB90663670}" sibTransId="{9177AAE0-C1EE-463A-A0E6-B9CEA5F59E75}"/>
    <dgm:cxn modelId="{39ABACBA-5317-45E3-865E-39D22CCE742B}" srcId="{97B6F2DE-7A6A-4B2B-8A89-9B375CED2452}" destId="{6E8D53BE-1B80-4434-900F-73E105938935}" srcOrd="0" destOrd="0" parTransId="{ADA58EC8-CACD-4B32-8426-5B6B0CDAD5E2}" sibTransId="{8B4CB0AC-1319-46ED-9553-FAB4512E371D}"/>
    <dgm:cxn modelId="{3972829F-7D49-4D1F-A818-A10115BBB5FB}" srcId="{3479EE16-5B30-41DE-BECA-9D6ECD67DCB9}" destId="{97B6F2DE-7A6A-4B2B-8A89-9B375CED2452}" srcOrd="2" destOrd="0" parTransId="{1F2DD2F6-9E7B-41CA-A962-AB4CBC037CD1}" sibTransId="{398DBF82-260F-4DB0-A0D0-DF16CABF15BD}"/>
    <dgm:cxn modelId="{AA658169-FAAD-4B3B-BD43-FF7FFC056028}" type="presOf" srcId="{D3C8B00C-56EC-4C12-9693-867DE6BF4119}" destId="{F34E5937-6444-44AE-A50D-2F26BDD13135}" srcOrd="0" destOrd="0" presId="urn:microsoft.com/office/officeart/2005/8/layout/vList6"/>
    <dgm:cxn modelId="{6CE7D18C-CC68-4380-BF9A-7BA9FA443C9F}" type="presOf" srcId="{69FEEE6F-00B3-4914-8EC7-6E451EE5539F}" destId="{F38668DF-E2D2-4A1D-86A4-BB4AE991877B}" srcOrd="0" destOrd="0" presId="urn:microsoft.com/office/officeart/2005/8/layout/vList6"/>
    <dgm:cxn modelId="{4A62D3FC-FC4D-4748-97B8-8F51F1A6D232}" type="presOf" srcId="{6E8D53BE-1B80-4434-900F-73E105938935}" destId="{815925AC-5F7C-4921-88AD-F11A1E9DE664}" srcOrd="0" destOrd="0" presId="urn:microsoft.com/office/officeart/2005/8/layout/vList6"/>
    <dgm:cxn modelId="{C1A4FF9B-AA6A-42B7-9937-AF1C74A9C576}" srcId="{3479EE16-5B30-41DE-BECA-9D6ECD67DCB9}" destId="{69FEEE6F-00B3-4914-8EC7-6E451EE5539F}" srcOrd="0" destOrd="0" parTransId="{9CE494B6-DCE8-40CB-9ED3-B0D4D55A6A01}" sibTransId="{BC8B5434-D83F-442B-860A-5D970A7EF53C}"/>
    <dgm:cxn modelId="{DA230F60-D5A0-4A7A-B09C-E61CF921A53F}" type="presOf" srcId="{22FC083A-7AE7-4DE9-A9B1-A691E4F4B7E7}" destId="{0FBC9EA8-4911-4EE5-9E62-FB17BAB2D7B9}" srcOrd="0" destOrd="0" presId="urn:microsoft.com/office/officeart/2005/8/layout/vList6"/>
    <dgm:cxn modelId="{6BE01FF2-BAF4-4F83-B3B6-DDF37B4ADDF4}" srcId="{C5242245-8F98-4880-B1CF-EED093FC00A3}" destId="{22FC083A-7AE7-4DE9-A9B1-A691E4F4B7E7}" srcOrd="0" destOrd="0" parTransId="{FFAB3F2E-0754-437D-A416-E4E2F49C126C}" sibTransId="{0CE88DA7-0F84-4A88-9661-B7C05CD792E2}"/>
    <dgm:cxn modelId="{96D23794-C90A-4CED-B1CE-8CC40632C32D}" type="presOf" srcId="{C5242245-8F98-4880-B1CF-EED093FC00A3}" destId="{89577C9C-7B82-4F34-9F62-993BDD7D5F76}" srcOrd="0" destOrd="0" presId="urn:microsoft.com/office/officeart/2005/8/layout/vList6"/>
    <dgm:cxn modelId="{887ACF68-CEAA-4BD7-95D4-094A2280280F}" type="presOf" srcId="{97B6F2DE-7A6A-4B2B-8A89-9B375CED2452}" destId="{54124C72-F5DD-4C94-BADC-5B3BCA8EA302}" srcOrd="0" destOrd="0" presId="urn:microsoft.com/office/officeart/2005/8/layout/vList6"/>
    <dgm:cxn modelId="{CE552712-7F9A-4529-BB80-06DB7A4284DC}" srcId="{69FEEE6F-00B3-4914-8EC7-6E451EE5539F}" destId="{D3C8B00C-56EC-4C12-9693-867DE6BF4119}" srcOrd="0" destOrd="0" parTransId="{9F1283A4-900D-483A-95DB-7D55160CC431}" sibTransId="{A89C8C6C-85C0-47A0-B3D3-869AEFF036C2}"/>
    <dgm:cxn modelId="{D62E99D4-43BA-48DE-86DD-9071BC2F28FE}" type="presParOf" srcId="{DAC55F2A-75A6-457B-8C86-D446AAC4A595}" destId="{87559B12-FBF1-4CC0-8018-71AEC6563CF7}" srcOrd="0" destOrd="0" presId="urn:microsoft.com/office/officeart/2005/8/layout/vList6"/>
    <dgm:cxn modelId="{70F4FA5C-30E9-485B-9830-32EAE87FD617}" type="presParOf" srcId="{87559B12-FBF1-4CC0-8018-71AEC6563CF7}" destId="{F38668DF-E2D2-4A1D-86A4-BB4AE991877B}" srcOrd="0" destOrd="0" presId="urn:microsoft.com/office/officeart/2005/8/layout/vList6"/>
    <dgm:cxn modelId="{222CF19B-16A0-4920-B70F-65296E8FF0CD}" type="presParOf" srcId="{87559B12-FBF1-4CC0-8018-71AEC6563CF7}" destId="{F34E5937-6444-44AE-A50D-2F26BDD13135}" srcOrd="1" destOrd="0" presId="urn:microsoft.com/office/officeart/2005/8/layout/vList6"/>
    <dgm:cxn modelId="{DDE3D6B2-4FB8-4966-96D1-E7F9B9EEFEC4}" type="presParOf" srcId="{DAC55F2A-75A6-457B-8C86-D446AAC4A595}" destId="{C989739E-6894-410D-A691-E2EECD4FCEFC}" srcOrd="1" destOrd="0" presId="urn:microsoft.com/office/officeart/2005/8/layout/vList6"/>
    <dgm:cxn modelId="{460B1683-B741-43BD-9BA1-E5C21D6B733E}" type="presParOf" srcId="{DAC55F2A-75A6-457B-8C86-D446AAC4A595}" destId="{AC33218B-7CDF-4520-BE30-78A7A8266626}" srcOrd="2" destOrd="0" presId="urn:microsoft.com/office/officeart/2005/8/layout/vList6"/>
    <dgm:cxn modelId="{AE4C3E7E-37A0-452B-906C-1F88721C9B33}" type="presParOf" srcId="{AC33218B-7CDF-4520-BE30-78A7A8266626}" destId="{89577C9C-7B82-4F34-9F62-993BDD7D5F76}" srcOrd="0" destOrd="0" presId="urn:microsoft.com/office/officeart/2005/8/layout/vList6"/>
    <dgm:cxn modelId="{3D1D98C4-59CB-4327-B06D-968974CF0659}" type="presParOf" srcId="{AC33218B-7CDF-4520-BE30-78A7A8266626}" destId="{0FBC9EA8-4911-4EE5-9E62-FB17BAB2D7B9}" srcOrd="1" destOrd="0" presId="urn:microsoft.com/office/officeart/2005/8/layout/vList6"/>
    <dgm:cxn modelId="{74B7EE86-6734-46D6-B8A7-306041510AC8}" type="presParOf" srcId="{DAC55F2A-75A6-457B-8C86-D446AAC4A595}" destId="{87BB413C-6D1F-41EF-92DC-DF20407BF655}" srcOrd="3" destOrd="0" presId="urn:microsoft.com/office/officeart/2005/8/layout/vList6"/>
    <dgm:cxn modelId="{D72D0130-3280-4774-ACDB-1318CB1C7C02}" type="presParOf" srcId="{DAC55F2A-75A6-457B-8C86-D446AAC4A595}" destId="{B2C2B84C-9929-4AFE-95BF-BCF57C79942C}" srcOrd="4" destOrd="0" presId="urn:microsoft.com/office/officeart/2005/8/layout/vList6"/>
    <dgm:cxn modelId="{CD55A223-84D5-4C6E-8FE0-54B56B50281B}" type="presParOf" srcId="{B2C2B84C-9929-4AFE-95BF-BCF57C79942C}" destId="{54124C72-F5DD-4C94-BADC-5B3BCA8EA302}" srcOrd="0" destOrd="0" presId="urn:microsoft.com/office/officeart/2005/8/layout/vList6"/>
    <dgm:cxn modelId="{E60B8427-6F54-406A-8B6C-DB2A534AC275}" type="presParOf" srcId="{B2C2B84C-9929-4AFE-95BF-BCF57C79942C}" destId="{815925AC-5F7C-4921-88AD-F11A1E9DE66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3BD31D-FC32-43CB-8FD5-0CD0CCE2CA0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1E833-98CF-4E0B-97BE-BA8B34953F44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ПОСРЕДНИЧЕСКАЯ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C603470-B5FC-4411-9915-5A7D73129C2B}" type="parTrans" cxnId="{85A6947A-EAA0-4151-8EDC-0328E99611C1}">
      <dgm:prSet/>
      <dgm:spPr/>
      <dgm:t>
        <a:bodyPr/>
        <a:lstStyle/>
        <a:p>
          <a:endParaRPr lang="ru-RU"/>
        </a:p>
      </dgm:t>
    </dgm:pt>
    <dgm:pt modelId="{6664F4DD-FDDC-490F-A405-10F2535B770D}" type="sibTrans" cxnId="{85A6947A-EAA0-4151-8EDC-0328E99611C1}">
      <dgm:prSet/>
      <dgm:spPr/>
      <dgm:t>
        <a:bodyPr/>
        <a:lstStyle/>
        <a:p>
          <a:endParaRPr lang="ru-RU"/>
        </a:p>
      </dgm:t>
    </dgm:pt>
    <dgm:pt modelId="{4AA97151-22A4-4D61-A37D-F88628792726}">
      <dgm:prSet phldrT="[Текст]" custT="1"/>
      <dgm:spPr>
        <a:ln w="508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ctr"/>
          <a:r>
            <a:rPr lang="ru-RU" sz="1500" dirty="0" smtClean="0"/>
            <a:t> </a:t>
          </a:r>
          <a:r>
            <a:rPr lang="ru-RU" sz="2000" b="1" dirty="0" smtClean="0">
              <a:latin typeface="+mj-lt"/>
            </a:rPr>
            <a:t>реализуется в ходе конкуренции                       и  установления равновесной цены</a:t>
          </a:r>
          <a:endParaRPr lang="ru-RU" sz="2000" b="1" dirty="0">
            <a:latin typeface="+mj-lt"/>
          </a:endParaRPr>
        </a:p>
      </dgm:t>
    </dgm:pt>
    <dgm:pt modelId="{D1CE1E4A-1940-402A-B472-897A982F87CE}" type="parTrans" cxnId="{72F91CE0-9E21-4CD6-AAF6-78D67565B38A}">
      <dgm:prSet/>
      <dgm:spPr/>
      <dgm:t>
        <a:bodyPr/>
        <a:lstStyle/>
        <a:p>
          <a:endParaRPr lang="ru-RU"/>
        </a:p>
      </dgm:t>
    </dgm:pt>
    <dgm:pt modelId="{6ED5CAF4-E0C8-4422-A821-E0DF59CF032F}" type="sibTrans" cxnId="{72F91CE0-9E21-4CD6-AAF6-78D67565B38A}">
      <dgm:prSet/>
      <dgm:spPr/>
      <dgm:t>
        <a:bodyPr/>
        <a:lstStyle/>
        <a:p>
          <a:endParaRPr lang="ru-RU"/>
        </a:p>
      </dgm:t>
    </dgm:pt>
    <dgm:pt modelId="{B3EDA4CC-7CA8-4C38-8608-6F4803F70301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ИНФОРМАЦИОННАЯ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75F8F11-A33A-4EE8-A82F-9C9CF8E48093}" type="parTrans" cxnId="{0533E14E-C835-445D-8C41-DF1FE9D92071}">
      <dgm:prSet/>
      <dgm:spPr/>
      <dgm:t>
        <a:bodyPr/>
        <a:lstStyle/>
        <a:p>
          <a:endParaRPr lang="ru-RU"/>
        </a:p>
      </dgm:t>
    </dgm:pt>
    <dgm:pt modelId="{C479A757-7933-452A-96EB-8250C17913DA}" type="sibTrans" cxnId="{0533E14E-C835-445D-8C41-DF1FE9D92071}">
      <dgm:prSet/>
      <dgm:spPr/>
      <dgm:t>
        <a:bodyPr/>
        <a:lstStyle/>
        <a:p>
          <a:endParaRPr lang="ru-RU"/>
        </a:p>
      </dgm:t>
    </dgm:pt>
    <dgm:pt modelId="{D385A794-BC29-45C4-A334-752BCA8A402E}">
      <dgm:prSet phldrT="[Текст]" custT="1"/>
      <dgm:spPr>
        <a:ln w="50800">
          <a:solidFill>
            <a:srgbClr val="002060"/>
          </a:solidFill>
        </a:ln>
      </dgm:spPr>
      <dgm:t>
        <a:bodyPr/>
        <a:lstStyle/>
        <a:p>
          <a:pPr algn="ctr"/>
          <a:r>
            <a:rPr lang="ru-RU" sz="2000" b="1" dirty="0" smtClean="0">
              <a:latin typeface="+mj-lt"/>
            </a:rPr>
            <a:t>перетекание капитала из менее выгодных областей в более выгодные</a:t>
          </a:r>
          <a:endParaRPr lang="ru-RU" sz="2000" b="1" dirty="0">
            <a:latin typeface="+mj-lt"/>
          </a:endParaRPr>
        </a:p>
      </dgm:t>
    </dgm:pt>
    <dgm:pt modelId="{A3AB1072-CCFF-4947-921C-98BC91C7364E}" type="parTrans" cxnId="{4B7E327E-CF2A-4429-B621-8F164AC16480}">
      <dgm:prSet/>
      <dgm:spPr/>
      <dgm:t>
        <a:bodyPr/>
        <a:lstStyle/>
        <a:p>
          <a:endParaRPr lang="ru-RU"/>
        </a:p>
      </dgm:t>
    </dgm:pt>
    <dgm:pt modelId="{17C87D42-C55D-4D7E-91B9-9A2AEFAEB5A4}" type="sibTrans" cxnId="{4B7E327E-CF2A-4429-B621-8F164AC16480}">
      <dgm:prSet/>
      <dgm:spPr/>
      <dgm:t>
        <a:bodyPr/>
        <a:lstStyle/>
        <a:p>
          <a:endParaRPr lang="ru-RU"/>
        </a:p>
      </dgm:t>
    </dgm:pt>
    <dgm:pt modelId="{69BA6DFD-CD2C-44EA-903C-23571354410D}">
      <dgm:prSet phldrT="[Текст]" custT="1"/>
      <dgm:spPr>
        <a:solidFill>
          <a:srgbClr val="00206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САНИРУЮЩАЯ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BF923F6E-AFF7-4D75-89E7-048257CBE8F6}" type="parTrans" cxnId="{F54578BA-515F-4FD0-A71B-14378D9BFDBA}">
      <dgm:prSet/>
      <dgm:spPr/>
      <dgm:t>
        <a:bodyPr/>
        <a:lstStyle/>
        <a:p>
          <a:endParaRPr lang="ru-RU"/>
        </a:p>
      </dgm:t>
    </dgm:pt>
    <dgm:pt modelId="{C6D2929F-7A85-4D3A-A89C-0234DF65CB6C}" type="sibTrans" cxnId="{F54578BA-515F-4FD0-A71B-14378D9BFDBA}">
      <dgm:prSet/>
      <dgm:spPr/>
      <dgm:t>
        <a:bodyPr/>
        <a:lstStyle/>
        <a:p>
          <a:endParaRPr lang="ru-RU"/>
        </a:p>
      </dgm:t>
    </dgm:pt>
    <dgm:pt modelId="{B740FB19-E4E7-4E2D-86F6-B41A65C7EEDE}">
      <dgm:prSet phldrT="[Текст]" custT="1"/>
      <dgm:spPr>
        <a:ln w="50800">
          <a:solidFill>
            <a:srgbClr val="002060"/>
          </a:solidFill>
        </a:ln>
      </dgm:spPr>
      <dgm:t>
        <a:bodyPr/>
        <a:lstStyle/>
        <a:p>
          <a:pPr algn="ctr"/>
          <a:r>
            <a:rPr lang="ru-RU" sz="2000" b="1" dirty="0" smtClean="0">
              <a:latin typeface="+mj-lt"/>
            </a:rPr>
            <a:t>освобождение экономики от неэффективной хозяйственной деятельности </a:t>
          </a:r>
          <a:endParaRPr lang="ru-RU" sz="2000" b="1" dirty="0">
            <a:latin typeface="+mj-lt"/>
          </a:endParaRPr>
        </a:p>
      </dgm:t>
    </dgm:pt>
    <dgm:pt modelId="{540AC838-6364-466E-A3B8-23AEBAA44486}" type="parTrans" cxnId="{F7931AAA-AFD8-4B49-95B8-09FCFDEB6CD3}">
      <dgm:prSet/>
      <dgm:spPr/>
      <dgm:t>
        <a:bodyPr/>
        <a:lstStyle/>
        <a:p>
          <a:endParaRPr lang="ru-RU"/>
        </a:p>
      </dgm:t>
    </dgm:pt>
    <dgm:pt modelId="{65D8CF49-EF7D-4685-97DB-94E84F51760C}" type="sibTrans" cxnId="{F7931AAA-AFD8-4B49-95B8-09FCFDEB6CD3}">
      <dgm:prSet/>
      <dgm:spPr/>
      <dgm:t>
        <a:bodyPr/>
        <a:lstStyle/>
        <a:p>
          <a:endParaRPr lang="ru-RU"/>
        </a:p>
      </dgm:t>
    </dgm:pt>
    <dgm:pt modelId="{9B54ABA1-71BA-424B-90B0-1739B0026ACD}">
      <dgm:prSet phldrT="[Текст]" custT="1"/>
      <dgm:spPr>
        <a:solidFill>
          <a:srgbClr val="00206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ЦЕНООБРАЗУЮЩАЯ</a:t>
          </a:r>
          <a:endParaRPr lang="ru-RU" sz="2000" dirty="0"/>
        </a:p>
      </dgm:t>
    </dgm:pt>
    <dgm:pt modelId="{9B5BE808-2F01-4E9F-8913-2268A821C7C5}" type="parTrans" cxnId="{D83B170D-D674-4603-B6F6-BF2D55B5204B}">
      <dgm:prSet/>
      <dgm:spPr/>
      <dgm:t>
        <a:bodyPr/>
        <a:lstStyle/>
        <a:p>
          <a:endParaRPr lang="ru-RU"/>
        </a:p>
      </dgm:t>
    </dgm:pt>
    <dgm:pt modelId="{7D0435EF-1771-481B-ACBC-F84B5D97AC6E}" type="sibTrans" cxnId="{D83B170D-D674-4603-B6F6-BF2D55B5204B}">
      <dgm:prSet/>
      <dgm:spPr/>
      <dgm:t>
        <a:bodyPr/>
        <a:lstStyle/>
        <a:p>
          <a:endParaRPr lang="ru-RU"/>
        </a:p>
      </dgm:t>
    </dgm:pt>
    <dgm:pt modelId="{F073451E-04CE-45FE-ACED-735BFAD42B0F}">
      <dgm:prSet phldrT="[Текст]" custT="1"/>
      <dgm:spPr>
        <a:solidFill>
          <a:srgbClr val="00206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РЕГУЛИРУЮЩАЯ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4F6F30FD-4CA3-4F37-98BF-96AF3C979452}" type="parTrans" cxnId="{ACA4DDA8-CB1B-4533-A063-88C4EA6D21D8}">
      <dgm:prSet/>
      <dgm:spPr/>
      <dgm:t>
        <a:bodyPr/>
        <a:lstStyle/>
        <a:p>
          <a:endParaRPr lang="ru-RU"/>
        </a:p>
      </dgm:t>
    </dgm:pt>
    <dgm:pt modelId="{4537196C-71FD-415C-BA31-C1CC7494016E}" type="sibTrans" cxnId="{ACA4DDA8-CB1B-4533-A063-88C4EA6D21D8}">
      <dgm:prSet/>
      <dgm:spPr/>
      <dgm:t>
        <a:bodyPr/>
        <a:lstStyle/>
        <a:p>
          <a:endParaRPr lang="ru-RU"/>
        </a:p>
      </dgm:t>
    </dgm:pt>
    <dgm:pt modelId="{08904F0A-FD34-4240-8307-E543D0BF862E}">
      <dgm:prSet custT="1"/>
      <dgm:spPr>
        <a:ln w="508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ctr"/>
          <a:r>
            <a:rPr lang="ru-RU" sz="2000" b="1" dirty="0" smtClean="0">
              <a:latin typeface="+mj-lt"/>
            </a:rPr>
            <a:t>сообщает о размерах производства               и удовлетворении потребительского спроса</a:t>
          </a:r>
          <a:endParaRPr lang="ru-RU" sz="2000" b="1" dirty="0">
            <a:latin typeface="+mj-lt"/>
          </a:endParaRPr>
        </a:p>
      </dgm:t>
    </dgm:pt>
    <dgm:pt modelId="{A42AB2A0-BC53-47A5-904B-7146269E8674}" type="parTrans" cxnId="{F410C969-B1CB-491C-888E-06C05A68CCAE}">
      <dgm:prSet/>
      <dgm:spPr/>
      <dgm:t>
        <a:bodyPr/>
        <a:lstStyle/>
        <a:p>
          <a:endParaRPr lang="ru-RU"/>
        </a:p>
      </dgm:t>
    </dgm:pt>
    <dgm:pt modelId="{47D13B12-964A-49A0-940E-53350B78FEED}" type="sibTrans" cxnId="{F410C969-B1CB-491C-888E-06C05A68CCAE}">
      <dgm:prSet/>
      <dgm:spPr/>
      <dgm:t>
        <a:bodyPr/>
        <a:lstStyle/>
        <a:p>
          <a:endParaRPr lang="ru-RU"/>
        </a:p>
      </dgm:t>
    </dgm:pt>
    <dgm:pt modelId="{57090EC0-2F58-4A30-BB6E-EE7E1E95C30F}">
      <dgm:prSet custT="1"/>
      <dgm:spPr>
        <a:ln w="508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l"/>
          <a:endParaRPr lang="ru-RU" sz="2000" b="1" dirty="0">
            <a:latin typeface="+mj-lt"/>
          </a:endParaRPr>
        </a:p>
      </dgm:t>
    </dgm:pt>
    <dgm:pt modelId="{7737D68C-93BB-4807-9805-29E365400E2B}" type="parTrans" cxnId="{635F7845-2676-429F-BB6B-F4DCF070E5AF}">
      <dgm:prSet/>
      <dgm:spPr/>
      <dgm:t>
        <a:bodyPr/>
        <a:lstStyle/>
        <a:p>
          <a:endParaRPr lang="ru-RU"/>
        </a:p>
      </dgm:t>
    </dgm:pt>
    <dgm:pt modelId="{CBA33BF3-425E-4031-92DB-87A8EFC7E89C}" type="sibTrans" cxnId="{635F7845-2676-429F-BB6B-F4DCF070E5AF}">
      <dgm:prSet/>
      <dgm:spPr/>
      <dgm:t>
        <a:bodyPr/>
        <a:lstStyle/>
        <a:p>
          <a:endParaRPr lang="ru-RU"/>
        </a:p>
      </dgm:t>
    </dgm:pt>
    <dgm:pt modelId="{BACF4624-BB82-4154-9B67-18F60CEBA3F1}">
      <dgm:prSet custT="1"/>
      <dgm:spPr>
        <a:ln w="508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l"/>
          <a:endParaRPr lang="ru-RU" sz="2000" b="1" dirty="0">
            <a:latin typeface="+mj-lt"/>
          </a:endParaRPr>
        </a:p>
      </dgm:t>
    </dgm:pt>
    <dgm:pt modelId="{C1676E18-4CD3-4018-86DB-7F90EFF45666}" type="sibTrans" cxnId="{4B6D6EC3-A3C4-4986-A497-428E73B0EA68}">
      <dgm:prSet/>
      <dgm:spPr/>
      <dgm:t>
        <a:bodyPr/>
        <a:lstStyle/>
        <a:p>
          <a:endParaRPr lang="ru-RU"/>
        </a:p>
      </dgm:t>
    </dgm:pt>
    <dgm:pt modelId="{11EE88B2-5FE3-49D6-90A0-D4BA379E0DE3}" type="parTrans" cxnId="{4B6D6EC3-A3C4-4986-A497-428E73B0EA68}">
      <dgm:prSet/>
      <dgm:spPr/>
      <dgm:t>
        <a:bodyPr/>
        <a:lstStyle/>
        <a:p>
          <a:endParaRPr lang="ru-RU"/>
        </a:p>
      </dgm:t>
    </dgm:pt>
    <dgm:pt modelId="{5468C686-DD90-4652-8236-A26F6564C582}">
      <dgm:prSet custT="1"/>
      <dgm:spPr>
        <a:ln w="50800">
          <a:solidFill>
            <a:srgbClr val="002060">
              <a:alpha val="90000"/>
            </a:srgbClr>
          </a:solidFill>
        </a:ln>
      </dgm:spPr>
      <dgm:t>
        <a:bodyPr/>
        <a:lstStyle/>
        <a:p>
          <a:pPr algn="ctr"/>
          <a:r>
            <a:rPr lang="ru-RU" sz="2000" b="1" dirty="0" smtClean="0">
              <a:latin typeface="+mj-lt"/>
            </a:rPr>
            <a:t>между производителями и потребителями</a:t>
          </a:r>
          <a:endParaRPr lang="ru-RU" sz="2000" b="1" dirty="0">
            <a:latin typeface="+mj-lt"/>
          </a:endParaRPr>
        </a:p>
      </dgm:t>
    </dgm:pt>
    <dgm:pt modelId="{A24162D9-32DC-4904-86CD-BE5D8D4D332B}" type="sibTrans" cxnId="{83C40F2A-4700-4278-8878-A5560C5C3289}">
      <dgm:prSet/>
      <dgm:spPr/>
      <dgm:t>
        <a:bodyPr/>
        <a:lstStyle/>
        <a:p>
          <a:endParaRPr lang="ru-RU"/>
        </a:p>
      </dgm:t>
    </dgm:pt>
    <dgm:pt modelId="{EA9B4A96-7685-422F-89F3-EE0972463328}" type="parTrans" cxnId="{83C40F2A-4700-4278-8878-A5560C5C3289}">
      <dgm:prSet/>
      <dgm:spPr/>
      <dgm:t>
        <a:bodyPr/>
        <a:lstStyle/>
        <a:p>
          <a:endParaRPr lang="ru-RU"/>
        </a:p>
      </dgm:t>
    </dgm:pt>
    <dgm:pt modelId="{29C51883-2910-4310-AA4F-7BDBC15015C7}" type="pres">
      <dgm:prSet presAssocID="{003BD31D-FC32-43CB-8FD5-0CD0CCE2CA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05B37E-0F08-435F-9FB2-AA92AC13950F}" type="pres">
      <dgm:prSet presAssocID="{3661E833-98CF-4E0B-97BE-BA8B34953F44}" presName="linNode" presStyleCnt="0"/>
      <dgm:spPr/>
    </dgm:pt>
    <dgm:pt modelId="{F2B14CE8-6BE4-4504-ABE1-56B164B45072}" type="pres">
      <dgm:prSet presAssocID="{3661E833-98CF-4E0B-97BE-BA8B34953F44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94FAC-E020-4A30-BE03-1BD6DA83DC1D}" type="pres">
      <dgm:prSet presAssocID="{3661E833-98CF-4E0B-97BE-BA8B34953F44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600A1-65BD-4651-A668-7E5FA11C7C03}" type="pres">
      <dgm:prSet presAssocID="{6664F4DD-FDDC-490F-A405-10F2535B770D}" presName="sp" presStyleCnt="0"/>
      <dgm:spPr/>
    </dgm:pt>
    <dgm:pt modelId="{3F463564-5792-439D-BAF0-00E668401CA2}" type="pres">
      <dgm:prSet presAssocID="{9B54ABA1-71BA-424B-90B0-1739B0026ACD}" presName="linNode" presStyleCnt="0"/>
      <dgm:spPr/>
    </dgm:pt>
    <dgm:pt modelId="{CD1E5E5A-4829-414B-AE53-074C3E451D4A}" type="pres">
      <dgm:prSet presAssocID="{9B54ABA1-71BA-424B-90B0-1739B0026ACD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29F90-F523-450A-B8D0-B538FEF40E62}" type="pres">
      <dgm:prSet presAssocID="{9B54ABA1-71BA-424B-90B0-1739B0026ACD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6BF45-66D2-44CF-87B9-6E8DD0888978}" type="pres">
      <dgm:prSet presAssocID="{7D0435EF-1771-481B-ACBC-F84B5D97AC6E}" presName="sp" presStyleCnt="0"/>
      <dgm:spPr/>
    </dgm:pt>
    <dgm:pt modelId="{C7138D5C-E936-409E-966B-F05FB07F3EFA}" type="pres">
      <dgm:prSet presAssocID="{B3EDA4CC-7CA8-4C38-8608-6F4803F70301}" presName="linNode" presStyleCnt="0"/>
      <dgm:spPr/>
    </dgm:pt>
    <dgm:pt modelId="{C890D46B-FD99-44D1-A16B-FB91E8B7574C}" type="pres">
      <dgm:prSet presAssocID="{B3EDA4CC-7CA8-4C38-8608-6F4803F70301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9DF5C-E59A-480C-A254-675B7AA52C8B}" type="pres">
      <dgm:prSet presAssocID="{B3EDA4CC-7CA8-4C38-8608-6F4803F70301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E01B4-6825-48A7-98F2-71EF8711D39B}" type="pres">
      <dgm:prSet presAssocID="{C479A757-7933-452A-96EB-8250C17913DA}" presName="sp" presStyleCnt="0"/>
      <dgm:spPr/>
    </dgm:pt>
    <dgm:pt modelId="{C962E971-5EDA-47C7-B60D-60B56FFC5325}" type="pres">
      <dgm:prSet presAssocID="{F073451E-04CE-45FE-ACED-735BFAD42B0F}" presName="linNode" presStyleCnt="0"/>
      <dgm:spPr/>
    </dgm:pt>
    <dgm:pt modelId="{19EF2757-8756-400B-8932-9A0C97EB70DA}" type="pres">
      <dgm:prSet presAssocID="{F073451E-04CE-45FE-ACED-735BFAD42B0F}" presName="parentText" presStyleLbl="node1" presStyleIdx="3" presStyleCnt="5" custLinFactNeighborX="662" custLinFactNeighborY="-9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265DB-CDA7-4836-BB7D-539C08B7945E}" type="pres">
      <dgm:prSet presAssocID="{F073451E-04CE-45FE-ACED-735BFAD42B0F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5EE95-3D27-48AD-8808-E2C66B22E6BF}" type="pres">
      <dgm:prSet presAssocID="{4537196C-71FD-415C-BA31-C1CC7494016E}" presName="sp" presStyleCnt="0"/>
      <dgm:spPr/>
    </dgm:pt>
    <dgm:pt modelId="{ECA3E14E-9A1E-4614-B068-758BDD019DDC}" type="pres">
      <dgm:prSet presAssocID="{69BA6DFD-CD2C-44EA-903C-23571354410D}" presName="linNode" presStyleCnt="0"/>
      <dgm:spPr/>
    </dgm:pt>
    <dgm:pt modelId="{F461FD32-03B7-488B-BB7F-0FA7F09F8256}" type="pres">
      <dgm:prSet presAssocID="{69BA6DFD-CD2C-44EA-903C-23571354410D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069B3-0458-4837-8BEE-D95A1F4AD76C}" type="pres">
      <dgm:prSet presAssocID="{69BA6DFD-CD2C-44EA-903C-23571354410D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8EFDA7-D2EA-41C0-B104-D30DA77DCC1D}" type="presOf" srcId="{BACF4624-BB82-4154-9B67-18F60CEBA3F1}" destId="{EE894FAC-E020-4A30-BE03-1BD6DA83DC1D}" srcOrd="0" destOrd="2" presId="urn:microsoft.com/office/officeart/2005/8/layout/vList5"/>
    <dgm:cxn modelId="{72DBD2D7-3948-4C91-959A-DDE67DD24EBC}" type="presOf" srcId="{003BD31D-FC32-43CB-8FD5-0CD0CCE2CA03}" destId="{29C51883-2910-4310-AA4F-7BDBC15015C7}" srcOrd="0" destOrd="0" presId="urn:microsoft.com/office/officeart/2005/8/layout/vList5"/>
    <dgm:cxn modelId="{72F91CE0-9E21-4CD6-AAF6-78D67565B38A}" srcId="{9B54ABA1-71BA-424B-90B0-1739B0026ACD}" destId="{4AA97151-22A4-4D61-A37D-F88628792726}" srcOrd="0" destOrd="0" parTransId="{D1CE1E4A-1940-402A-B472-897A982F87CE}" sibTransId="{6ED5CAF4-E0C8-4422-A821-E0DF59CF032F}"/>
    <dgm:cxn modelId="{D83B170D-D674-4603-B6F6-BF2D55B5204B}" srcId="{003BD31D-FC32-43CB-8FD5-0CD0CCE2CA03}" destId="{9B54ABA1-71BA-424B-90B0-1739B0026ACD}" srcOrd="1" destOrd="0" parTransId="{9B5BE808-2F01-4E9F-8913-2268A821C7C5}" sibTransId="{7D0435EF-1771-481B-ACBC-F84B5D97AC6E}"/>
    <dgm:cxn modelId="{0533E14E-C835-445D-8C41-DF1FE9D92071}" srcId="{003BD31D-FC32-43CB-8FD5-0CD0CCE2CA03}" destId="{B3EDA4CC-7CA8-4C38-8608-6F4803F70301}" srcOrd="2" destOrd="0" parTransId="{975F8F11-A33A-4EE8-A82F-9C9CF8E48093}" sibTransId="{C479A757-7933-452A-96EB-8250C17913DA}"/>
    <dgm:cxn modelId="{2D9F6AF2-B21A-4C20-8D6E-8A132A79E649}" type="presOf" srcId="{F073451E-04CE-45FE-ACED-735BFAD42B0F}" destId="{19EF2757-8756-400B-8932-9A0C97EB70DA}" srcOrd="0" destOrd="0" presId="urn:microsoft.com/office/officeart/2005/8/layout/vList5"/>
    <dgm:cxn modelId="{ACA4DDA8-CB1B-4533-A063-88C4EA6D21D8}" srcId="{003BD31D-FC32-43CB-8FD5-0CD0CCE2CA03}" destId="{F073451E-04CE-45FE-ACED-735BFAD42B0F}" srcOrd="3" destOrd="0" parTransId="{4F6F30FD-4CA3-4F37-98BF-96AF3C979452}" sibTransId="{4537196C-71FD-415C-BA31-C1CC7494016E}"/>
    <dgm:cxn modelId="{07FEBD9C-F6DF-4874-8865-8A7368F5CDA7}" type="presOf" srcId="{B3EDA4CC-7CA8-4C38-8608-6F4803F70301}" destId="{C890D46B-FD99-44D1-A16B-FB91E8B7574C}" srcOrd="0" destOrd="0" presId="urn:microsoft.com/office/officeart/2005/8/layout/vList5"/>
    <dgm:cxn modelId="{635F7845-2676-429F-BB6B-F4DCF070E5AF}" srcId="{3661E833-98CF-4E0B-97BE-BA8B34953F44}" destId="{57090EC0-2F58-4A30-BB6E-EE7E1E95C30F}" srcOrd="0" destOrd="0" parTransId="{7737D68C-93BB-4807-9805-29E365400E2B}" sibTransId="{CBA33BF3-425E-4031-92DB-87A8EFC7E89C}"/>
    <dgm:cxn modelId="{DA841396-4654-4B33-8907-7190BAC14BFA}" type="presOf" srcId="{D385A794-BC29-45C4-A334-752BCA8A402E}" destId="{669265DB-CDA7-4836-BB7D-539C08B7945E}" srcOrd="0" destOrd="0" presId="urn:microsoft.com/office/officeart/2005/8/layout/vList5"/>
    <dgm:cxn modelId="{05D5D082-D55B-4E82-A23B-C0D9A7C9C801}" type="presOf" srcId="{9B54ABA1-71BA-424B-90B0-1739B0026ACD}" destId="{CD1E5E5A-4829-414B-AE53-074C3E451D4A}" srcOrd="0" destOrd="0" presId="urn:microsoft.com/office/officeart/2005/8/layout/vList5"/>
    <dgm:cxn modelId="{F7931AAA-AFD8-4B49-95B8-09FCFDEB6CD3}" srcId="{69BA6DFD-CD2C-44EA-903C-23571354410D}" destId="{B740FB19-E4E7-4E2D-86F6-B41A65C7EEDE}" srcOrd="0" destOrd="0" parTransId="{540AC838-6364-466E-A3B8-23AEBAA44486}" sibTransId="{65D8CF49-EF7D-4685-97DB-94E84F51760C}"/>
    <dgm:cxn modelId="{3D486E84-7F40-4900-9D14-CE9C12057FB7}" type="presOf" srcId="{5468C686-DD90-4652-8236-A26F6564C582}" destId="{EE894FAC-E020-4A30-BE03-1BD6DA83DC1D}" srcOrd="0" destOrd="1" presId="urn:microsoft.com/office/officeart/2005/8/layout/vList5"/>
    <dgm:cxn modelId="{119C9C89-A789-44FD-A656-AA05CF2A3C0A}" type="presOf" srcId="{3661E833-98CF-4E0B-97BE-BA8B34953F44}" destId="{F2B14CE8-6BE4-4504-ABE1-56B164B45072}" srcOrd="0" destOrd="0" presId="urn:microsoft.com/office/officeart/2005/8/layout/vList5"/>
    <dgm:cxn modelId="{ABE8042C-846D-4E0D-9C04-93B2588569DB}" type="presOf" srcId="{57090EC0-2F58-4A30-BB6E-EE7E1E95C30F}" destId="{EE894FAC-E020-4A30-BE03-1BD6DA83DC1D}" srcOrd="0" destOrd="0" presId="urn:microsoft.com/office/officeart/2005/8/layout/vList5"/>
    <dgm:cxn modelId="{F54578BA-515F-4FD0-A71B-14378D9BFDBA}" srcId="{003BD31D-FC32-43CB-8FD5-0CD0CCE2CA03}" destId="{69BA6DFD-CD2C-44EA-903C-23571354410D}" srcOrd="4" destOrd="0" parTransId="{BF923F6E-AFF7-4D75-89E7-048257CBE8F6}" sibTransId="{C6D2929F-7A85-4D3A-A89C-0234DF65CB6C}"/>
    <dgm:cxn modelId="{4B6D6EC3-A3C4-4986-A497-428E73B0EA68}" srcId="{3661E833-98CF-4E0B-97BE-BA8B34953F44}" destId="{BACF4624-BB82-4154-9B67-18F60CEBA3F1}" srcOrd="2" destOrd="0" parTransId="{11EE88B2-5FE3-49D6-90A0-D4BA379E0DE3}" sibTransId="{C1676E18-4CD3-4018-86DB-7F90EFF45666}"/>
    <dgm:cxn modelId="{E1295E2B-590C-492F-8B5E-A1EBE75B170C}" type="presOf" srcId="{B740FB19-E4E7-4E2D-86F6-B41A65C7EEDE}" destId="{0E3069B3-0458-4837-8BEE-D95A1F4AD76C}" srcOrd="0" destOrd="0" presId="urn:microsoft.com/office/officeart/2005/8/layout/vList5"/>
    <dgm:cxn modelId="{CEDA8A54-00B7-49CF-8E14-06FC1824B62F}" type="presOf" srcId="{08904F0A-FD34-4240-8307-E543D0BF862E}" destId="{4EE9DF5C-E59A-480C-A254-675B7AA52C8B}" srcOrd="0" destOrd="0" presId="urn:microsoft.com/office/officeart/2005/8/layout/vList5"/>
    <dgm:cxn modelId="{F410C969-B1CB-491C-888E-06C05A68CCAE}" srcId="{B3EDA4CC-7CA8-4C38-8608-6F4803F70301}" destId="{08904F0A-FD34-4240-8307-E543D0BF862E}" srcOrd="0" destOrd="0" parTransId="{A42AB2A0-BC53-47A5-904B-7146269E8674}" sibTransId="{47D13B12-964A-49A0-940E-53350B78FEED}"/>
    <dgm:cxn modelId="{83C40F2A-4700-4278-8878-A5560C5C3289}" srcId="{3661E833-98CF-4E0B-97BE-BA8B34953F44}" destId="{5468C686-DD90-4652-8236-A26F6564C582}" srcOrd="1" destOrd="0" parTransId="{EA9B4A96-7685-422F-89F3-EE0972463328}" sibTransId="{A24162D9-32DC-4904-86CD-BE5D8D4D332B}"/>
    <dgm:cxn modelId="{85A6947A-EAA0-4151-8EDC-0328E99611C1}" srcId="{003BD31D-FC32-43CB-8FD5-0CD0CCE2CA03}" destId="{3661E833-98CF-4E0B-97BE-BA8B34953F44}" srcOrd="0" destOrd="0" parTransId="{BC603470-B5FC-4411-9915-5A7D73129C2B}" sibTransId="{6664F4DD-FDDC-490F-A405-10F2535B770D}"/>
    <dgm:cxn modelId="{4B7E327E-CF2A-4429-B621-8F164AC16480}" srcId="{F073451E-04CE-45FE-ACED-735BFAD42B0F}" destId="{D385A794-BC29-45C4-A334-752BCA8A402E}" srcOrd="0" destOrd="0" parTransId="{A3AB1072-CCFF-4947-921C-98BC91C7364E}" sibTransId="{17C87D42-C55D-4D7E-91B9-9A2AEFAEB5A4}"/>
    <dgm:cxn modelId="{B7C2C95D-9292-477C-AB8E-CCC07FB0CA34}" type="presOf" srcId="{69BA6DFD-CD2C-44EA-903C-23571354410D}" destId="{F461FD32-03B7-488B-BB7F-0FA7F09F8256}" srcOrd="0" destOrd="0" presId="urn:microsoft.com/office/officeart/2005/8/layout/vList5"/>
    <dgm:cxn modelId="{ABD223E2-282A-4697-951B-3EC107983760}" type="presOf" srcId="{4AA97151-22A4-4D61-A37D-F88628792726}" destId="{8B529F90-F523-450A-B8D0-B538FEF40E62}" srcOrd="0" destOrd="0" presId="urn:microsoft.com/office/officeart/2005/8/layout/vList5"/>
    <dgm:cxn modelId="{4CF046CC-D126-4B79-BD2D-3F8E70D51B07}" type="presParOf" srcId="{29C51883-2910-4310-AA4F-7BDBC15015C7}" destId="{AF05B37E-0F08-435F-9FB2-AA92AC13950F}" srcOrd="0" destOrd="0" presId="urn:microsoft.com/office/officeart/2005/8/layout/vList5"/>
    <dgm:cxn modelId="{5E679786-8A7B-4425-8776-77B285CF62BA}" type="presParOf" srcId="{AF05B37E-0F08-435F-9FB2-AA92AC13950F}" destId="{F2B14CE8-6BE4-4504-ABE1-56B164B45072}" srcOrd="0" destOrd="0" presId="urn:microsoft.com/office/officeart/2005/8/layout/vList5"/>
    <dgm:cxn modelId="{0FF1B6CA-0ABE-4320-817E-5122ACBA8EEA}" type="presParOf" srcId="{AF05B37E-0F08-435F-9FB2-AA92AC13950F}" destId="{EE894FAC-E020-4A30-BE03-1BD6DA83DC1D}" srcOrd="1" destOrd="0" presId="urn:microsoft.com/office/officeart/2005/8/layout/vList5"/>
    <dgm:cxn modelId="{3B7D7B60-4B04-4E9B-A434-D0328A665F12}" type="presParOf" srcId="{29C51883-2910-4310-AA4F-7BDBC15015C7}" destId="{496600A1-65BD-4651-A668-7E5FA11C7C03}" srcOrd="1" destOrd="0" presId="urn:microsoft.com/office/officeart/2005/8/layout/vList5"/>
    <dgm:cxn modelId="{B7E6C581-1904-4BBC-A125-BA738834DB4F}" type="presParOf" srcId="{29C51883-2910-4310-AA4F-7BDBC15015C7}" destId="{3F463564-5792-439D-BAF0-00E668401CA2}" srcOrd="2" destOrd="0" presId="urn:microsoft.com/office/officeart/2005/8/layout/vList5"/>
    <dgm:cxn modelId="{52B1CBC3-D1E8-4FDF-A92B-64DCDE66B663}" type="presParOf" srcId="{3F463564-5792-439D-BAF0-00E668401CA2}" destId="{CD1E5E5A-4829-414B-AE53-074C3E451D4A}" srcOrd="0" destOrd="0" presId="urn:microsoft.com/office/officeart/2005/8/layout/vList5"/>
    <dgm:cxn modelId="{62E4DBA6-8DF2-46C2-B639-54A65DD1D67B}" type="presParOf" srcId="{3F463564-5792-439D-BAF0-00E668401CA2}" destId="{8B529F90-F523-450A-B8D0-B538FEF40E62}" srcOrd="1" destOrd="0" presId="urn:microsoft.com/office/officeart/2005/8/layout/vList5"/>
    <dgm:cxn modelId="{36208792-020A-41BA-BB03-C3CC4A6A4EF1}" type="presParOf" srcId="{29C51883-2910-4310-AA4F-7BDBC15015C7}" destId="{1506BF45-66D2-44CF-87B9-6E8DD0888978}" srcOrd="3" destOrd="0" presId="urn:microsoft.com/office/officeart/2005/8/layout/vList5"/>
    <dgm:cxn modelId="{E7992E1B-8E7E-4E14-80BE-5B2F874D006A}" type="presParOf" srcId="{29C51883-2910-4310-AA4F-7BDBC15015C7}" destId="{C7138D5C-E936-409E-966B-F05FB07F3EFA}" srcOrd="4" destOrd="0" presId="urn:microsoft.com/office/officeart/2005/8/layout/vList5"/>
    <dgm:cxn modelId="{461D12A5-5D75-47CA-9372-2698AF5E53D2}" type="presParOf" srcId="{C7138D5C-E936-409E-966B-F05FB07F3EFA}" destId="{C890D46B-FD99-44D1-A16B-FB91E8B7574C}" srcOrd="0" destOrd="0" presId="urn:microsoft.com/office/officeart/2005/8/layout/vList5"/>
    <dgm:cxn modelId="{0A9F2C4B-49F3-400D-A1E3-1F65942EB09A}" type="presParOf" srcId="{C7138D5C-E936-409E-966B-F05FB07F3EFA}" destId="{4EE9DF5C-E59A-480C-A254-675B7AA52C8B}" srcOrd="1" destOrd="0" presId="urn:microsoft.com/office/officeart/2005/8/layout/vList5"/>
    <dgm:cxn modelId="{608AE202-606B-4A54-9EAB-78E5E5591867}" type="presParOf" srcId="{29C51883-2910-4310-AA4F-7BDBC15015C7}" destId="{BABE01B4-6825-48A7-98F2-71EF8711D39B}" srcOrd="5" destOrd="0" presId="urn:microsoft.com/office/officeart/2005/8/layout/vList5"/>
    <dgm:cxn modelId="{1A27FE41-6F26-43F3-85D8-66D7A0B29C0B}" type="presParOf" srcId="{29C51883-2910-4310-AA4F-7BDBC15015C7}" destId="{C962E971-5EDA-47C7-B60D-60B56FFC5325}" srcOrd="6" destOrd="0" presId="urn:microsoft.com/office/officeart/2005/8/layout/vList5"/>
    <dgm:cxn modelId="{54DF4773-06B7-4D96-860F-AD972F5364C5}" type="presParOf" srcId="{C962E971-5EDA-47C7-B60D-60B56FFC5325}" destId="{19EF2757-8756-400B-8932-9A0C97EB70DA}" srcOrd="0" destOrd="0" presId="urn:microsoft.com/office/officeart/2005/8/layout/vList5"/>
    <dgm:cxn modelId="{9E24BDEF-4027-4EBF-B85D-3F2A0628969B}" type="presParOf" srcId="{C962E971-5EDA-47C7-B60D-60B56FFC5325}" destId="{669265DB-CDA7-4836-BB7D-539C08B7945E}" srcOrd="1" destOrd="0" presId="urn:microsoft.com/office/officeart/2005/8/layout/vList5"/>
    <dgm:cxn modelId="{B7C222BC-178D-41CB-B085-9A8D128DA197}" type="presParOf" srcId="{29C51883-2910-4310-AA4F-7BDBC15015C7}" destId="{E205EE95-3D27-48AD-8808-E2C66B22E6BF}" srcOrd="7" destOrd="0" presId="urn:microsoft.com/office/officeart/2005/8/layout/vList5"/>
    <dgm:cxn modelId="{1B2DDF41-3DDE-404F-A202-4493859D4673}" type="presParOf" srcId="{29C51883-2910-4310-AA4F-7BDBC15015C7}" destId="{ECA3E14E-9A1E-4614-B068-758BDD019DDC}" srcOrd="8" destOrd="0" presId="urn:microsoft.com/office/officeart/2005/8/layout/vList5"/>
    <dgm:cxn modelId="{59E7638F-966C-4151-AC2F-2091A8F91DDD}" type="presParOf" srcId="{ECA3E14E-9A1E-4614-B068-758BDD019DDC}" destId="{F461FD32-03B7-488B-BB7F-0FA7F09F8256}" srcOrd="0" destOrd="0" presId="urn:microsoft.com/office/officeart/2005/8/layout/vList5"/>
    <dgm:cxn modelId="{25FD19E4-EC04-4771-8801-8A38822DD126}" type="presParOf" srcId="{ECA3E14E-9A1E-4614-B068-758BDD019DDC}" destId="{0E3069B3-0458-4837-8BEE-D95A1F4AD76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1D73C6-897F-436C-93A9-5D86AFFBDDBF}" type="doc">
      <dgm:prSet loTypeId="urn:microsoft.com/office/officeart/2005/8/layout/chevron2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019139C9-A3E6-44A2-BB02-79981B929AA0}">
      <dgm:prSet phldrT="[Текст]" phldr="1" custT="1"/>
      <dgm:spPr/>
      <dgm:t>
        <a:bodyPr/>
        <a:lstStyle/>
        <a:p>
          <a:endParaRPr lang="ru-RU" sz="2800" b="1" dirty="0">
            <a:solidFill>
              <a:schemeClr val="tx1"/>
            </a:solidFill>
          </a:endParaRPr>
        </a:p>
      </dgm:t>
    </dgm:pt>
    <dgm:pt modelId="{89DCA632-4686-4080-BE5F-9C3A8100FF16}" type="parTrans" cxnId="{5511300F-9ADD-42C6-BFAE-44D9D6342118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E63FCF81-408A-4566-8272-FAEB2716B70E}" type="sibTrans" cxnId="{5511300F-9ADD-42C6-BFAE-44D9D6342118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2E9DA12D-A724-417C-ABAC-4A9CC67188E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количество и размеры представленных на рынке субъектов</a:t>
          </a:r>
          <a:endParaRPr lang="ru-RU" sz="2800" b="1" dirty="0">
            <a:solidFill>
              <a:schemeClr val="tx1"/>
            </a:solidFill>
          </a:endParaRPr>
        </a:p>
      </dgm:t>
    </dgm:pt>
    <dgm:pt modelId="{B316D8F7-3B61-4C2A-9CB3-5DE70BBC9059}" type="parTrans" cxnId="{508C71E7-7539-4DE8-B122-4DE07F691B4C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644B19DF-872C-4FE7-B667-C829E4BF0411}" type="sibTrans" cxnId="{508C71E7-7539-4DE8-B122-4DE07F691B4C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693911FA-D48B-44F6-9645-B85B23A68108}">
      <dgm:prSet phldrT="[Текст]" phldr="1" custT="1"/>
      <dgm:spPr/>
      <dgm:t>
        <a:bodyPr/>
        <a:lstStyle/>
        <a:p>
          <a:endParaRPr lang="ru-RU" sz="2800" b="1" dirty="0">
            <a:solidFill>
              <a:schemeClr val="tx1"/>
            </a:solidFill>
          </a:endParaRPr>
        </a:p>
      </dgm:t>
    </dgm:pt>
    <dgm:pt modelId="{07B38E24-F1CC-4CD3-B7D8-57C8B34B1BAF}" type="parTrans" cxnId="{20A6548D-3782-465E-A49D-D839A424272D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59559763-3F44-45AB-9B1E-481E5BD8A912}" type="sibTrans" cxnId="{20A6548D-3782-465E-A49D-D839A424272D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6AA4C15E-4D7A-4511-9189-47143FF440F0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степень, в которой товары разных субъектов схожи между собой</a:t>
          </a:r>
          <a:endParaRPr lang="ru-RU" sz="2800" b="1" dirty="0">
            <a:solidFill>
              <a:schemeClr val="tx1"/>
            </a:solidFill>
          </a:endParaRPr>
        </a:p>
      </dgm:t>
    </dgm:pt>
    <dgm:pt modelId="{FAC35BA3-3F57-4C6D-B4BC-7EDA95B86B64}" type="parTrans" cxnId="{A1D32ED7-71C9-4B74-B79F-FDBBA47AB17D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F10C48D6-8A19-49D2-A75D-8B86968FD1A7}" type="sibTrans" cxnId="{A1D32ED7-71C9-4B74-B79F-FDBBA47AB17D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C06DAD21-1EDB-45DC-8473-27A2C777D684}">
      <dgm:prSet phldrT="[Текст]" phldr="1" custT="1"/>
      <dgm:spPr/>
      <dgm:t>
        <a:bodyPr/>
        <a:lstStyle/>
        <a:p>
          <a:endParaRPr lang="ru-RU" sz="2800" b="1" dirty="0">
            <a:solidFill>
              <a:schemeClr val="tx1"/>
            </a:solidFill>
          </a:endParaRPr>
        </a:p>
      </dgm:t>
    </dgm:pt>
    <dgm:pt modelId="{6CFEB4B9-0406-4324-9F14-6223DD67DEC4}" type="parTrans" cxnId="{78A95C1E-EC68-41A4-B902-7789366C74F5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F1740B52-00F4-4273-8E02-083FC1730A75}" type="sibTrans" cxnId="{78A95C1E-EC68-41A4-B902-7789366C74F5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001DC98F-337B-44A0-9ACA-1000BF12DF7A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легкость входа и выхода с конкретного рынка</a:t>
          </a:r>
          <a:endParaRPr lang="ru-RU" sz="2800" b="1" dirty="0">
            <a:solidFill>
              <a:schemeClr val="tx1"/>
            </a:solidFill>
          </a:endParaRPr>
        </a:p>
      </dgm:t>
    </dgm:pt>
    <dgm:pt modelId="{50D6C273-458D-4A47-9222-B605AE921482}" type="parTrans" cxnId="{FC525DB9-5708-4D0B-A311-664D4BA08679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77D9B007-4912-43BF-9935-11D3CB7EB12B}" type="sibTrans" cxnId="{FC525DB9-5708-4D0B-A311-664D4BA08679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0A5C7432-9FCC-45D6-A8F8-5DA0C26EB9BF}">
      <dgm:prSet custT="1"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BBA105FF-871D-4F52-B214-6FCDC91594A1}" type="parTrans" cxnId="{85EE94B4-A890-461B-9901-7324A7EEC336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7EFBA270-A79F-4ED8-97CD-0BA6F3B3807C}" type="sibTrans" cxnId="{85EE94B4-A890-461B-9901-7324A7EEC336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B276C780-BCB0-46E6-A616-4CD003AC6392}">
      <dgm:prSet custT="1"/>
      <dgm:spPr/>
      <dgm:t>
        <a:bodyPr/>
        <a:lstStyle/>
        <a:p>
          <a:r>
            <a:rPr lang="ru-RU" sz="2800" b="1" smtClean="0">
              <a:solidFill>
                <a:schemeClr val="tx1"/>
              </a:solidFill>
            </a:rPr>
            <a:t>доступность рыночной информации</a:t>
          </a:r>
          <a:endParaRPr lang="ru-RU" sz="2800" b="1">
            <a:solidFill>
              <a:schemeClr val="tx1"/>
            </a:solidFill>
          </a:endParaRPr>
        </a:p>
      </dgm:t>
    </dgm:pt>
    <dgm:pt modelId="{FC2B9E63-32AE-4558-BACB-59D5359CB0C8}" type="parTrans" cxnId="{F3FF43C5-C7FB-47CC-A208-6424D5417C0E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5A10BD8A-1008-477B-B2A9-1B076F00A929}" type="sibTrans" cxnId="{F3FF43C5-C7FB-47CC-A208-6424D5417C0E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41EB55EB-22BD-4967-AA5B-DC289B66DC8E}" type="pres">
      <dgm:prSet presAssocID="{421D73C6-897F-436C-93A9-5D86AFFBDD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BA874F-D8DF-48EC-90F5-AE2D975A795A}" type="pres">
      <dgm:prSet presAssocID="{019139C9-A3E6-44A2-BB02-79981B929AA0}" presName="composite" presStyleCnt="0"/>
      <dgm:spPr/>
    </dgm:pt>
    <dgm:pt modelId="{FFB1B4A0-F234-4BF9-A3FC-A6445A2A7603}" type="pres">
      <dgm:prSet presAssocID="{019139C9-A3E6-44A2-BB02-79981B929AA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C5E41-7D94-45DC-94AD-2ADE8C3897AD}" type="pres">
      <dgm:prSet presAssocID="{019139C9-A3E6-44A2-BB02-79981B929AA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35A17-576C-42A2-AAE7-AF8072151A17}" type="pres">
      <dgm:prSet presAssocID="{E63FCF81-408A-4566-8272-FAEB2716B70E}" presName="sp" presStyleCnt="0"/>
      <dgm:spPr/>
    </dgm:pt>
    <dgm:pt modelId="{CE6EA118-E5BB-483C-94AC-785DF0045E78}" type="pres">
      <dgm:prSet presAssocID="{693911FA-D48B-44F6-9645-B85B23A68108}" presName="composite" presStyleCnt="0"/>
      <dgm:spPr/>
    </dgm:pt>
    <dgm:pt modelId="{0D0D5DF9-CAB8-464A-A783-B466551BA08F}" type="pres">
      <dgm:prSet presAssocID="{693911FA-D48B-44F6-9645-B85B23A6810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E51F1-EF50-4FD3-8DCB-C3B210E74E52}" type="pres">
      <dgm:prSet presAssocID="{693911FA-D48B-44F6-9645-B85B23A6810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BCF51-5CC5-4563-93FE-2F220D9E3823}" type="pres">
      <dgm:prSet presAssocID="{59559763-3F44-45AB-9B1E-481E5BD8A912}" presName="sp" presStyleCnt="0"/>
      <dgm:spPr/>
    </dgm:pt>
    <dgm:pt modelId="{B4A9A21F-6B2D-44D5-89AE-BE49E0134620}" type="pres">
      <dgm:prSet presAssocID="{C06DAD21-1EDB-45DC-8473-27A2C777D684}" presName="composite" presStyleCnt="0"/>
      <dgm:spPr/>
    </dgm:pt>
    <dgm:pt modelId="{65DA5CF1-7B00-4EDC-9DD6-71381BF67A8A}" type="pres">
      <dgm:prSet presAssocID="{C06DAD21-1EDB-45DC-8473-27A2C777D68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AF7DD-9FB6-4E7D-8F8C-A9B1D177C068}" type="pres">
      <dgm:prSet presAssocID="{C06DAD21-1EDB-45DC-8473-27A2C777D68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9A8AC-6BA0-4599-843B-395E2F1474C0}" type="pres">
      <dgm:prSet presAssocID="{F1740B52-00F4-4273-8E02-083FC1730A75}" presName="sp" presStyleCnt="0"/>
      <dgm:spPr/>
    </dgm:pt>
    <dgm:pt modelId="{FB147A0D-0492-40FA-B16E-633CA1552B0F}" type="pres">
      <dgm:prSet presAssocID="{0A5C7432-9FCC-45D6-A8F8-5DA0C26EB9BF}" presName="composite" presStyleCnt="0"/>
      <dgm:spPr/>
    </dgm:pt>
    <dgm:pt modelId="{B7372A94-B99A-4ECB-974E-44F1C2245544}" type="pres">
      <dgm:prSet presAssocID="{0A5C7432-9FCC-45D6-A8F8-5DA0C26EB9B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63135-7BB7-4FCB-A114-A2A9D0B40995}" type="pres">
      <dgm:prSet presAssocID="{0A5C7432-9FCC-45D6-A8F8-5DA0C26EB9B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073057-5583-44AD-97CE-4641D0523FD4}" type="presOf" srcId="{001DC98F-337B-44A0-9ACA-1000BF12DF7A}" destId="{707AF7DD-9FB6-4E7D-8F8C-A9B1D177C068}" srcOrd="0" destOrd="0" presId="urn:microsoft.com/office/officeart/2005/8/layout/chevron2"/>
    <dgm:cxn modelId="{6BA23160-D897-47A3-81A0-BDCE2EE3169C}" type="presOf" srcId="{C06DAD21-1EDB-45DC-8473-27A2C777D684}" destId="{65DA5CF1-7B00-4EDC-9DD6-71381BF67A8A}" srcOrd="0" destOrd="0" presId="urn:microsoft.com/office/officeart/2005/8/layout/chevron2"/>
    <dgm:cxn modelId="{78A95C1E-EC68-41A4-B902-7789366C74F5}" srcId="{421D73C6-897F-436C-93A9-5D86AFFBDDBF}" destId="{C06DAD21-1EDB-45DC-8473-27A2C777D684}" srcOrd="2" destOrd="0" parTransId="{6CFEB4B9-0406-4324-9F14-6223DD67DEC4}" sibTransId="{F1740B52-00F4-4273-8E02-083FC1730A75}"/>
    <dgm:cxn modelId="{20A6548D-3782-465E-A49D-D839A424272D}" srcId="{421D73C6-897F-436C-93A9-5D86AFFBDDBF}" destId="{693911FA-D48B-44F6-9645-B85B23A68108}" srcOrd="1" destOrd="0" parTransId="{07B38E24-F1CC-4CD3-B7D8-57C8B34B1BAF}" sibTransId="{59559763-3F44-45AB-9B1E-481E5BD8A912}"/>
    <dgm:cxn modelId="{6A042985-1DFE-4040-A222-84D4788837EB}" type="presOf" srcId="{2E9DA12D-A724-417C-ABAC-4A9CC67188EB}" destId="{D34C5E41-7D94-45DC-94AD-2ADE8C3897AD}" srcOrd="0" destOrd="0" presId="urn:microsoft.com/office/officeart/2005/8/layout/chevron2"/>
    <dgm:cxn modelId="{FC525DB9-5708-4D0B-A311-664D4BA08679}" srcId="{C06DAD21-1EDB-45DC-8473-27A2C777D684}" destId="{001DC98F-337B-44A0-9ACA-1000BF12DF7A}" srcOrd="0" destOrd="0" parTransId="{50D6C273-458D-4A47-9222-B605AE921482}" sibTransId="{77D9B007-4912-43BF-9935-11D3CB7EB12B}"/>
    <dgm:cxn modelId="{50A3DDC8-3C8C-41EE-81B4-C92DF603A275}" type="presOf" srcId="{6AA4C15E-4D7A-4511-9189-47143FF440F0}" destId="{6B6E51F1-EF50-4FD3-8DCB-C3B210E74E52}" srcOrd="0" destOrd="0" presId="urn:microsoft.com/office/officeart/2005/8/layout/chevron2"/>
    <dgm:cxn modelId="{5511300F-9ADD-42C6-BFAE-44D9D6342118}" srcId="{421D73C6-897F-436C-93A9-5D86AFFBDDBF}" destId="{019139C9-A3E6-44A2-BB02-79981B929AA0}" srcOrd="0" destOrd="0" parTransId="{89DCA632-4686-4080-BE5F-9C3A8100FF16}" sibTransId="{E63FCF81-408A-4566-8272-FAEB2716B70E}"/>
    <dgm:cxn modelId="{95F5B5F2-235E-4645-B80A-ED8FA964E314}" type="presOf" srcId="{0A5C7432-9FCC-45D6-A8F8-5DA0C26EB9BF}" destId="{B7372A94-B99A-4ECB-974E-44F1C2245544}" srcOrd="0" destOrd="0" presId="urn:microsoft.com/office/officeart/2005/8/layout/chevron2"/>
    <dgm:cxn modelId="{9B9B560B-9373-480E-AE8F-C7145AB7723D}" type="presOf" srcId="{019139C9-A3E6-44A2-BB02-79981B929AA0}" destId="{FFB1B4A0-F234-4BF9-A3FC-A6445A2A7603}" srcOrd="0" destOrd="0" presId="urn:microsoft.com/office/officeart/2005/8/layout/chevron2"/>
    <dgm:cxn modelId="{85EE94B4-A890-461B-9901-7324A7EEC336}" srcId="{421D73C6-897F-436C-93A9-5D86AFFBDDBF}" destId="{0A5C7432-9FCC-45D6-A8F8-5DA0C26EB9BF}" srcOrd="3" destOrd="0" parTransId="{BBA105FF-871D-4F52-B214-6FCDC91594A1}" sibTransId="{7EFBA270-A79F-4ED8-97CD-0BA6F3B3807C}"/>
    <dgm:cxn modelId="{6D09F09E-11E6-4305-8D08-DAE719BE964F}" type="presOf" srcId="{693911FA-D48B-44F6-9645-B85B23A68108}" destId="{0D0D5DF9-CAB8-464A-A783-B466551BA08F}" srcOrd="0" destOrd="0" presId="urn:microsoft.com/office/officeart/2005/8/layout/chevron2"/>
    <dgm:cxn modelId="{508C71E7-7539-4DE8-B122-4DE07F691B4C}" srcId="{019139C9-A3E6-44A2-BB02-79981B929AA0}" destId="{2E9DA12D-A724-417C-ABAC-4A9CC67188EB}" srcOrd="0" destOrd="0" parTransId="{B316D8F7-3B61-4C2A-9CB3-5DE70BBC9059}" sibTransId="{644B19DF-872C-4FE7-B667-C829E4BF0411}"/>
    <dgm:cxn modelId="{18FA34FA-6E6A-4E23-8E16-E740198453A9}" type="presOf" srcId="{421D73C6-897F-436C-93A9-5D86AFFBDDBF}" destId="{41EB55EB-22BD-4967-AA5B-DC289B66DC8E}" srcOrd="0" destOrd="0" presId="urn:microsoft.com/office/officeart/2005/8/layout/chevron2"/>
    <dgm:cxn modelId="{F3FF43C5-C7FB-47CC-A208-6424D5417C0E}" srcId="{0A5C7432-9FCC-45D6-A8F8-5DA0C26EB9BF}" destId="{B276C780-BCB0-46E6-A616-4CD003AC6392}" srcOrd="0" destOrd="0" parTransId="{FC2B9E63-32AE-4558-BACB-59D5359CB0C8}" sibTransId="{5A10BD8A-1008-477B-B2A9-1B076F00A929}"/>
    <dgm:cxn modelId="{A1D32ED7-71C9-4B74-B79F-FDBBA47AB17D}" srcId="{693911FA-D48B-44F6-9645-B85B23A68108}" destId="{6AA4C15E-4D7A-4511-9189-47143FF440F0}" srcOrd="0" destOrd="0" parTransId="{FAC35BA3-3F57-4C6D-B4BC-7EDA95B86B64}" sibTransId="{F10C48D6-8A19-49D2-A75D-8B86968FD1A7}"/>
    <dgm:cxn modelId="{15FF4B3D-03A3-4B6B-922E-C3EE6185418D}" type="presOf" srcId="{B276C780-BCB0-46E6-A616-4CD003AC6392}" destId="{1AA63135-7BB7-4FCB-A114-A2A9D0B40995}" srcOrd="0" destOrd="0" presId="urn:microsoft.com/office/officeart/2005/8/layout/chevron2"/>
    <dgm:cxn modelId="{C93F8C2A-7073-43AB-818D-DEA3AB5A9E15}" type="presParOf" srcId="{41EB55EB-22BD-4967-AA5B-DC289B66DC8E}" destId="{12BA874F-D8DF-48EC-90F5-AE2D975A795A}" srcOrd="0" destOrd="0" presId="urn:microsoft.com/office/officeart/2005/8/layout/chevron2"/>
    <dgm:cxn modelId="{0245595F-E8D6-4C10-B036-A21C2C5E5A5A}" type="presParOf" srcId="{12BA874F-D8DF-48EC-90F5-AE2D975A795A}" destId="{FFB1B4A0-F234-4BF9-A3FC-A6445A2A7603}" srcOrd="0" destOrd="0" presId="urn:microsoft.com/office/officeart/2005/8/layout/chevron2"/>
    <dgm:cxn modelId="{F34959E0-FAF6-4358-80F4-518F24CBB2F0}" type="presParOf" srcId="{12BA874F-D8DF-48EC-90F5-AE2D975A795A}" destId="{D34C5E41-7D94-45DC-94AD-2ADE8C3897AD}" srcOrd="1" destOrd="0" presId="urn:microsoft.com/office/officeart/2005/8/layout/chevron2"/>
    <dgm:cxn modelId="{64561309-2E7B-4E58-BDEC-7CA4E5709434}" type="presParOf" srcId="{41EB55EB-22BD-4967-AA5B-DC289B66DC8E}" destId="{B0C35A17-576C-42A2-AAE7-AF8072151A17}" srcOrd="1" destOrd="0" presId="urn:microsoft.com/office/officeart/2005/8/layout/chevron2"/>
    <dgm:cxn modelId="{8B6AB4E9-2FBC-4E5D-BB72-A6669F37674E}" type="presParOf" srcId="{41EB55EB-22BD-4967-AA5B-DC289B66DC8E}" destId="{CE6EA118-E5BB-483C-94AC-785DF0045E78}" srcOrd="2" destOrd="0" presId="urn:microsoft.com/office/officeart/2005/8/layout/chevron2"/>
    <dgm:cxn modelId="{F5B8B5B7-0CB7-4F52-B3A6-9F7B807BD3C3}" type="presParOf" srcId="{CE6EA118-E5BB-483C-94AC-785DF0045E78}" destId="{0D0D5DF9-CAB8-464A-A783-B466551BA08F}" srcOrd="0" destOrd="0" presId="urn:microsoft.com/office/officeart/2005/8/layout/chevron2"/>
    <dgm:cxn modelId="{F6EC6378-4717-463B-BD2E-450481CF8051}" type="presParOf" srcId="{CE6EA118-E5BB-483C-94AC-785DF0045E78}" destId="{6B6E51F1-EF50-4FD3-8DCB-C3B210E74E52}" srcOrd="1" destOrd="0" presId="urn:microsoft.com/office/officeart/2005/8/layout/chevron2"/>
    <dgm:cxn modelId="{64228F1B-651A-42CB-9434-252ED44D1ADE}" type="presParOf" srcId="{41EB55EB-22BD-4967-AA5B-DC289B66DC8E}" destId="{C53BCF51-5CC5-4563-93FE-2F220D9E3823}" srcOrd="3" destOrd="0" presId="urn:microsoft.com/office/officeart/2005/8/layout/chevron2"/>
    <dgm:cxn modelId="{BB58ED3A-0C4A-446F-84D8-2926CC4DB0C2}" type="presParOf" srcId="{41EB55EB-22BD-4967-AA5B-DC289B66DC8E}" destId="{B4A9A21F-6B2D-44D5-89AE-BE49E0134620}" srcOrd="4" destOrd="0" presId="urn:microsoft.com/office/officeart/2005/8/layout/chevron2"/>
    <dgm:cxn modelId="{45C9CB33-A7C9-44B0-87CF-9B502056AEF6}" type="presParOf" srcId="{B4A9A21F-6B2D-44D5-89AE-BE49E0134620}" destId="{65DA5CF1-7B00-4EDC-9DD6-71381BF67A8A}" srcOrd="0" destOrd="0" presId="urn:microsoft.com/office/officeart/2005/8/layout/chevron2"/>
    <dgm:cxn modelId="{38D62A09-94DB-4236-A0A0-36ED53FF60C8}" type="presParOf" srcId="{B4A9A21F-6B2D-44D5-89AE-BE49E0134620}" destId="{707AF7DD-9FB6-4E7D-8F8C-A9B1D177C068}" srcOrd="1" destOrd="0" presId="urn:microsoft.com/office/officeart/2005/8/layout/chevron2"/>
    <dgm:cxn modelId="{79FED865-B683-4F47-8857-2FC16FE0F243}" type="presParOf" srcId="{41EB55EB-22BD-4967-AA5B-DC289B66DC8E}" destId="{15F9A8AC-6BA0-4599-843B-395E2F1474C0}" srcOrd="5" destOrd="0" presId="urn:microsoft.com/office/officeart/2005/8/layout/chevron2"/>
    <dgm:cxn modelId="{480AE51A-CCA8-4292-AC16-A494C8AECB96}" type="presParOf" srcId="{41EB55EB-22BD-4967-AA5B-DC289B66DC8E}" destId="{FB147A0D-0492-40FA-B16E-633CA1552B0F}" srcOrd="6" destOrd="0" presId="urn:microsoft.com/office/officeart/2005/8/layout/chevron2"/>
    <dgm:cxn modelId="{FFA0F7E1-33F2-4104-8BFE-9BF68AA39DCA}" type="presParOf" srcId="{FB147A0D-0492-40FA-B16E-633CA1552B0F}" destId="{B7372A94-B99A-4ECB-974E-44F1C2245544}" srcOrd="0" destOrd="0" presId="urn:microsoft.com/office/officeart/2005/8/layout/chevron2"/>
    <dgm:cxn modelId="{2772543C-0C09-485D-A53E-4B03033898A9}" type="presParOf" srcId="{FB147A0D-0492-40FA-B16E-633CA1552B0F}" destId="{1AA63135-7BB7-4FCB-A114-A2A9D0B4099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A11C72-FD9A-46FA-807E-452B235380AA}">
      <dsp:nvSpPr>
        <dsp:cNvPr id="0" name=""/>
        <dsp:cNvSpPr/>
      </dsp:nvSpPr>
      <dsp:spPr>
        <a:xfrm rot="16200000">
          <a:off x="-291217" y="363325"/>
          <a:ext cx="4818089" cy="4234306"/>
        </a:xfrm>
        <a:prstGeom prst="downArrow">
          <a:avLst>
            <a:gd name="adj1" fmla="val 50000"/>
            <a:gd name="adj2" fmla="val 35000"/>
          </a:avLst>
        </a:prstGeom>
        <a:solidFill>
          <a:srgbClr val="002060"/>
        </a:solidFill>
        <a:ln w="635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СПРОС – 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+mj-lt"/>
            </a:rPr>
            <a:t>количество товаров определенного вида, которое покупатель готов купить по определенной цене </a:t>
          </a:r>
        </a:p>
      </dsp:txBody>
      <dsp:txXfrm rot="16200000">
        <a:off x="-291217" y="363325"/>
        <a:ext cx="4818089" cy="4234306"/>
      </dsp:txXfrm>
    </dsp:sp>
    <dsp:sp modelId="{CF115553-3357-4D7E-9FFF-9E8A43E5D08E}">
      <dsp:nvSpPr>
        <dsp:cNvPr id="0" name=""/>
        <dsp:cNvSpPr/>
      </dsp:nvSpPr>
      <dsp:spPr>
        <a:xfrm rot="5400000">
          <a:off x="4188564" y="363325"/>
          <a:ext cx="4818089" cy="4234306"/>
        </a:xfrm>
        <a:prstGeom prst="downArrow">
          <a:avLst>
            <a:gd name="adj1" fmla="val 50000"/>
            <a:gd name="adj2" fmla="val 35000"/>
          </a:avLst>
        </a:prstGeom>
        <a:solidFill>
          <a:srgbClr val="002060"/>
        </a:solidFill>
        <a:ln w="635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ПРЕДЛОЖЕНИЕ</a:t>
          </a:r>
          <a:r>
            <a:rPr lang="ru-RU" sz="2100" b="0" kern="1200" dirty="0" smtClean="0">
              <a:latin typeface="+mj-lt"/>
            </a:rPr>
            <a:t> </a:t>
          </a:r>
          <a:r>
            <a:rPr lang="ru-RU" sz="3200" b="1" kern="1200" dirty="0" smtClean="0">
              <a:latin typeface="+mj-lt"/>
            </a:rPr>
            <a:t>–</a:t>
          </a:r>
          <a:r>
            <a:rPr lang="ru-RU" sz="2100" b="1" kern="1200" dirty="0" smtClean="0">
              <a:latin typeface="+mj-lt"/>
            </a:rPr>
            <a:t> количество товаров, которое продавец готов предложить покупателям в конкретном месте и в конкретное время</a:t>
          </a:r>
          <a:endParaRPr lang="ru-RU" sz="2100" b="1" kern="1200" dirty="0">
            <a:latin typeface="+mj-lt"/>
          </a:endParaRPr>
        </a:p>
      </dsp:txBody>
      <dsp:txXfrm rot="5400000">
        <a:off x="4188564" y="363325"/>
        <a:ext cx="4818089" cy="42343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4E5937-6444-44AE-A50D-2F26BDD13135}">
      <dsp:nvSpPr>
        <dsp:cNvPr id="0" name=""/>
        <dsp:cNvSpPr/>
      </dsp:nvSpPr>
      <dsp:spPr>
        <a:xfrm>
          <a:off x="2073830" y="0"/>
          <a:ext cx="3110745" cy="15526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ctr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СПРОС ЭЛАСТИЧЕН</a:t>
          </a:r>
          <a:endParaRPr lang="ru-RU" sz="2600" kern="1200" dirty="0"/>
        </a:p>
      </dsp:txBody>
      <dsp:txXfrm>
        <a:off x="2073830" y="0"/>
        <a:ext cx="3110745" cy="1552672"/>
      </dsp:txXfrm>
    </dsp:sp>
    <dsp:sp modelId="{F38668DF-E2D2-4A1D-86A4-BB4AE991877B}">
      <dsp:nvSpPr>
        <dsp:cNvPr id="0" name=""/>
        <dsp:cNvSpPr/>
      </dsp:nvSpPr>
      <dsp:spPr>
        <a:xfrm>
          <a:off x="0" y="0"/>
          <a:ext cx="2073830" cy="155267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 </a:t>
          </a:r>
          <a:r>
            <a:rPr lang="en-US" sz="5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&gt; 1</a:t>
          </a:r>
          <a:endParaRPr lang="ru-RU" sz="5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2073830" cy="1552672"/>
      </dsp:txXfrm>
    </dsp:sp>
    <dsp:sp modelId="{0FBC9EA8-4911-4EE5-9E62-FB17BAB2D7B9}">
      <dsp:nvSpPr>
        <dsp:cNvPr id="0" name=""/>
        <dsp:cNvSpPr/>
      </dsp:nvSpPr>
      <dsp:spPr>
        <a:xfrm>
          <a:off x="2073830" y="1707939"/>
          <a:ext cx="3110745" cy="15526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ЕДИНИЧНАЯ ЭЛАСТИЧНОСТЬ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73830" y="1707939"/>
        <a:ext cx="3110745" cy="1552672"/>
      </dsp:txXfrm>
    </dsp:sp>
    <dsp:sp modelId="{89577C9C-7B82-4F34-9F62-993BDD7D5F76}">
      <dsp:nvSpPr>
        <dsp:cNvPr id="0" name=""/>
        <dsp:cNvSpPr/>
      </dsp:nvSpPr>
      <dsp:spPr>
        <a:xfrm>
          <a:off x="0" y="1707939"/>
          <a:ext cx="2073830" cy="155267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</a:t>
          </a:r>
          <a:r>
            <a:rPr lang="en-US" sz="5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5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= 1</a:t>
          </a:r>
          <a:endParaRPr lang="ru-RU" sz="5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707939"/>
        <a:ext cx="2073830" cy="1552672"/>
      </dsp:txXfrm>
    </dsp:sp>
    <dsp:sp modelId="{815925AC-5F7C-4921-88AD-F11A1E9DE664}">
      <dsp:nvSpPr>
        <dsp:cNvPr id="0" name=""/>
        <dsp:cNvSpPr/>
      </dsp:nvSpPr>
      <dsp:spPr>
        <a:xfrm>
          <a:off x="2073830" y="3415879"/>
          <a:ext cx="3110745" cy="15526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СПРОС НЕЭЛАСТИЧЕН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73830" y="3415879"/>
        <a:ext cx="3110745" cy="1552672"/>
      </dsp:txXfrm>
    </dsp:sp>
    <dsp:sp modelId="{54124C72-F5DD-4C94-BADC-5B3BCA8EA302}">
      <dsp:nvSpPr>
        <dsp:cNvPr id="0" name=""/>
        <dsp:cNvSpPr/>
      </dsp:nvSpPr>
      <dsp:spPr>
        <a:xfrm>
          <a:off x="0" y="3415879"/>
          <a:ext cx="2073830" cy="155267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</a:t>
          </a:r>
          <a:r>
            <a:rPr lang="en-US" sz="5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&lt; 1</a:t>
          </a:r>
          <a:endParaRPr lang="ru-RU" sz="5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415879"/>
        <a:ext cx="2073830" cy="15526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894FAC-E020-4A30-BE03-1BD6DA83DC1D}">
      <dsp:nvSpPr>
        <dsp:cNvPr id="0" name=""/>
        <dsp:cNvSpPr/>
      </dsp:nvSpPr>
      <dsp:spPr>
        <a:xfrm rot="5400000">
          <a:off x="5546823" y="-2274036"/>
          <a:ext cx="856502" cy="56235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latin typeface="+mj-lt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+mj-lt"/>
            </a:rPr>
            <a:t>между производителями и потребителями</a:t>
          </a:r>
          <a:endParaRPr lang="ru-RU" sz="2000" b="1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latin typeface="+mj-lt"/>
          </a:endParaRPr>
        </a:p>
      </dsp:txBody>
      <dsp:txXfrm rot="5400000">
        <a:off x="5546823" y="-2274036"/>
        <a:ext cx="856502" cy="5623599"/>
      </dsp:txXfrm>
    </dsp:sp>
    <dsp:sp modelId="{F2B14CE8-6BE4-4504-ABE1-56B164B45072}">
      <dsp:nvSpPr>
        <dsp:cNvPr id="0" name=""/>
        <dsp:cNvSpPr/>
      </dsp:nvSpPr>
      <dsp:spPr>
        <a:xfrm>
          <a:off x="0" y="2448"/>
          <a:ext cx="3163274" cy="1070628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ПОСРЕДНИЧЕСКАЯ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0" y="2448"/>
        <a:ext cx="3163274" cy="1070628"/>
      </dsp:txXfrm>
    </dsp:sp>
    <dsp:sp modelId="{8B529F90-F523-450A-B8D0-B538FEF40E62}">
      <dsp:nvSpPr>
        <dsp:cNvPr id="0" name=""/>
        <dsp:cNvSpPr/>
      </dsp:nvSpPr>
      <dsp:spPr>
        <a:xfrm rot="5400000">
          <a:off x="5546823" y="-1149877"/>
          <a:ext cx="856502" cy="56235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</a:t>
          </a:r>
          <a:r>
            <a:rPr lang="ru-RU" sz="2000" b="1" kern="1200" dirty="0" smtClean="0">
              <a:latin typeface="+mj-lt"/>
            </a:rPr>
            <a:t>реализуется в ходе конкуренции                       и  установления равновесной цены</a:t>
          </a:r>
          <a:endParaRPr lang="ru-RU" sz="2000" b="1" kern="1200" dirty="0">
            <a:latin typeface="+mj-lt"/>
          </a:endParaRPr>
        </a:p>
      </dsp:txBody>
      <dsp:txXfrm rot="5400000">
        <a:off x="5546823" y="-1149877"/>
        <a:ext cx="856502" cy="5623599"/>
      </dsp:txXfrm>
    </dsp:sp>
    <dsp:sp modelId="{CD1E5E5A-4829-414B-AE53-074C3E451D4A}">
      <dsp:nvSpPr>
        <dsp:cNvPr id="0" name=""/>
        <dsp:cNvSpPr/>
      </dsp:nvSpPr>
      <dsp:spPr>
        <a:xfrm>
          <a:off x="0" y="1126608"/>
          <a:ext cx="3163274" cy="1070628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ЦЕНООБРАЗУЮЩАЯ</a:t>
          </a:r>
          <a:endParaRPr lang="ru-RU" sz="2000" kern="1200" dirty="0"/>
        </a:p>
      </dsp:txBody>
      <dsp:txXfrm>
        <a:off x="0" y="1126608"/>
        <a:ext cx="3163274" cy="1070628"/>
      </dsp:txXfrm>
    </dsp:sp>
    <dsp:sp modelId="{4EE9DF5C-E59A-480C-A254-675B7AA52C8B}">
      <dsp:nvSpPr>
        <dsp:cNvPr id="0" name=""/>
        <dsp:cNvSpPr/>
      </dsp:nvSpPr>
      <dsp:spPr>
        <a:xfrm rot="5400000">
          <a:off x="5546823" y="-25717"/>
          <a:ext cx="856502" cy="56235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+mj-lt"/>
            </a:rPr>
            <a:t>сообщает о размерах производства               и удовлетворении потребительского спроса</a:t>
          </a:r>
          <a:endParaRPr lang="ru-RU" sz="2000" b="1" kern="1200" dirty="0">
            <a:latin typeface="+mj-lt"/>
          </a:endParaRPr>
        </a:p>
      </dsp:txBody>
      <dsp:txXfrm rot="5400000">
        <a:off x="5546823" y="-25717"/>
        <a:ext cx="856502" cy="5623599"/>
      </dsp:txXfrm>
    </dsp:sp>
    <dsp:sp modelId="{C890D46B-FD99-44D1-A16B-FB91E8B7574C}">
      <dsp:nvSpPr>
        <dsp:cNvPr id="0" name=""/>
        <dsp:cNvSpPr/>
      </dsp:nvSpPr>
      <dsp:spPr>
        <a:xfrm>
          <a:off x="0" y="2250767"/>
          <a:ext cx="3163274" cy="1070628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ИНФОРМАЦИОННАЯ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0" y="2250767"/>
        <a:ext cx="3163274" cy="1070628"/>
      </dsp:txXfrm>
    </dsp:sp>
    <dsp:sp modelId="{669265DB-CDA7-4836-BB7D-539C08B7945E}">
      <dsp:nvSpPr>
        <dsp:cNvPr id="0" name=""/>
        <dsp:cNvSpPr/>
      </dsp:nvSpPr>
      <dsp:spPr>
        <a:xfrm rot="5400000">
          <a:off x="5546823" y="1098441"/>
          <a:ext cx="856502" cy="56235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+mj-lt"/>
            </a:rPr>
            <a:t>перетекание капитала из менее выгодных областей в более выгодные</a:t>
          </a:r>
          <a:endParaRPr lang="ru-RU" sz="2000" b="1" kern="1200" dirty="0">
            <a:latin typeface="+mj-lt"/>
          </a:endParaRPr>
        </a:p>
      </dsp:txBody>
      <dsp:txXfrm rot="5400000">
        <a:off x="5546823" y="1098441"/>
        <a:ext cx="856502" cy="5623599"/>
      </dsp:txXfrm>
    </dsp:sp>
    <dsp:sp modelId="{19EF2757-8756-400B-8932-9A0C97EB70DA}">
      <dsp:nvSpPr>
        <dsp:cNvPr id="0" name=""/>
        <dsp:cNvSpPr/>
      </dsp:nvSpPr>
      <dsp:spPr>
        <a:xfrm>
          <a:off x="37228" y="3364992"/>
          <a:ext cx="3163274" cy="1070628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РЕГУЛИРУЮЩАЯ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7228" y="3364992"/>
        <a:ext cx="3163274" cy="1070628"/>
      </dsp:txXfrm>
    </dsp:sp>
    <dsp:sp modelId="{0E3069B3-0458-4837-8BEE-D95A1F4AD76C}">
      <dsp:nvSpPr>
        <dsp:cNvPr id="0" name=""/>
        <dsp:cNvSpPr/>
      </dsp:nvSpPr>
      <dsp:spPr>
        <a:xfrm rot="5400000">
          <a:off x="5546823" y="2222601"/>
          <a:ext cx="856502" cy="56235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+mj-lt"/>
            </a:rPr>
            <a:t>освобождение экономики от неэффективной хозяйственной деятельности </a:t>
          </a:r>
          <a:endParaRPr lang="ru-RU" sz="2000" b="1" kern="1200" dirty="0">
            <a:latin typeface="+mj-lt"/>
          </a:endParaRPr>
        </a:p>
      </dsp:txBody>
      <dsp:txXfrm rot="5400000">
        <a:off x="5546823" y="2222601"/>
        <a:ext cx="856502" cy="5623599"/>
      </dsp:txXfrm>
    </dsp:sp>
    <dsp:sp modelId="{F461FD32-03B7-488B-BB7F-0FA7F09F8256}">
      <dsp:nvSpPr>
        <dsp:cNvPr id="0" name=""/>
        <dsp:cNvSpPr/>
      </dsp:nvSpPr>
      <dsp:spPr>
        <a:xfrm>
          <a:off x="0" y="4499087"/>
          <a:ext cx="3163274" cy="1070628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САНИРУЮЩАЯ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0" y="4499087"/>
        <a:ext cx="3163274" cy="107062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B1B4A0-F234-4BF9-A3FC-A6445A2A7603}">
      <dsp:nvSpPr>
        <dsp:cNvPr id="0" name=""/>
        <dsp:cNvSpPr/>
      </dsp:nvSpPr>
      <dsp:spPr>
        <a:xfrm rot="5400000">
          <a:off x="-168903" y="171488"/>
          <a:ext cx="1126024" cy="78821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solidFill>
              <a:schemeClr val="tx1"/>
            </a:solidFill>
          </a:endParaRPr>
        </a:p>
      </dsp:txBody>
      <dsp:txXfrm rot="5400000">
        <a:off x="-168903" y="171488"/>
        <a:ext cx="1126024" cy="788217"/>
      </dsp:txXfrm>
    </dsp:sp>
    <dsp:sp modelId="{D34C5E41-7D94-45DC-94AD-2ADE8C3897AD}">
      <dsp:nvSpPr>
        <dsp:cNvPr id="0" name=""/>
        <dsp:cNvSpPr/>
      </dsp:nvSpPr>
      <dsp:spPr>
        <a:xfrm rot="5400000">
          <a:off x="4348630" y="-3557828"/>
          <a:ext cx="731915" cy="78527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chemeClr val="tx1"/>
              </a:solidFill>
            </a:rPr>
            <a:t>количество и размеры представленных на рынке субъектов</a:t>
          </a:r>
          <a:endParaRPr lang="ru-RU" sz="2800" b="1" kern="1200" dirty="0">
            <a:solidFill>
              <a:schemeClr val="tx1"/>
            </a:solidFill>
          </a:endParaRPr>
        </a:p>
      </dsp:txBody>
      <dsp:txXfrm rot="5400000">
        <a:off x="4348630" y="-3557828"/>
        <a:ext cx="731915" cy="7852742"/>
      </dsp:txXfrm>
    </dsp:sp>
    <dsp:sp modelId="{0D0D5DF9-CAB8-464A-A783-B466551BA08F}">
      <dsp:nvSpPr>
        <dsp:cNvPr id="0" name=""/>
        <dsp:cNvSpPr/>
      </dsp:nvSpPr>
      <dsp:spPr>
        <a:xfrm rot="5400000">
          <a:off x="-168903" y="1149090"/>
          <a:ext cx="1126024" cy="78821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solidFill>
              <a:schemeClr val="tx1"/>
            </a:solidFill>
          </a:endParaRPr>
        </a:p>
      </dsp:txBody>
      <dsp:txXfrm rot="5400000">
        <a:off x="-168903" y="1149090"/>
        <a:ext cx="1126024" cy="788217"/>
      </dsp:txXfrm>
    </dsp:sp>
    <dsp:sp modelId="{6B6E51F1-EF50-4FD3-8DCB-C3B210E74E52}">
      <dsp:nvSpPr>
        <dsp:cNvPr id="0" name=""/>
        <dsp:cNvSpPr/>
      </dsp:nvSpPr>
      <dsp:spPr>
        <a:xfrm rot="5400000">
          <a:off x="4348630" y="-2580226"/>
          <a:ext cx="731915" cy="78527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chemeClr val="tx1"/>
              </a:solidFill>
            </a:rPr>
            <a:t>степень, в которой товары разных субъектов схожи между собой</a:t>
          </a:r>
          <a:endParaRPr lang="ru-RU" sz="2800" b="1" kern="1200" dirty="0">
            <a:solidFill>
              <a:schemeClr val="tx1"/>
            </a:solidFill>
          </a:endParaRPr>
        </a:p>
      </dsp:txBody>
      <dsp:txXfrm rot="5400000">
        <a:off x="4348630" y="-2580226"/>
        <a:ext cx="731915" cy="7852742"/>
      </dsp:txXfrm>
    </dsp:sp>
    <dsp:sp modelId="{65DA5CF1-7B00-4EDC-9DD6-71381BF67A8A}">
      <dsp:nvSpPr>
        <dsp:cNvPr id="0" name=""/>
        <dsp:cNvSpPr/>
      </dsp:nvSpPr>
      <dsp:spPr>
        <a:xfrm rot="5400000">
          <a:off x="-168903" y="2126692"/>
          <a:ext cx="1126024" cy="78821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solidFill>
              <a:schemeClr val="tx1"/>
            </a:solidFill>
          </a:endParaRPr>
        </a:p>
      </dsp:txBody>
      <dsp:txXfrm rot="5400000">
        <a:off x="-168903" y="2126692"/>
        <a:ext cx="1126024" cy="788217"/>
      </dsp:txXfrm>
    </dsp:sp>
    <dsp:sp modelId="{707AF7DD-9FB6-4E7D-8F8C-A9B1D177C068}">
      <dsp:nvSpPr>
        <dsp:cNvPr id="0" name=""/>
        <dsp:cNvSpPr/>
      </dsp:nvSpPr>
      <dsp:spPr>
        <a:xfrm rot="5400000">
          <a:off x="4348630" y="-1602624"/>
          <a:ext cx="731915" cy="78527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chemeClr val="tx1"/>
              </a:solidFill>
            </a:rPr>
            <a:t>легкость входа и выхода с конкретного рынка</a:t>
          </a:r>
          <a:endParaRPr lang="ru-RU" sz="2800" b="1" kern="1200" dirty="0">
            <a:solidFill>
              <a:schemeClr val="tx1"/>
            </a:solidFill>
          </a:endParaRPr>
        </a:p>
      </dsp:txBody>
      <dsp:txXfrm rot="5400000">
        <a:off x="4348630" y="-1602624"/>
        <a:ext cx="731915" cy="7852742"/>
      </dsp:txXfrm>
    </dsp:sp>
    <dsp:sp modelId="{B7372A94-B99A-4ECB-974E-44F1C2245544}">
      <dsp:nvSpPr>
        <dsp:cNvPr id="0" name=""/>
        <dsp:cNvSpPr/>
      </dsp:nvSpPr>
      <dsp:spPr>
        <a:xfrm rot="5400000">
          <a:off x="-168903" y="3104294"/>
          <a:ext cx="1126024" cy="78821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>
            <a:solidFill>
              <a:schemeClr val="tx1"/>
            </a:solidFill>
          </a:endParaRPr>
        </a:p>
      </dsp:txBody>
      <dsp:txXfrm rot="5400000">
        <a:off x="-168903" y="3104294"/>
        <a:ext cx="1126024" cy="788217"/>
      </dsp:txXfrm>
    </dsp:sp>
    <dsp:sp modelId="{1AA63135-7BB7-4FCB-A114-A2A9D0B40995}">
      <dsp:nvSpPr>
        <dsp:cNvPr id="0" name=""/>
        <dsp:cNvSpPr/>
      </dsp:nvSpPr>
      <dsp:spPr>
        <a:xfrm rot="5400000">
          <a:off x="4348630" y="-625022"/>
          <a:ext cx="731915" cy="78527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smtClean="0">
              <a:solidFill>
                <a:schemeClr val="tx1"/>
              </a:solidFill>
            </a:rPr>
            <a:t>доступность рыночной информации</a:t>
          </a:r>
          <a:endParaRPr lang="ru-RU" sz="2800" b="1" kern="1200">
            <a:solidFill>
              <a:schemeClr val="tx1"/>
            </a:solidFill>
          </a:endParaRPr>
        </a:p>
      </dsp:txBody>
      <dsp:txXfrm rot="5400000">
        <a:off x="4348630" y="-625022"/>
        <a:ext cx="731915" cy="7852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63987-C221-42BE-9506-C19710D3F350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56279-16B5-4287-8E3B-CCB5A04D9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475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рыночной экономике потребитель занимает особое положение, т.к. именно он решает, что должна производить экономика.  Если потребитель</a:t>
            </a:r>
            <a:r>
              <a:rPr lang="ru-RU" baseline="0" dirty="0" smtClean="0"/>
              <a:t> не пожелает купить товары и услуги, то фирмы разорятся.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56279-16B5-4287-8E3B-CCB5A04D9D9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ABFC6A-C962-4557-AE4F-FB2AF264C32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ABFC6A-C962-4557-AE4F-FB2AF264C32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Ситуация, складывающаяся на рынке, когда при заданной цене спрос на товар ниже предложения данного товара - </a:t>
            </a:r>
            <a:r>
              <a:rPr lang="ru-RU" b="1" dirty="0" smtClean="0"/>
              <a:t>излишек товаров.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/>
              <a:t>Что вынужден делать продавец, что бы продать весь товар? </a:t>
            </a:r>
            <a:r>
              <a:rPr lang="ru-RU" b="1" dirty="0" smtClean="0"/>
              <a:t>Понизить цену.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smtClean="0"/>
              <a:t>Ситуация</a:t>
            </a:r>
            <a:r>
              <a:rPr lang="ru-RU" b="0" dirty="0" smtClean="0"/>
              <a:t>, складывающаяся на рынке, когда при заданной цене спрос на товар превышает предложение данного товара - </a:t>
            </a:r>
            <a:r>
              <a:rPr lang="ru-RU" sz="1200" b="1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tint val="3372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0161" dir="20493903" algn="ctr" rotWithShape="0">
                    <a:schemeClr val="bg2"/>
                  </a:outerShdw>
                </a:effectLst>
                <a:latin typeface="Lucida Console"/>
              </a:rPr>
              <a:t>дефицит товаров.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dirty="0" smtClean="0">
                <a:solidFill>
                  <a:schemeClr val="bg2"/>
                </a:solidFill>
              </a:rPr>
              <a:t>Что вынужден делать продавец, что бы уменьшить количество покупателей, которые могут приобрести этот товар? </a:t>
            </a:r>
            <a:r>
              <a:rPr kumimoji="0" lang="ru-RU" sz="1200" b="1" dirty="0" smtClean="0">
                <a:solidFill>
                  <a:schemeClr val="bg2"/>
                </a:solidFill>
              </a:rPr>
              <a:t>Повысить цену.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dirty="0" smtClean="0">
              <a:solidFill>
                <a:schemeClr val="bg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dirty="0" smtClean="0">
                <a:solidFill>
                  <a:schemeClr val="bg2"/>
                </a:solidFill>
              </a:rPr>
              <a:t>В точке установления </a:t>
            </a:r>
            <a:r>
              <a:rPr lang="ru-RU" sz="1200" b="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0161" dir="20493903" algn="ctr" rotWithShape="0">
                    <a:schemeClr val="bg2">
                      <a:alpha val="80000"/>
                    </a:schemeClr>
                  </a:outerShdw>
                </a:effectLst>
                <a:latin typeface="Monotype Corsiva"/>
              </a:rPr>
              <a:t>рыночного равновесия </a:t>
            </a:r>
            <a:r>
              <a:rPr lang="ru-RU" sz="1200" b="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18900000" algn="ctr" rotWithShape="0">
                    <a:schemeClr val="bg2">
                      <a:alpha val="80000"/>
                    </a:schemeClr>
                  </a:outerShdw>
                </a:effectLst>
                <a:latin typeface="Times New Roman"/>
                <a:cs typeface="Times New Roman"/>
              </a:rPr>
              <a:t>дефицит и излишек будут ликвидированы, а объем спроса и предложения совпадут.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dirty="0" smtClean="0">
              <a:solidFill>
                <a:schemeClr val="bg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dirty="0" smtClean="0">
              <a:solidFill>
                <a:schemeClr val="bg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0" dirty="0" smtClean="0">
              <a:ln w="1905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66CC"/>
                  </a:gs>
                  <a:gs pos="100000">
                    <a:srgbClr val="0066CC">
                      <a:gamma/>
                      <a:tint val="33725"/>
                      <a:invGamma/>
                    </a:srgbClr>
                  </a:gs>
                </a:gsLst>
                <a:lin ang="5400000" scaled="1"/>
              </a:gradFill>
              <a:effectLst>
                <a:outerShdw dist="40161" dir="20493903" algn="ctr" rotWithShape="0">
                  <a:schemeClr val="bg2"/>
                </a:outerShdw>
              </a:effectLst>
              <a:latin typeface="Lucida Console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56279-16B5-4287-8E3B-CCB5A04D9D91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ABFC6A-C962-4557-AE4F-FB2AF264C325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05D44-AADA-46C8-B4BA-BBA356581326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5AB4-2C48-48E3-8516-C604E118CDC1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0D1E-EFCA-4FD2-9468-8CE287921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5AB4-2C48-48E3-8516-C604E118CDC1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0D1E-EFCA-4FD2-9468-8CE287921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5AB4-2C48-48E3-8516-C604E118CDC1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0D1E-EFCA-4FD2-9468-8CE287921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FF5FE90F-7C9D-4009-8CA8-A02CAA4D34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667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Глава 1. Принципы  экономики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4770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7AB97-00D7-42DB-80C3-122882BE4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477000"/>
            <a:ext cx="2895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2. Экономические системы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5AB4-2C48-48E3-8516-C604E118CDC1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0D1E-EFCA-4FD2-9468-8CE287921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5AB4-2C48-48E3-8516-C604E118CDC1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0D1E-EFCA-4FD2-9468-8CE287921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5AB4-2C48-48E3-8516-C604E118CDC1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0D1E-EFCA-4FD2-9468-8CE287921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5AB4-2C48-48E3-8516-C604E118CDC1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0D1E-EFCA-4FD2-9468-8CE287921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5AB4-2C48-48E3-8516-C604E118CDC1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0D1E-EFCA-4FD2-9468-8CE287921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5AB4-2C48-48E3-8516-C604E118CDC1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0D1E-EFCA-4FD2-9468-8CE287921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5AB4-2C48-48E3-8516-C604E118CDC1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0D1E-EFCA-4FD2-9468-8CE287921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5AB4-2C48-48E3-8516-C604E118CDC1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0D1E-EFCA-4FD2-9468-8CE287921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15AB4-2C48-48E3-8516-C604E118CDC1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C0D1E-EFCA-4FD2-9468-8CE287921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knowledgedrivenrevolution.com/Buttons/200601/Money_Fist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russia-business.ru/images/news/forex_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2270"/>
            <a:ext cx="9144000" cy="61579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5212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РЫНОК И РЫНОЧНЫЙ МЕХАНИЗМ,</a:t>
            </a:r>
            <a:br>
              <a:rPr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СПРОС И ПРЕДЛОЖЕНИЕ</a:t>
            </a:r>
            <a:endParaRPr lang="ru-RU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-27384"/>
            <a:ext cx="8686800" cy="200223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Спрос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- </a:t>
            </a: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отражает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готовность </a:t>
            </a: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(желание и возможность) покупателя приобретать товары и услуги по тем или иным  ценам  в определенных  количествах за определенный промежуток  времени.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		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395536" y="4005064"/>
            <a:ext cx="843528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Величина спроса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(объём покупок)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отражает то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количество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товара, которое было бы куплено по данной цене за определенный период  времени при данном характере спроса, т.е. неизменности прочих факторов, влияющих на спрос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2348880"/>
            <a:ext cx="8496944" cy="132802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Величина спроса и предложения изменяется, если изменяется цена товара, спрос и предложение изменяются, если влияют неценовые факторы. 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188640"/>
            <a:ext cx="83016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ЗАКОН СПРОСА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16474"/>
            <a:ext cx="3600400" cy="3600400"/>
          </a:xfrm>
          <a:prstGeom prst="rect">
            <a:avLst/>
          </a:prstGeom>
          <a:noFill/>
          <a:ln w="635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5536" y="90872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indent="-538163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/>
              <a:t>ПРИ ПРОЧИХ РАВНЫХ УСЛОВИЯХ ПО НИЗКИМ ЦЕНАМ ПРОСЯТ ТОВАРА БОЛЬШЕ, ЧЕМ ПО ВЫСОКИМ.</a:t>
            </a:r>
          </a:p>
          <a:p>
            <a:pPr marL="538163" indent="-538163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/>
              <a:t>ВЕЛИЧИНА СПРОСА НАХОДИТСЯ В ОБРАТНОЙ ЗАВИСИМОСТИ ОТ ИЗМЕНЕНИЯ ЦЕНЫ ЕДИНИЦЫ ТОВАРА.</a:t>
            </a:r>
          </a:p>
          <a:p>
            <a:pPr marL="538163" indent="-538163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/>
              <a:t>ЧЕМ НИЖЕ ЦЕНА ТОВАРА, ТЕМ ВЫШЕ НА НЕГО СПРОС.</a:t>
            </a:r>
            <a:endParaRPr lang="ru-RU" sz="2000" b="1" dirty="0"/>
          </a:p>
        </p:txBody>
      </p:sp>
      <p:sp>
        <p:nvSpPr>
          <p:cNvPr id="9" name="Text Box 79"/>
          <p:cNvSpPr txBox="1">
            <a:spLocks noChangeArrowheads="1"/>
          </p:cNvSpPr>
          <p:nvPr/>
        </p:nvSpPr>
        <p:spPr bwMode="auto">
          <a:xfrm>
            <a:off x="5220072" y="3068960"/>
            <a:ext cx="2664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DE0000"/>
              </a:buCl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ЗАКОН СПРОСА</a:t>
            </a:r>
            <a:endParaRPr lang="ru-RU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  <p:sp>
        <p:nvSpPr>
          <p:cNvPr id="10" name="Line 80"/>
          <p:cNvSpPr>
            <a:spLocks noChangeShapeType="1"/>
          </p:cNvSpPr>
          <p:nvPr/>
        </p:nvSpPr>
        <p:spPr bwMode="auto">
          <a:xfrm flipV="1">
            <a:off x="4572000" y="3717032"/>
            <a:ext cx="0" cy="2232025"/>
          </a:xfrm>
          <a:prstGeom prst="line">
            <a:avLst/>
          </a:prstGeom>
          <a:noFill/>
          <a:ln w="127000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Text Box 81"/>
          <p:cNvSpPr txBox="1">
            <a:spLocks noChangeArrowheads="1"/>
          </p:cNvSpPr>
          <p:nvPr/>
        </p:nvSpPr>
        <p:spPr bwMode="auto">
          <a:xfrm rot="10800000">
            <a:off x="4644008" y="4509120"/>
            <a:ext cx="49244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ЦЕНА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86"/>
          <p:cNvGrpSpPr>
            <a:grpSpLocks/>
          </p:cNvGrpSpPr>
          <p:nvPr/>
        </p:nvGrpSpPr>
        <p:grpSpPr bwMode="auto">
          <a:xfrm>
            <a:off x="4355976" y="6237312"/>
            <a:ext cx="1871663" cy="396875"/>
            <a:chOff x="385" y="1797"/>
            <a:chExt cx="2041" cy="250"/>
          </a:xfrm>
        </p:grpSpPr>
        <p:sp>
          <p:nvSpPr>
            <p:cNvPr id="13" name="Line 87"/>
            <p:cNvSpPr>
              <a:spLocks noChangeShapeType="1"/>
            </p:cNvSpPr>
            <p:nvPr/>
          </p:nvSpPr>
          <p:spPr bwMode="auto">
            <a:xfrm>
              <a:off x="385" y="1842"/>
              <a:ext cx="2041" cy="0"/>
            </a:xfrm>
            <a:prstGeom prst="line">
              <a:avLst/>
            </a:prstGeom>
            <a:noFill/>
            <a:ln w="63500">
              <a:solidFill>
                <a:srgbClr val="00206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14" name="Text Box 88"/>
            <p:cNvSpPr txBox="1">
              <a:spLocks noChangeArrowheads="1"/>
            </p:cNvSpPr>
            <p:nvPr/>
          </p:nvSpPr>
          <p:spPr bwMode="auto">
            <a:xfrm>
              <a:off x="703" y="1797"/>
              <a:ext cx="11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i="1" dirty="0">
                  <a:solidFill>
                    <a:srgbClr val="002060"/>
                  </a:solidFill>
                </a:rPr>
                <a:t>время</a:t>
              </a:r>
            </a:p>
          </p:txBody>
        </p:sp>
      </p:grpSp>
      <p:sp>
        <p:nvSpPr>
          <p:cNvPr id="15" name="Line 82"/>
          <p:cNvSpPr>
            <a:spLocks noChangeShapeType="1"/>
          </p:cNvSpPr>
          <p:nvPr/>
        </p:nvSpPr>
        <p:spPr bwMode="auto">
          <a:xfrm flipV="1">
            <a:off x="5652120" y="3789040"/>
            <a:ext cx="0" cy="2232025"/>
          </a:xfrm>
          <a:prstGeom prst="line">
            <a:avLst/>
          </a:prstGeom>
          <a:noFill/>
          <a:ln w="127000">
            <a:solidFill>
              <a:srgbClr val="00206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Text Box 83"/>
          <p:cNvSpPr txBox="1">
            <a:spLocks noChangeArrowheads="1"/>
          </p:cNvSpPr>
          <p:nvPr/>
        </p:nvSpPr>
        <p:spPr bwMode="auto">
          <a:xfrm rot="10800000">
            <a:off x="5724128" y="4365104"/>
            <a:ext cx="49244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СПРОС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24"/>
          <p:cNvGrpSpPr>
            <a:grpSpLocks/>
          </p:cNvGrpSpPr>
          <p:nvPr/>
        </p:nvGrpSpPr>
        <p:grpSpPr bwMode="auto">
          <a:xfrm>
            <a:off x="6948264" y="6237312"/>
            <a:ext cx="1871662" cy="396875"/>
            <a:chOff x="1475" y="2385"/>
            <a:chExt cx="1179" cy="250"/>
          </a:xfrm>
        </p:grpSpPr>
        <p:sp>
          <p:nvSpPr>
            <p:cNvPr id="18" name="Line 96"/>
            <p:cNvSpPr>
              <a:spLocks noChangeShapeType="1"/>
            </p:cNvSpPr>
            <p:nvPr/>
          </p:nvSpPr>
          <p:spPr bwMode="auto">
            <a:xfrm>
              <a:off x="1475" y="2430"/>
              <a:ext cx="1179" cy="0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19" name="Text Box 97"/>
            <p:cNvSpPr txBox="1">
              <a:spLocks noChangeArrowheads="1"/>
            </p:cNvSpPr>
            <p:nvPr/>
          </p:nvSpPr>
          <p:spPr bwMode="auto">
            <a:xfrm>
              <a:off x="1659" y="2385"/>
              <a:ext cx="6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i="1" dirty="0">
                  <a:solidFill>
                    <a:srgbClr val="0070C0"/>
                  </a:solidFill>
                </a:rPr>
                <a:t>время</a:t>
              </a:r>
            </a:p>
          </p:txBody>
        </p:sp>
      </p:grpSp>
      <p:sp>
        <p:nvSpPr>
          <p:cNvPr id="20" name="Line 89"/>
          <p:cNvSpPr>
            <a:spLocks noChangeShapeType="1"/>
          </p:cNvSpPr>
          <p:nvPr/>
        </p:nvSpPr>
        <p:spPr bwMode="auto">
          <a:xfrm flipV="1">
            <a:off x="7092280" y="3789040"/>
            <a:ext cx="0" cy="2232025"/>
          </a:xfrm>
          <a:prstGeom prst="line">
            <a:avLst/>
          </a:prstGeom>
          <a:noFill/>
          <a:ln w="127000">
            <a:solidFill>
              <a:srgbClr val="0070C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Text Box 90"/>
          <p:cNvSpPr txBox="1">
            <a:spLocks noChangeArrowheads="1"/>
          </p:cNvSpPr>
          <p:nvPr/>
        </p:nvSpPr>
        <p:spPr bwMode="auto">
          <a:xfrm rot="10800000">
            <a:off x="7162542" y="4437112"/>
            <a:ext cx="49244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ЦЕНА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Line 91"/>
          <p:cNvSpPr>
            <a:spLocks noChangeShapeType="1"/>
          </p:cNvSpPr>
          <p:nvPr/>
        </p:nvSpPr>
        <p:spPr bwMode="auto">
          <a:xfrm flipV="1">
            <a:off x="8028384" y="3717032"/>
            <a:ext cx="0" cy="2232025"/>
          </a:xfrm>
          <a:prstGeom prst="line">
            <a:avLst/>
          </a:prstGeom>
          <a:noFill/>
          <a:ln w="127000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Text Box 92"/>
          <p:cNvSpPr txBox="1">
            <a:spLocks noChangeArrowheads="1"/>
          </p:cNvSpPr>
          <p:nvPr/>
        </p:nvSpPr>
        <p:spPr bwMode="auto">
          <a:xfrm rot="10800000">
            <a:off x="8170654" y="4293096"/>
            <a:ext cx="49244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СПРОС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0" grpId="0" animBg="1"/>
      <p:bldP spid="11" grpId="0"/>
      <p:bldP spid="15" grpId="0" animBg="1"/>
      <p:bldP spid="16" grpId="0"/>
      <p:bldP spid="20" grpId="0" animBg="1"/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11663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ФАКТОРЫ, ВЛИЯЮЩИЕ НА СПРОС: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124744"/>
            <a:ext cx="68407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/>
              <a:t>ИЗМЕНЕНИЕ ЦЕНЫ НА ТОВАР;</a:t>
            </a:r>
          </a:p>
          <a:p>
            <a:pPr marL="358775" indent="-358775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/>
              <a:t>ИЗМЕНЕНИЯ В ДОХОДАХ ГРАЖДАН;</a:t>
            </a:r>
          </a:p>
          <a:p>
            <a:pPr marL="358775" indent="-358775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/>
              <a:t>РЕКЛАМА, МОДА </a:t>
            </a:r>
            <a:r>
              <a:rPr lang="ru-RU" sz="2000" dirty="0" smtClean="0"/>
              <a:t>(увеличение спроса на сотовые телефоны  было связано с тем, что среди молодежи стало модно иметь «мобильник»);</a:t>
            </a:r>
          </a:p>
          <a:p>
            <a:pPr marL="358775" indent="-358775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/>
              <a:t>ИЗМЕНЕНИЯ В СТРУКТУРЕ НАСЕЛЕНИЯ </a:t>
            </a:r>
            <a:r>
              <a:rPr lang="ru-RU" sz="2000" dirty="0" smtClean="0"/>
              <a:t>(рост числа пенсионеров увеличивает спрос на лекарства);</a:t>
            </a:r>
          </a:p>
          <a:p>
            <a:pPr marL="358775" indent="-358775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/>
              <a:t>ИЗМЕНЕНИЕ ЦЕН НА ДРУГИЕ ТОВАРЫ </a:t>
            </a:r>
            <a:r>
              <a:rPr lang="ru-RU" sz="2000" dirty="0" smtClean="0"/>
              <a:t>(рост цен на сливочное масло вызовет повышение спроса на маргарин);</a:t>
            </a:r>
          </a:p>
          <a:p>
            <a:pPr marL="358775" indent="-358775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/>
              <a:t>ЭКОНОМИЧЕСКАЯ ПОЛИТИКА ПРАВИТЕЛЬСТВА </a:t>
            </a:r>
            <a:r>
              <a:rPr lang="ru-RU" sz="2000" dirty="0" smtClean="0"/>
              <a:t>(денежные пособия, выплачиваемые государством малоимущим слоям населения, увеличивает спрос на товары, потребляемые этой группой населения).</a:t>
            </a:r>
            <a:endParaRPr lang="ru-RU" sz="20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755576" y="980728"/>
            <a:ext cx="0" cy="5472608"/>
          </a:xfrm>
          <a:prstGeom prst="straightConnector1">
            <a:avLst/>
          </a:prstGeom>
          <a:ln w="1270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316416" y="980728"/>
            <a:ext cx="0" cy="5472608"/>
          </a:xfrm>
          <a:prstGeom prst="straightConnector1">
            <a:avLst/>
          </a:prstGeom>
          <a:ln w="1270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авая фигурная скобка 7"/>
          <p:cNvSpPr/>
          <p:nvPr/>
        </p:nvSpPr>
        <p:spPr>
          <a:xfrm>
            <a:off x="7812360" y="1628800"/>
            <a:ext cx="432048" cy="4968552"/>
          </a:xfrm>
          <a:prstGeom prst="rightBrace">
            <a:avLst/>
          </a:prstGeom>
          <a:ln w="889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88424" y="1556792"/>
            <a:ext cx="612576" cy="5184576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НЕЦЕНОВЫЕ ФАКТОРЫ СПРОСА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763688" y="836712"/>
          <a:ext cx="5715000" cy="5381625"/>
        </p:xfrm>
        <a:graphic>
          <a:graphicData uri="http://schemas.openxmlformats.org/presentationml/2006/ole">
            <p:oleObj spid="_x0000_s55299" name="Диаграмма" r:id="rId3" imgW="3105059" imgH="2886090" progId="Excel.Sheet.8">
              <p:embed/>
            </p:oleObj>
          </a:graphicData>
        </a:graphic>
      </p:graphicFrame>
      <p:sp>
        <p:nvSpPr>
          <p:cNvPr id="102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57200" y="142875"/>
            <a:ext cx="8229600" cy="714375"/>
          </a:xfrm>
        </p:spPr>
        <p:txBody>
          <a:bodyPr>
            <a:normAutofit fontScale="90000"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 </a:t>
            </a: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ВЕЛИЧИНА СПРОСА,  </a:t>
            </a:r>
            <a:r>
              <a:rPr lang="en-US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– </a:t>
            </a: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СПРОС,  </a:t>
            </a:r>
            <a:r>
              <a:rPr lang="en-US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ЦЕНА ТОВАРА</a:t>
            </a:r>
            <a:b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Line 24"/>
          <p:cNvSpPr>
            <a:spLocks noChangeShapeType="1"/>
          </p:cNvSpPr>
          <p:nvPr/>
        </p:nvSpPr>
        <p:spPr bwMode="auto">
          <a:xfrm>
            <a:off x="2406650" y="4705350"/>
            <a:ext cx="2514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>
            <a:off x="2482850" y="340995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ysClr val="windowText" lastClr="000000"/>
                </a:solidFill>
              </a:ln>
              <a:latin typeface="+mn-lt"/>
              <a:cs typeface="+mn-cs"/>
            </a:endParaRPr>
          </a:p>
        </p:txBody>
      </p:sp>
      <p:sp>
        <p:nvSpPr>
          <p:cNvPr id="54301" name="Freeform 29"/>
          <p:cNvSpPr>
            <a:spLocks/>
          </p:cNvSpPr>
          <p:nvPr/>
        </p:nvSpPr>
        <p:spPr bwMode="auto">
          <a:xfrm>
            <a:off x="2895600" y="1447800"/>
            <a:ext cx="4248150" cy="3768725"/>
          </a:xfrm>
          <a:custGeom>
            <a:avLst/>
            <a:gdLst>
              <a:gd name="T0" fmla="*/ 0 w 2496"/>
              <a:gd name="T1" fmla="*/ 0 h 2208"/>
              <a:gd name="T2" fmla="*/ 2147483647 w 2496"/>
              <a:gd name="T3" fmla="*/ 2147483647 h 2208"/>
              <a:gd name="T4" fmla="*/ 2147483647 w 2496"/>
              <a:gd name="T5" fmla="*/ 2147483647 h 2208"/>
              <a:gd name="T6" fmla="*/ 2147483647 w 2496"/>
              <a:gd name="T7" fmla="*/ 2147483647 h 2208"/>
              <a:gd name="T8" fmla="*/ 0 60000 65536"/>
              <a:gd name="T9" fmla="*/ 0 60000 65536"/>
              <a:gd name="T10" fmla="*/ 0 60000 65536"/>
              <a:gd name="T11" fmla="*/ 0 60000 65536"/>
              <a:gd name="T12" fmla="*/ 0 w 2496"/>
              <a:gd name="T13" fmla="*/ 0 h 2208"/>
              <a:gd name="T14" fmla="*/ 2496 w 2496"/>
              <a:gd name="T15" fmla="*/ 2208 h 22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96" h="2208">
                <a:moveTo>
                  <a:pt x="0" y="0"/>
                </a:moveTo>
                <a:cubicBezTo>
                  <a:pt x="40" y="392"/>
                  <a:pt x="80" y="784"/>
                  <a:pt x="288" y="1104"/>
                </a:cubicBezTo>
                <a:cubicBezTo>
                  <a:pt x="496" y="1424"/>
                  <a:pt x="880" y="1736"/>
                  <a:pt x="1248" y="1920"/>
                </a:cubicBezTo>
                <a:cubicBezTo>
                  <a:pt x="1616" y="2104"/>
                  <a:pt x="2288" y="2160"/>
                  <a:pt x="2496" y="2208"/>
                </a:cubicBezTo>
              </a:path>
            </a:pathLst>
          </a:custGeom>
          <a:noFill/>
          <a:ln w="63500">
            <a:solidFill>
              <a:srgbClr val="339966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4302" name="AutoShape 30"/>
          <p:cNvSpPr>
            <a:spLocks noChangeArrowheads="1"/>
          </p:cNvSpPr>
          <p:nvPr/>
        </p:nvSpPr>
        <p:spPr bwMode="auto">
          <a:xfrm>
            <a:off x="4786313" y="4584700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4293" name="AutoShape 21"/>
          <p:cNvSpPr>
            <a:spLocks noChangeArrowheads="1"/>
          </p:cNvSpPr>
          <p:nvPr/>
        </p:nvSpPr>
        <p:spPr bwMode="auto">
          <a:xfrm>
            <a:off x="2863850" y="1397675"/>
            <a:ext cx="152400" cy="519351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4300" name="AutoShape 28"/>
          <p:cNvSpPr>
            <a:spLocks noChangeArrowheads="1"/>
          </p:cNvSpPr>
          <p:nvPr/>
        </p:nvSpPr>
        <p:spPr bwMode="auto">
          <a:xfrm>
            <a:off x="3321050" y="3333750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4" name="Text Box 31"/>
          <p:cNvSpPr txBox="1">
            <a:spLocks noChangeArrowheads="1"/>
          </p:cNvSpPr>
          <p:nvPr/>
        </p:nvSpPr>
        <p:spPr bwMode="auto">
          <a:xfrm>
            <a:off x="1357313" y="1143000"/>
            <a:ext cx="547687" cy="715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i="1" dirty="0">
                <a:solidFill>
                  <a:srgbClr val="002060"/>
                </a:solidFill>
                <a:latin typeface="Calibri" pitchFamily="34" charset="0"/>
              </a:rPr>
              <a:t>P</a:t>
            </a:r>
            <a:endParaRPr lang="ru-RU" sz="2400" b="1" i="1" dirty="0">
              <a:solidFill>
                <a:srgbClr val="002060"/>
              </a:solidFill>
              <a:latin typeface="Calibri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ru-RU" sz="1100" b="1" i="1" dirty="0">
                <a:solidFill>
                  <a:srgbClr val="002060"/>
                </a:solidFill>
                <a:latin typeface="Calibri" pitchFamily="34" charset="0"/>
              </a:rPr>
              <a:t>цена</a:t>
            </a:r>
            <a:endParaRPr lang="en-US" sz="105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35" name="Text Box 32"/>
          <p:cNvSpPr txBox="1">
            <a:spLocks noChangeArrowheads="1"/>
          </p:cNvSpPr>
          <p:nvPr/>
        </p:nvSpPr>
        <p:spPr bwMode="auto">
          <a:xfrm>
            <a:off x="7467600" y="5715000"/>
            <a:ext cx="819150" cy="715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002060"/>
                </a:solidFill>
                <a:latin typeface="Calibri" pitchFamily="34" charset="0"/>
              </a:rPr>
              <a:t>Q</a:t>
            </a:r>
            <a:endParaRPr lang="ru-RU" sz="2400" b="1" i="1" dirty="0">
              <a:solidFill>
                <a:srgbClr val="002060"/>
              </a:solidFill>
              <a:latin typeface="Calibri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ru-RU" sz="1100" b="1" i="1" dirty="0">
                <a:solidFill>
                  <a:srgbClr val="002060"/>
                </a:solidFill>
                <a:latin typeface="Calibri" pitchFamily="34" charset="0"/>
              </a:rPr>
              <a:t>кол-во</a:t>
            </a:r>
            <a:endParaRPr lang="en-US" sz="11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4305" name="Line 33"/>
          <p:cNvSpPr>
            <a:spLocks noChangeShapeType="1"/>
          </p:cNvSpPr>
          <p:nvPr/>
        </p:nvSpPr>
        <p:spPr bwMode="auto">
          <a:xfrm>
            <a:off x="2438400" y="1676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1037" name="Text Box 35"/>
          <p:cNvSpPr txBox="1">
            <a:spLocks noChangeArrowheads="1"/>
          </p:cNvSpPr>
          <p:nvPr/>
        </p:nvSpPr>
        <p:spPr bwMode="auto">
          <a:xfrm>
            <a:off x="3397250" y="3028950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i="1">
                <a:latin typeface="Calibri" pitchFamily="34" charset="0"/>
              </a:rPr>
              <a:t>A</a:t>
            </a:r>
          </a:p>
        </p:txBody>
      </p:sp>
      <p:sp>
        <p:nvSpPr>
          <p:cNvPr id="1038" name="Text Box 36"/>
          <p:cNvSpPr txBox="1">
            <a:spLocks noChangeArrowheads="1"/>
          </p:cNvSpPr>
          <p:nvPr/>
        </p:nvSpPr>
        <p:spPr bwMode="auto">
          <a:xfrm>
            <a:off x="4845050" y="4324350"/>
            <a:ext cx="381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i="1">
                <a:latin typeface="Calibri" pitchFamily="34" charset="0"/>
              </a:rPr>
              <a:t>B</a:t>
            </a:r>
          </a:p>
        </p:txBody>
      </p:sp>
      <p:sp>
        <p:nvSpPr>
          <p:cNvPr id="1039" name="Freeform 47"/>
          <p:cNvSpPr>
            <a:spLocks/>
          </p:cNvSpPr>
          <p:nvPr/>
        </p:nvSpPr>
        <p:spPr bwMode="auto">
          <a:xfrm>
            <a:off x="3397250" y="3409950"/>
            <a:ext cx="1731963" cy="1271588"/>
          </a:xfrm>
          <a:custGeom>
            <a:avLst/>
            <a:gdLst>
              <a:gd name="T0" fmla="*/ 0 w 1091"/>
              <a:gd name="T1" fmla="*/ 0 h 801"/>
              <a:gd name="T2" fmla="*/ 2147483647 w 1091"/>
              <a:gd name="T3" fmla="*/ 2147483647 h 801"/>
              <a:gd name="T4" fmla="*/ 2147483647 w 1091"/>
              <a:gd name="T5" fmla="*/ 2147483647 h 801"/>
              <a:gd name="T6" fmla="*/ 2147483647 w 1091"/>
              <a:gd name="T7" fmla="*/ 2147483647 h 801"/>
              <a:gd name="T8" fmla="*/ 2147483647 w 1091"/>
              <a:gd name="T9" fmla="*/ 2147483647 h 801"/>
              <a:gd name="T10" fmla="*/ 2147483647 w 1091"/>
              <a:gd name="T11" fmla="*/ 2147483647 h 801"/>
              <a:gd name="T12" fmla="*/ 2147483647 w 1091"/>
              <a:gd name="T13" fmla="*/ 2147483647 h 801"/>
              <a:gd name="T14" fmla="*/ 2147483647 w 1091"/>
              <a:gd name="T15" fmla="*/ 2147483647 h 801"/>
              <a:gd name="T16" fmla="*/ 2147483647 w 1091"/>
              <a:gd name="T17" fmla="*/ 2147483647 h 801"/>
              <a:gd name="T18" fmla="*/ 2147483647 w 1091"/>
              <a:gd name="T19" fmla="*/ 2147483647 h 801"/>
              <a:gd name="T20" fmla="*/ 2147483647 w 1091"/>
              <a:gd name="T21" fmla="*/ 2147483647 h 801"/>
              <a:gd name="T22" fmla="*/ 2147483647 w 1091"/>
              <a:gd name="T23" fmla="*/ 2147483647 h 801"/>
              <a:gd name="T24" fmla="*/ 2147483647 w 1091"/>
              <a:gd name="T25" fmla="*/ 2147483647 h 801"/>
              <a:gd name="T26" fmla="*/ 2147483647 w 1091"/>
              <a:gd name="T27" fmla="*/ 2147483647 h 80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91"/>
              <a:gd name="T43" fmla="*/ 0 h 801"/>
              <a:gd name="T44" fmla="*/ 1091 w 1091"/>
              <a:gd name="T45" fmla="*/ 801 h 80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91" h="801">
                <a:moveTo>
                  <a:pt x="0" y="0"/>
                </a:moveTo>
                <a:cubicBezTo>
                  <a:pt x="8" y="42"/>
                  <a:pt x="17" y="83"/>
                  <a:pt x="25" y="125"/>
                </a:cubicBezTo>
                <a:cubicBezTo>
                  <a:pt x="28" y="138"/>
                  <a:pt x="29" y="153"/>
                  <a:pt x="37" y="163"/>
                </a:cubicBezTo>
                <a:cubicBezTo>
                  <a:pt x="46" y="175"/>
                  <a:pt x="62" y="180"/>
                  <a:pt x="75" y="188"/>
                </a:cubicBezTo>
                <a:cubicBezTo>
                  <a:pt x="83" y="200"/>
                  <a:pt x="89" y="215"/>
                  <a:pt x="100" y="225"/>
                </a:cubicBezTo>
                <a:cubicBezTo>
                  <a:pt x="123" y="245"/>
                  <a:pt x="175" y="275"/>
                  <a:pt x="175" y="275"/>
                </a:cubicBezTo>
                <a:cubicBezTo>
                  <a:pt x="210" y="329"/>
                  <a:pt x="275" y="384"/>
                  <a:pt x="325" y="425"/>
                </a:cubicBezTo>
                <a:cubicBezTo>
                  <a:pt x="373" y="464"/>
                  <a:pt x="398" y="513"/>
                  <a:pt x="450" y="551"/>
                </a:cubicBezTo>
                <a:cubicBezTo>
                  <a:pt x="531" y="610"/>
                  <a:pt x="510" y="596"/>
                  <a:pt x="601" y="626"/>
                </a:cubicBezTo>
                <a:cubicBezTo>
                  <a:pt x="613" y="630"/>
                  <a:pt x="638" y="638"/>
                  <a:pt x="638" y="638"/>
                </a:cubicBezTo>
                <a:cubicBezTo>
                  <a:pt x="682" y="667"/>
                  <a:pt x="695" y="677"/>
                  <a:pt x="751" y="701"/>
                </a:cubicBezTo>
                <a:cubicBezTo>
                  <a:pt x="775" y="711"/>
                  <a:pt x="826" y="726"/>
                  <a:pt x="826" y="726"/>
                </a:cubicBezTo>
                <a:cubicBezTo>
                  <a:pt x="873" y="761"/>
                  <a:pt x="930" y="801"/>
                  <a:pt x="989" y="801"/>
                </a:cubicBezTo>
                <a:lnTo>
                  <a:pt x="1091" y="39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40" name="Text Box 49"/>
          <p:cNvSpPr txBox="1">
            <a:spLocks noChangeArrowheads="1"/>
          </p:cNvSpPr>
          <p:nvPr/>
        </p:nvSpPr>
        <p:spPr bwMode="auto">
          <a:xfrm>
            <a:off x="6597650" y="4795838"/>
            <a:ext cx="5334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i="1">
                <a:latin typeface="Calibri" pitchFamily="34" charset="0"/>
              </a:rPr>
              <a:t>D</a:t>
            </a:r>
          </a:p>
        </p:txBody>
      </p:sp>
      <p:sp>
        <p:nvSpPr>
          <p:cNvPr id="54324" name="Line 52"/>
          <p:cNvSpPr>
            <a:spLocks noChangeShapeType="1"/>
          </p:cNvSpPr>
          <p:nvPr/>
        </p:nvSpPr>
        <p:spPr bwMode="auto">
          <a:xfrm flipV="1">
            <a:off x="2357438" y="4714875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4325" name="Line 53"/>
          <p:cNvSpPr>
            <a:spLocks noChangeShapeType="1"/>
          </p:cNvSpPr>
          <p:nvPr/>
        </p:nvSpPr>
        <p:spPr bwMode="auto">
          <a:xfrm>
            <a:off x="2909888" y="1735138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54326" name="Line 54"/>
          <p:cNvSpPr>
            <a:spLocks noChangeShapeType="1"/>
          </p:cNvSpPr>
          <p:nvPr/>
        </p:nvSpPr>
        <p:spPr bwMode="auto">
          <a:xfrm>
            <a:off x="3397250" y="348615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4327" name="Line 55"/>
          <p:cNvSpPr>
            <a:spLocks noChangeShapeType="1"/>
          </p:cNvSpPr>
          <p:nvPr/>
        </p:nvSpPr>
        <p:spPr bwMode="auto">
          <a:xfrm>
            <a:off x="4857750" y="4745038"/>
            <a:ext cx="19050" cy="811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4328" name="Line 56"/>
          <p:cNvSpPr>
            <a:spLocks noChangeShapeType="1"/>
          </p:cNvSpPr>
          <p:nvPr/>
        </p:nvSpPr>
        <p:spPr bwMode="auto">
          <a:xfrm flipV="1">
            <a:off x="2468563" y="5148263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4329" name="AutoShape 57"/>
          <p:cNvSpPr>
            <a:spLocks noChangeArrowheads="1"/>
          </p:cNvSpPr>
          <p:nvPr/>
        </p:nvSpPr>
        <p:spPr bwMode="auto">
          <a:xfrm>
            <a:off x="6750050" y="5086350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4330" name="Line 58"/>
          <p:cNvSpPr>
            <a:spLocks noChangeShapeType="1"/>
          </p:cNvSpPr>
          <p:nvPr/>
        </p:nvSpPr>
        <p:spPr bwMode="auto">
          <a:xfrm flipH="1">
            <a:off x="6826250" y="5238750"/>
            <a:ext cx="0" cy="312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48" name="Text Box 37"/>
          <p:cNvSpPr txBox="1">
            <a:spLocks noChangeArrowheads="1"/>
          </p:cNvSpPr>
          <p:nvPr/>
        </p:nvSpPr>
        <p:spPr bwMode="auto">
          <a:xfrm>
            <a:off x="2895600" y="1447800"/>
            <a:ext cx="381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i="1">
                <a:latin typeface="Calibri" pitchFamily="34" charset="0"/>
              </a:rPr>
              <a:t>C</a:t>
            </a:r>
          </a:p>
        </p:txBody>
      </p:sp>
      <p:sp>
        <p:nvSpPr>
          <p:cNvPr id="25" name="Rectangle 5"/>
          <p:cNvSpPr txBox="1">
            <a:spLocks noRot="1" noChangeArrowheads="1"/>
          </p:cNvSpPr>
          <p:nvPr/>
        </p:nvSpPr>
        <p:spPr bwMode="auto">
          <a:xfrm>
            <a:off x="500063" y="6215063"/>
            <a:ext cx="82296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Изменение величины спроса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cylinder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1115617" y="4543424"/>
            <a:ext cx="3153172" cy="1981919"/>
          </a:xfrm>
          <a:prstGeom prst="rect">
            <a:avLst/>
          </a:prstGeom>
          <a:noFill/>
        </p:spPr>
      </p:pic>
      <p:pic>
        <p:nvPicPr>
          <p:cNvPr id="91140" name="Picture 4" descr="cylinder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4932040" y="4543424"/>
            <a:ext cx="3600400" cy="1909911"/>
          </a:xfrm>
          <a:prstGeom prst="rect">
            <a:avLst/>
          </a:prstGeom>
          <a:noFill/>
        </p:spPr>
      </p:pic>
      <p:sp>
        <p:nvSpPr>
          <p:cNvPr id="91141" name="Freeform 5"/>
          <p:cNvSpPr>
            <a:spLocks/>
          </p:cNvSpPr>
          <p:nvPr/>
        </p:nvSpPr>
        <p:spPr bwMode="gray">
          <a:xfrm>
            <a:off x="2085975" y="2508250"/>
            <a:ext cx="1066800" cy="2330450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solidFill>
            <a:srgbClr val="08080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1143" name="Freeform 7"/>
          <p:cNvSpPr>
            <a:spLocks noEditPoints="1"/>
          </p:cNvSpPr>
          <p:nvPr/>
        </p:nvSpPr>
        <p:spPr bwMode="gray">
          <a:xfrm>
            <a:off x="6242050" y="2652713"/>
            <a:ext cx="777875" cy="2185987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solidFill>
            <a:srgbClr val="1C1C1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1144" name="Freeform 8"/>
          <p:cNvSpPr>
            <a:spLocks noEditPoints="1"/>
          </p:cNvSpPr>
          <p:nvPr/>
        </p:nvSpPr>
        <p:spPr bwMode="gray">
          <a:xfrm>
            <a:off x="5605463" y="3598863"/>
            <a:ext cx="444500" cy="1244600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solidFill>
            <a:srgbClr val="1C1C1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1145" name="Freeform 9"/>
          <p:cNvSpPr>
            <a:spLocks noEditPoints="1"/>
          </p:cNvSpPr>
          <p:nvPr/>
        </p:nvSpPr>
        <p:spPr bwMode="gray">
          <a:xfrm>
            <a:off x="5907088" y="3598863"/>
            <a:ext cx="442912" cy="1244600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solidFill>
            <a:srgbClr val="1C1C1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1146" name="Freeform 10"/>
          <p:cNvSpPr>
            <a:spLocks noEditPoints="1"/>
          </p:cNvSpPr>
          <p:nvPr/>
        </p:nvSpPr>
        <p:spPr bwMode="gray">
          <a:xfrm>
            <a:off x="6842125" y="3598863"/>
            <a:ext cx="442913" cy="1244600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solidFill>
            <a:srgbClr val="1C1C1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1147" name="Freeform 11"/>
          <p:cNvSpPr>
            <a:spLocks noEditPoints="1"/>
          </p:cNvSpPr>
          <p:nvPr/>
        </p:nvSpPr>
        <p:spPr bwMode="gray">
          <a:xfrm>
            <a:off x="7135813" y="3598863"/>
            <a:ext cx="442912" cy="1244600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solidFill>
            <a:srgbClr val="1C1C1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1149" name="Text Box 4"/>
          <p:cNvSpPr txBox="1">
            <a:spLocks noChangeArrowheads="1"/>
          </p:cNvSpPr>
          <p:nvPr/>
        </p:nvSpPr>
        <p:spPr bwMode="black">
          <a:xfrm>
            <a:off x="1403648" y="5229200"/>
            <a:ext cx="269875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ru-RU" sz="20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charset="0"/>
              </a:rPr>
              <a:t>Спрос одного лица или по отдельным товарам</a:t>
            </a:r>
            <a:endParaRPr lang="en-US" sz="2000" b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91150" name="Text Box 4"/>
          <p:cNvSpPr txBox="1">
            <a:spLocks noChangeArrowheads="1"/>
          </p:cNvSpPr>
          <p:nvPr/>
        </p:nvSpPr>
        <p:spPr bwMode="black">
          <a:xfrm>
            <a:off x="5398467" y="4985881"/>
            <a:ext cx="2701925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ru-RU" sz="20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charset="0"/>
              </a:rPr>
              <a:t>Спрос на всех рынках данного товара или на все производимые и продаваемые товары</a:t>
            </a:r>
            <a:endParaRPr lang="en-US" sz="2000" b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91151" name="AutoShape 15"/>
          <p:cNvSpPr>
            <a:spLocks/>
          </p:cNvSpPr>
          <p:nvPr/>
        </p:nvSpPr>
        <p:spPr bwMode="black">
          <a:xfrm flipH="1">
            <a:off x="1547664" y="1700808"/>
            <a:ext cx="3960440" cy="728060"/>
          </a:xfrm>
          <a:prstGeom prst="accentCallout3">
            <a:avLst>
              <a:gd name="adj1" fmla="val 49992"/>
              <a:gd name="adj2" fmla="val 105749"/>
              <a:gd name="adj3" fmla="val 45655"/>
              <a:gd name="adj4" fmla="val 115207"/>
              <a:gd name="adj5" fmla="val 226081"/>
              <a:gd name="adj6" fmla="val 115651"/>
              <a:gd name="adj7" fmla="val 286515"/>
              <a:gd name="adj8" fmla="val 939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индивидуальный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1153" name="AutoShape 17"/>
          <p:cNvSpPr>
            <a:spLocks/>
          </p:cNvSpPr>
          <p:nvPr/>
        </p:nvSpPr>
        <p:spPr bwMode="black">
          <a:xfrm flipH="1">
            <a:off x="6373370" y="1715365"/>
            <a:ext cx="2839940" cy="642065"/>
          </a:xfrm>
          <a:prstGeom prst="accentCallout3">
            <a:avLst>
              <a:gd name="adj1" fmla="val 43111"/>
              <a:gd name="adj2" fmla="val 107394"/>
              <a:gd name="adj3" fmla="val 39936"/>
              <a:gd name="adj4" fmla="val 135905"/>
              <a:gd name="adj5" fmla="val 223113"/>
              <a:gd name="adj6" fmla="val 135905"/>
              <a:gd name="adj7" fmla="val 336334"/>
              <a:gd name="adj8" fmla="val 10748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совокупный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268B4-E3C9-45EC-B146-D8F3D717D6A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gray">
          <a:xfrm>
            <a:off x="1214414" y="21429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Роль рынка в экономической жизни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42938" y="274638"/>
            <a:ext cx="8043862" cy="1439862"/>
          </a:xfrm>
        </p:spPr>
        <p:txBody>
          <a:bodyPr/>
          <a:lstStyle/>
          <a:p>
            <a:pPr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СПРОС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animBg="1"/>
      <p:bldP spid="91143" grpId="0" animBg="1"/>
      <p:bldP spid="91144" grpId="0" animBg="1"/>
      <p:bldP spid="91145" grpId="0" animBg="1"/>
      <p:bldP spid="91146" grpId="0" animBg="1"/>
      <p:bldP spid="91147" grpId="0" animBg="1"/>
      <p:bldP spid="91149" grpId="0"/>
      <p:bldP spid="91150" grpId="0"/>
      <p:bldP spid="91151" grpId="0" animBg="1"/>
      <p:bldP spid="911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268B4-E3C9-45EC-B146-D8F3D717D6A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gray">
          <a:xfrm>
            <a:off x="1214414" y="21429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Роль рынка в экономической жизни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43862" cy="1439862"/>
          </a:xfrm>
        </p:spPr>
        <p:txBody>
          <a:bodyPr/>
          <a:lstStyle/>
          <a:p>
            <a:pPr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СПРОС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 l="32775" t="23750" r="34741" b="32150"/>
          <a:stretch>
            <a:fillRect/>
          </a:stretch>
        </p:blipFill>
        <p:spPr bwMode="auto">
          <a:xfrm>
            <a:off x="1115616" y="1052736"/>
            <a:ext cx="7056784" cy="538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268B4-E3C9-45EC-B146-D8F3D717D6A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gray">
          <a:xfrm>
            <a:off x="1214414" y="21429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Роль рынка в экономической жизни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43862" cy="1439862"/>
          </a:xfrm>
        </p:spPr>
        <p:txBody>
          <a:bodyPr/>
          <a:lstStyle/>
          <a:p>
            <a:pPr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СПРОС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 l="30412" t="39500" r="35332" b="34250"/>
          <a:stretch>
            <a:fillRect/>
          </a:stretch>
        </p:blipFill>
        <p:spPr bwMode="auto">
          <a:xfrm>
            <a:off x="35496" y="1484784"/>
            <a:ext cx="902116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268B4-E3C9-45EC-B146-D8F3D717D6A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gray">
          <a:xfrm>
            <a:off x="1214414" y="21429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Роль рынка в экономической жизни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 l="23916" t="38450" r="30607" b="14301"/>
          <a:stretch>
            <a:fillRect/>
          </a:stretch>
        </p:blipFill>
        <p:spPr bwMode="auto">
          <a:xfrm>
            <a:off x="611560" y="0"/>
            <a:ext cx="7992888" cy="467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 l="33366" t="50000" r="35922" b="32150"/>
          <a:stretch>
            <a:fillRect/>
          </a:stretch>
        </p:blipFill>
        <p:spPr bwMode="auto">
          <a:xfrm>
            <a:off x="1259632" y="4509120"/>
            <a:ext cx="640871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36712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ЭЛАСТИЧНОСТЬ</a:t>
            </a:r>
            <a:r>
              <a:rPr lang="ru-RU" sz="2000" b="1" dirty="0" smtClean="0"/>
              <a:t> (</a:t>
            </a:r>
            <a:r>
              <a:rPr lang="ru-RU" sz="2000" b="1" i="1" dirty="0" err="1" smtClean="0"/>
              <a:t>elasticity</a:t>
            </a:r>
            <a:r>
              <a:rPr lang="ru-RU" sz="2000" b="1" dirty="0" smtClean="0"/>
              <a:t>) — процентное изменение величины спроса при изменении цены на 1%.</a:t>
            </a:r>
            <a:endParaRPr lang="ru-RU" sz="2000" b="1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188640"/>
            <a:ext cx="83016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ЭЛАСТИЧНОСТЬ СПРОСА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1700808"/>
          <a:ext cx="51845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724128" y="1772816"/>
            <a:ext cx="3168352" cy="1440160"/>
          </a:xfrm>
          <a:prstGeom prst="roundRect">
            <a:avLst/>
          </a:prstGeom>
          <a:solidFill>
            <a:srgbClr val="99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 снижении цены возрастает количество продаж и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увеличивается</a:t>
            </a:r>
            <a:r>
              <a:rPr lang="ru-RU" b="1" dirty="0" smtClean="0"/>
              <a:t> общая выручка.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4128" y="3429000"/>
            <a:ext cx="3168352" cy="1440160"/>
          </a:xfrm>
          <a:prstGeom prst="roundRect">
            <a:avLst/>
          </a:prstGeom>
          <a:solidFill>
            <a:srgbClr val="008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Сниженная цена компенсируется ростом продаж, общая выручка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остается неизменной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4128" y="5085184"/>
            <a:ext cx="3168352" cy="1440160"/>
          </a:xfrm>
          <a:prstGeom prst="roundRect">
            <a:avLst/>
          </a:prstGeom>
          <a:solidFill>
            <a:srgbClr val="553692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Снижение цены незначительно изменяет объем продаж, общая выручка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снижается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428625" y="1314450"/>
            <a:ext cx="7373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А) цены на бананы выросли в 2 раза, и теперь их можно купить </a:t>
            </a:r>
          </a:p>
          <a:p>
            <a:r>
              <a:rPr lang="ru-RU" sz="2000" b="1">
                <a:latin typeface="Calibri" pitchFamily="34" charset="0"/>
              </a:rPr>
              <a:t>без очереди       </a:t>
            </a:r>
            <a:endParaRPr lang="ru-RU" sz="2000" b="1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428625" y="2028825"/>
            <a:ext cx="7083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Б) бум рождаемости привел к увеличению импорта детского </a:t>
            </a:r>
          </a:p>
          <a:p>
            <a:r>
              <a:rPr lang="ru-RU" sz="2000" b="1">
                <a:latin typeface="Calibri" pitchFamily="34" charset="0"/>
              </a:rPr>
              <a:t>питания в страну</a:t>
            </a: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428625" y="2814638"/>
            <a:ext cx="7227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В) в ожидании нового витка роста цен население стало делать </a:t>
            </a:r>
          </a:p>
          <a:p>
            <a:r>
              <a:rPr lang="ru-RU" sz="2000" b="1">
                <a:latin typeface="Calibri" pitchFamily="34" charset="0"/>
              </a:rPr>
              <a:t>запасы круп и макаронных изделий 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428625" y="3600450"/>
            <a:ext cx="662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Г) повышение цен на пошив верхней одежды  сократило </a:t>
            </a:r>
          </a:p>
          <a:p>
            <a:r>
              <a:rPr lang="ru-RU" sz="2000" b="1">
                <a:latin typeface="Calibri" pitchFamily="34" charset="0"/>
              </a:rPr>
              <a:t>количество клиентов ателье</a:t>
            </a: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428625" y="4314825"/>
            <a:ext cx="77581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Д) после неоднократного выступления диетологов о вреде </a:t>
            </a:r>
          </a:p>
          <a:p>
            <a:r>
              <a:rPr lang="ru-RU" sz="2000" b="1">
                <a:latin typeface="Calibri" pitchFamily="34" charset="0"/>
              </a:rPr>
              <a:t>животных жиров возникли проблемы с реализацией мороженного</a:t>
            </a:r>
          </a:p>
          <a:p>
            <a:r>
              <a:rPr lang="ru-RU" sz="2000" b="1">
                <a:latin typeface="Calibri" pitchFamily="34" charset="0"/>
              </a:rPr>
              <a:t>пломбира</a:t>
            </a: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500063" y="5357813"/>
            <a:ext cx="7813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Е) доходы выросли, и люди стали больше покупать фруктового сока</a:t>
            </a: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428625" y="5715000"/>
            <a:ext cx="7686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ж</a:t>
            </a:r>
            <a:r>
              <a:rPr lang="en-US" sz="2000" b="1">
                <a:latin typeface="Calibri" pitchFamily="34" charset="0"/>
              </a:rPr>
              <a:t>) </a:t>
            </a:r>
            <a:r>
              <a:rPr lang="ru-RU" sz="2000" b="1">
                <a:latin typeface="Calibri" pitchFamily="34" charset="0"/>
              </a:rPr>
              <a:t>подорожание магнитофонов создало проблемы с реализацией </a:t>
            </a:r>
          </a:p>
          <a:p>
            <a:r>
              <a:rPr lang="ru-RU" sz="2000" b="1">
                <a:latin typeface="Calibri" pitchFamily="34" charset="0"/>
              </a:rPr>
              <a:t>кассет</a:t>
            </a:r>
            <a:r>
              <a:rPr lang="en-US" sz="2000" b="1">
                <a:latin typeface="Calibri" pitchFamily="34" charset="0"/>
              </a:rPr>
              <a:t> 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57188" y="188640"/>
            <a:ext cx="85352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Определите, в каких случаях происходит изменение спроса, а в каких – изменение величины спроса.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88640"/>
            <a:ext cx="3945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ИЗУЧЕНИЯ ТЕМЫ: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115616" y="764704"/>
            <a:ext cx="7776864" cy="59046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РЫНОК, КАК САМОРЕГУЛИРУЮЩАЯСЯ СИСТЕМА ОРГАНИЗАЦИИ ХОЗЯЙСТВЕННОЙ ДЕЯТЕЛЬНОСТИ. 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b="1" dirty="0" smtClean="0"/>
              <a:t>ПРИЗНАКИ РЫНОЧНОЙ ЭКОНОМИКИ: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b="1" dirty="0" smtClean="0"/>
              <a:t>право частной собственности; 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b="1" dirty="0" smtClean="0"/>
              <a:t>экономическая свобода;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b="1" dirty="0" smtClean="0"/>
              <a:t>конкуренция.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b="1" dirty="0" smtClean="0"/>
              <a:t>УЧАСТНИКИ РЫНКА – ПРОИЗВОДИТЕЛЬ И ПОТРЕБИТЕЛЬ. 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b="1" dirty="0" smtClean="0"/>
              <a:t>ОСНОВНЫЕ ФУНКЦИИ РЫНКА (посредническая; </a:t>
            </a:r>
            <a:r>
              <a:rPr lang="ru-RU" b="1" dirty="0" err="1" smtClean="0"/>
              <a:t>ценообразующая</a:t>
            </a:r>
            <a:r>
              <a:rPr lang="ru-RU" b="1" dirty="0" smtClean="0"/>
              <a:t>; информационная; регулирующая; санирующая).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b="1" dirty="0" smtClean="0"/>
              <a:t>ВИДЫ РЫНКОВ: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b="1" dirty="0" smtClean="0"/>
              <a:t>товаров и услуг;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b="1" dirty="0" smtClean="0"/>
              <a:t>капиталов;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b="1" dirty="0" smtClean="0"/>
              <a:t>труда;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b="1" dirty="0" smtClean="0"/>
              <a:t>валютный и пр.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b="1" dirty="0" smtClean="0"/>
              <a:t>СПРОС И ПРЕДЛОЖЕНИЕ – КЛЮЧЕВЫЕ ПОНЯТИЯ РЫНОЧНОЙ ЭКОНОМИКИ.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b="1" dirty="0" smtClean="0"/>
              <a:t>ЦЕНОВЫЕ И НЕЦЕНОВЫЕ ФАКТОРЫ ФОРМИРОВАНИЯ СПРОСА И ПРЕДЛОЖЕНИЯ.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ru-RU" b="1" dirty="0" smtClean="0"/>
              <a:t>ЗАКОН РЫНОЧНОГО РАВНОВЕСИЯ. РАВНОВЕСНАЯ ЦЕНА.</a:t>
            </a:r>
            <a:endParaRPr lang="ru-RU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720080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720080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05064"/>
            <a:ext cx="720080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941168"/>
            <a:ext cx="720080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877272"/>
            <a:ext cx="720080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720080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720080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3"/>
          <p:cNvSpPr>
            <a:spLocks noGrp="1"/>
          </p:cNvSpPr>
          <p:nvPr>
            <p:ph type="title"/>
          </p:nvPr>
        </p:nvSpPr>
        <p:spPr>
          <a:xfrm>
            <a:off x="457200" y="326231"/>
            <a:ext cx="3008313" cy="798513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4149080"/>
            <a:ext cx="8568134" cy="218070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Величина предложения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отражает то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товара, которое может быть продано по некоторой цене за определенный период времени при данном характере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предложения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данном месте, в данное время)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т.е.  неизменности прочих факторов, влияющих на предложение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8" name="Текст 5"/>
          <p:cNvSpPr>
            <a:spLocks noGrp="1"/>
          </p:cNvSpPr>
          <p:nvPr>
            <p:ph type="body" sz="half" idx="2"/>
          </p:nvPr>
        </p:nvSpPr>
        <p:spPr>
          <a:xfrm>
            <a:off x="349696" y="567507"/>
            <a:ext cx="8686800" cy="2213421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отражает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готовность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продавца продавать товары или услуги по тем или иным ценам в определенных количествах за определенный промежуток времени</a:t>
            </a:r>
          </a:p>
          <a:p>
            <a:pPr eaLnBrk="1" hangingPunct="1"/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2492896"/>
            <a:ext cx="8496944" cy="132802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Величина спроса и предложения изменяется, если изменяется цена товара, спрос и предложение изменяются, если влияют неценовые факторы. 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freemarket.kiev.ua/images_goods/Toshiba/Toshiba-L655-19K-PSK1JE-097015RU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411844">
            <a:off x="478413" y="2827294"/>
            <a:ext cx="2400665" cy="24006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528" y="188640"/>
            <a:ext cx="83016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ЗАКОН  ПРЕДЛОЖЕНИЯ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08720"/>
            <a:ext cx="835292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b="1" dirty="0" smtClean="0"/>
              <a:t>ПРИ ПРОЧИХ РАВНЫХ УСЛОВИЯХ ПО ВЫСОКИМ ЦЕНАМ ПРОДАВЦЫ ПРЕДЛОЖАТ БОЛЬШЕ ТОВАРА, ЧЕМ ПО НИЗКИМ ЦЕНАМ.</a:t>
            </a:r>
          </a:p>
          <a:p>
            <a:pPr marL="358775" indent="-358775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3300"/>
                </a:solidFill>
                <a:sym typeface="Wingdings" pitchFamily="2" charset="2"/>
              </a:rPr>
              <a:t>ЧЕМ ВЫШЕ ЦЕНА ТОВАРА, ТЕМ БОЛЬШЕ ЭТИХ ТОВАРОВ ПРЕДЛАГАЕТ ПРОИЗВОДИТЕЛЬ И, ЧЕМ НИЖЕ ЦЕНА, ТЕМ МЕНЬШЕ ТОВАРОВ БУДЕТ ПРЕДЛОЖЕНО К ПРОДАЖЕ.</a:t>
            </a:r>
          </a:p>
          <a:p>
            <a:pPr marL="358775" indent="-358775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3300"/>
                </a:solidFill>
                <a:sym typeface="Wingdings" pitchFamily="2" charset="2"/>
              </a:rPr>
              <a:t>ПРЕДЛОЖЕНИЕ ВОЗРАСТАЕТ С УВЕЛИЧЕНИЕМ ЦЕНЫ И ПАДАЕТ ПРИ ЕЕ СНИЖЕНИИ.</a:t>
            </a:r>
            <a:endParaRPr lang="ru-RU" dirty="0"/>
          </a:p>
        </p:txBody>
      </p:sp>
      <p:grpSp>
        <p:nvGrpSpPr>
          <p:cNvPr id="6" name="Group 125"/>
          <p:cNvGrpSpPr>
            <a:grpSpLocks/>
          </p:cNvGrpSpPr>
          <p:nvPr/>
        </p:nvGrpSpPr>
        <p:grpSpPr bwMode="auto">
          <a:xfrm>
            <a:off x="4572000" y="6165304"/>
            <a:ext cx="1871662" cy="396875"/>
            <a:chOff x="3017" y="2385"/>
            <a:chExt cx="1179" cy="250"/>
          </a:xfrm>
        </p:grpSpPr>
        <p:sp>
          <p:nvSpPr>
            <p:cNvPr id="7" name="Line 105"/>
            <p:cNvSpPr>
              <a:spLocks noChangeShapeType="1"/>
            </p:cNvSpPr>
            <p:nvPr/>
          </p:nvSpPr>
          <p:spPr bwMode="auto">
            <a:xfrm>
              <a:off x="3017" y="2430"/>
              <a:ext cx="1179" cy="0"/>
            </a:xfrm>
            <a:prstGeom prst="line">
              <a:avLst/>
            </a:prstGeom>
            <a:noFill/>
            <a:ln w="63500">
              <a:solidFill>
                <a:srgbClr val="00206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8" name="Text Box 106"/>
            <p:cNvSpPr txBox="1">
              <a:spLocks noChangeArrowheads="1"/>
            </p:cNvSpPr>
            <p:nvPr/>
          </p:nvSpPr>
          <p:spPr bwMode="auto">
            <a:xfrm>
              <a:off x="3201" y="2385"/>
              <a:ext cx="6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i="1" dirty="0">
                  <a:solidFill>
                    <a:srgbClr val="002060"/>
                  </a:solidFill>
                </a:rPr>
                <a:t>время</a:t>
              </a:r>
            </a:p>
          </p:txBody>
        </p:sp>
      </p:grpSp>
      <p:sp>
        <p:nvSpPr>
          <p:cNvPr id="10" name="Text Box 101"/>
          <p:cNvSpPr txBox="1">
            <a:spLocks noChangeArrowheads="1"/>
          </p:cNvSpPr>
          <p:nvPr/>
        </p:nvSpPr>
        <p:spPr bwMode="auto">
          <a:xfrm rot="10800000">
            <a:off x="4932040" y="4437112"/>
            <a:ext cx="49244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ЦЕНА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 102"/>
          <p:cNvSpPr>
            <a:spLocks noChangeShapeType="1"/>
          </p:cNvSpPr>
          <p:nvPr/>
        </p:nvSpPr>
        <p:spPr bwMode="auto">
          <a:xfrm flipV="1">
            <a:off x="5652120" y="3789040"/>
            <a:ext cx="0" cy="2232025"/>
          </a:xfrm>
          <a:prstGeom prst="line">
            <a:avLst/>
          </a:prstGeom>
          <a:noFill/>
          <a:ln w="127000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Text Box 103"/>
          <p:cNvSpPr txBox="1">
            <a:spLocks noChangeArrowheads="1"/>
          </p:cNvSpPr>
          <p:nvPr/>
        </p:nvSpPr>
        <p:spPr bwMode="auto">
          <a:xfrm rot="10800000">
            <a:off x="5796136" y="4077072"/>
            <a:ext cx="492443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ПРЕДЛОЖЕНИЕ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Box 79"/>
          <p:cNvSpPr txBox="1">
            <a:spLocks noChangeArrowheads="1"/>
          </p:cNvSpPr>
          <p:nvPr/>
        </p:nvSpPr>
        <p:spPr bwMode="auto">
          <a:xfrm>
            <a:off x="4932040" y="3140968"/>
            <a:ext cx="3456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DE0000"/>
              </a:buCl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ЗАКОН ПРЕДЛОЖЕНИЯ</a:t>
            </a:r>
            <a:endParaRPr lang="ru-RU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  <p:pic>
        <p:nvPicPr>
          <p:cNvPr id="39942" name="Picture 6" descr="http://video-expertnn.ru/data/NOY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22659">
            <a:off x="1812162" y="4509525"/>
            <a:ext cx="2592288" cy="1944216"/>
          </a:xfrm>
          <a:prstGeom prst="rect">
            <a:avLst/>
          </a:prstGeom>
          <a:noFill/>
        </p:spPr>
      </p:pic>
      <p:pic>
        <p:nvPicPr>
          <p:cNvPr id="39940" name="Picture 4" descr="http://www.akillifiyat.com/detailPics/large/SONY_VAIO_VGN-NS21Z_S_NOTEBOOK_33702_79_68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73670">
            <a:off x="343717" y="4745334"/>
            <a:ext cx="1971600" cy="19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Line 100"/>
          <p:cNvSpPr>
            <a:spLocks noChangeShapeType="1"/>
          </p:cNvSpPr>
          <p:nvPr/>
        </p:nvSpPr>
        <p:spPr bwMode="auto">
          <a:xfrm flipV="1">
            <a:off x="4788024" y="3789040"/>
            <a:ext cx="0" cy="2232025"/>
          </a:xfrm>
          <a:prstGeom prst="line">
            <a:avLst/>
          </a:prstGeom>
          <a:noFill/>
          <a:ln w="127000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7" name="Group 126"/>
          <p:cNvGrpSpPr>
            <a:grpSpLocks/>
          </p:cNvGrpSpPr>
          <p:nvPr/>
        </p:nvGrpSpPr>
        <p:grpSpPr bwMode="auto">
          <a:xfrm>
            <a:off x="6876256" y="6165304"/>
            <a:ext cx="1871662" cy="396875"/>
            <a:chOff x="4377" y="2385"/>
            <a:chExt cx="1179" cy="250"/>
          </a:xfrm>
        </p:grpSpPr>
        <p:sp>
          <p:nvSpPr>
            <p:cNvPr id="18" name="Line 120"/>
            <p:cNvSpPr>
              <a:spLocks noChangeShapeType="1"/>
            </p:cNvSpPr>
            <p:nvPr/>
          </p:nvSpPr>
          <p:spPr bwMode="auto">
            <a:xfrm>
              <a:off x="4377" y="2430"/>
              <a:ext cx="1179" cy="0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Text Box 121"/>
            <p:cNvSpPr txBox="1">
              <a:spLocks noChangeArrowheads="1"/>
            </p:cNvSpPr>
            <p:nvPr/>
          </p:nvSpPr>
          <p:spPr bwMode="auto">
            <a:xfrm>
              <a:off x="4561" y="2385"/>
              <a:ext cx="6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i="1" dirty="0">
                  <a:solidFill>
                    <a:srgbClr val="0070C0"/>
                  </a:solidFill>
                </a:rPr>
                <a:t>время</a:t>
              </a:r>
            </a:p>
          </p:txBody>
        </p:sp>
      </p:grpSp>
      <p:sp>
        <p:nvSpPr>
          <p:cNvPr id="20" name="Line 113"/>
          <p:cNvSpPr>
            <a:spLocks noChangeShapeType="1"/>
          </p:cNvSpPr>
          <p:nvPr/>
        </p:nvSpPr>
        <p:spPr bwMode="auto">
          <a:xfrm flipV="1">
            <a:off x="7308304" y="3861048"/>
            <a:ext cx="0" cy="2232025"/>
          </a:xfrm>
          <a:prstGeom prst="line">
            <a:avLst/>
          </a:prstGeom>
          <a:noFill/>
          <a:ln w="127000">
            <a:solidFill>
              <a:srgbClr val="0070C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Text Box 101"/>
          <p:cNvSpPr txBox="1">
            <a:spLocks noChangeArrowheads="1"/>
          </p:cNvSpPr>
          <p:nvPr/>
        </p:nvSpPr>
        <p:spPr bwMode="auto">
          <a:xfrm rot="10800000">
            <a:off x="7380312" y="4293096"/>
            <a:ext cx="49244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ЦЕНА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Line 115"/>
          <p:cNvSpPr>
            <a:spLocks noChangeShapeType="1"/>
          </p:cNvSpPr>
          <p:nvPr/>
        </p:nvSpPr>
        <p:spPr bwMode="auto">
          <a:xfrm flipV="1">
            <a:off x="8244408" y="3861048"/>
            <a:ext cx="0" cy="2228850"/>
          </a:xfrm>
          <a:prstGeom prst="line">
            <a:avLst/>
          </a:prstGeom>
          <a:noFill/>
          <a:ln w="127000">
            <a:solidFill>
              <a:srgbClr val="0070C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7707789" y="4685699"/>
            <a:ext cx="1730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ПРЕДЛОЖЕНИЕ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 animBg="1"/>
      <p:bldP spid="12" grpId="0"/>
      <p:bldP spid="13" grpId="0" build="p"/>
      <p:bldP spid="9" grpId="0" animBg="1"/>
      <p:bldP spid="20" grpId="0" animBg="1"/>
      <p:bldP spid="21" grpId="0"/>
      <p:bldP spid="22" grpId="0" animBg="1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 12"/>
          <p:cNvCxnSpPr/>
          <p:nvPr/>
        </p:nvCxnSpPr>
        <p:spPr>
          <a:xfrm>
            <a:off x="8676456" y="980728"/>
            <a:ext cx="0" cy="5472608"/>
          </a:xfrm>
          <a:prstGeom prst="straightConnector1">
            <a:avLst/>
          </a:prstGeom>
          <a:ln w="1270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11663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ФАКТОРЫ, ВЛИЯЮЩИЕ НА ПРЕДЛОЖЕНИЕ: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1052736"/>
            <a:ext cx="64087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/>
              <a:t>ИЗМЕНЕНИЕ ЦЕНЫ НА ТОВАР;</a:t>
            </a:r>
          </a:p>
          <a:p>
            <a:pPr marL="358775" indent="-358775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/>
              <a:t>ИЗМЕНЕНИЕ ИЗДЕРЖЕК ПРОИЗВОДСТВА (в результате технических нововведений, изменения налоговой политики, стоимости сырья);</a:t>
            </a:r>
          </a:p>
          <a:p>
            <a:pPr marL="358775" indent="-358775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/>
              <a:t>ВЫХОД НА РЫНОК НОВЫХ ФИРМ (что увеличивает предложение);</a:t>
            </a:r>
          </a:p>
          <a:p>
            <a:pPr marL="358775" indent="-358775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/>
              <a:t>ИЗМЕНЕНИЕ ЦЕН НА ДРУГИЕ ТОВАРЫ (уход фирм из отраслей уменьшит предложение);</a:t>
            </a:r>
          </a:p>
          <a:p>
            <a:pPr marL="358775" indent="-358775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b="1" dirty="0" smtClean="0"/>
              <a:t>ФОРС-МАЖОРНЫЕ ОБСТОЯТЕЛЬСТВА (природные катастрофы, революции, войны вызовут сокращение предложения).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39552" y="980728"/>
            <a:ext cx="0" cy="5472608"/>
          </a:xfrm>
          <a:prstGeom prst="straightConnector1">
            <a:avLst/>
          </a:prstGeom>
          <a:ln w="1270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://www.sunhome.ru/UsersGallery/Cards/prazdnik_den_rabotnikov_torgovli_otkri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301208"/>
            <a:ext cx="1860984" cy="1410964"/>
          </a:xfrm>
          <a:prstGeom prst="rect">
            <a:avLst/>
          </a:prstGeom>
          <a:noFill/>
        </p:spPr>
      </p:pic>
      <p:pic>
        <p:nvPicPr>
          <p:cNvPr id="16" name="Picture 2" descr="http://www.sunhome.ru/UsersGallery/Cards/prazdnik_den_rabotnikov_torgovli_otkri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301208"/>
            <a:ext cx="1860984" cy="1410964"/>
          </a:xfrm>
          <a:prstGeom prst="rect">
            <a:avLst/>
          </a:prstGeom>
          <a:noFill/>
        </p:spPr>
      </p:pic>
      <p:pic>
        <p:nvPicPr>
          <p:cNvPr id="17" name="Picture 2" descr="http://www.sunhome.ru/UsersGallery/Cards/prazdnik_den_rabotnikov_torgovli_otkri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5301208"/>
            <a:ext cx="1860984" cy="1410964"/>
          </a:xfrm>
          <a:prstGeom prst="rect">
            <a:avLst/>
          </a:prstGeom>
          <a:noFill/>
        </p:spPr>
      </p:pic>
      <p:pic>
        <p:nvPicPr>
          <p:cNvPr id="18" name="Picture 2" descr="http://www.sunhome.ru/UsersGallery/Cards/prazdnik_den_rabotnikov_torgovli_otkri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301208"/>
            <a:ext cx="1860984" cy="1410964"/>
          </a:xfrm>
          <a:prstGeom prst="rect">
            <a:avLst/>
          </a:prstGeom>
          <a:noFill/>
        </p:spPr>
      </p:pic>
      <p:sp>
        <p:nvSpPr>
          <p:cNvPr id="11" name="Правая фигурная скобка 10"/>
          <p:cNvSpPr/>
          <p:nvPr/>
        </p:nvSpPr>
        <p:spPr>
          <a:xfrm>
            <a:off x="7524328" y="1628800"/>
            <a:ext cx="432048" cy="3456384"/>
          </a:xfrm>
          <a:prstGeom prst="rightBrace">
            <a:avLst/>
          </a:prstGeom>
          <a:ln w="889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00392" y="1196752"/>
            <a:ext cx="936104" cy="4536504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НЕЦЕНОВЫЕ ФАКТОРЫ ПРЕДЛОЖЕНИЯ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313" y="6286500"/>
            <a:ext cx="8229600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Предложение: изменение цены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676400" y="914400"/>
          <a:ext cx="5791200" cy="5453063"/>
        </p:xfrm>
        <a:graphic>
          <a:graphicData uri="http://schemas.openxmlformats.org/presentationml/2006/ole">
            <p:oleObj spid="_x0000_s56323" name="Chart" r:id="rId3" imgW="3105060" imgH="2886075" progId="Excel.Sheet.8">
              <p:embed/>
            </p:oleObj>
          </a:graphicData>
        </a:graphic>
      </p:graphicFrame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2214563" y="4786313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4724400" y="4724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5715000" y="3886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2286000" y="3886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0664" name="Freeform 8"/>
          <p:cNvSpPr>
            <a:spLocks/>
          </p:cNvSpPr>
          <p:nvPr/>
        </p:nvSpPr>
        <p:spPr bwMode="auto">
          <a:xfrm rot="-5131275">
            <a:off x="2740819" y="1373982"/>
            <a:ext cx="3963987" cy="3810000"/>
          </a:xfrm>
          <a:custGeom>
            <a:avLst/>
            <a:gdLst>
              <a:gd name="T0" fmla="*/ 0 w 2496"/>
              <a:gd name="T1" fmla="*/ 0 h 2208"/>
              <a:gd name="T2" fmla="*/ 2147483647 w 2496"/>
              <a:gd name="T3" fmla="*/ 2147483647 h 2208"/>
              <a:gd name="T4" fmla="*/ 2147483647 w 2496"/>
              <a:gd name="T5" fmla="*/ 2147483647 h 2208"/>
              <a:gd name="T6" fmla="*/ 2147483647 w 2496"/>
              <a:gd name="T7" fmla="*/ 2147483647 h 2208"/>
              <a:gd name="T8" fmla="*/ 0 60000 65536"/>
              <a:gd name="T9" fmla="*/ 0 60000 65536"/>
              <a:gd name="T10" fmla="*/ 0 60000 65536"/>
              <a:gd name="T11" fmla="*/ 0 60000 65536"/>
              <a:gd name="T12" fmla="*/ 0 w 2496"/>
              <a:gd name="T13" fmla="*/ 0 h 2208"/>
              <a:gd name="T14" fmla="*/ 2496 w 2496"/>
              <a:gd name="T15" fmla="*/ 2208 h 22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96" h="2208">
                <a:moveTo>
                  <a:pt x="0" y="0"/>
                </a:moveTo>
                <a:cubicBezTo>
                  <a:pt x="40" y="392"/>
                  <a:pt x="80" y="784"/>
                  <a:pt x="288" y="1104"/>
                </a:cubicBezTo>
                <a:cubicBezTo>
                  <a:pt x="496" y="1424"/>
                  <a:pt x="880" y="1736"/>
                  <a:pt x="1248" y="1920"/>
                </a:cubicBezTo>
                <a:cubicBezTo>
                  <a:pt x="1616" y="2104"/>
                  <a:pt x="2288" y="2160"/>
                  <a:pt x="2496" y="2208"/>
                </a:cubicBezTo>
              </a:path>
            </a:pathLst>
          </a:custGeom>
          <a:noFill/>
          <a:ln w="63500">
            <a:solidFill>
              <a:srgbClr val="33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0665" name="AutoShape 9"/>
          <p:cNvSpPr>
            <a:spLocks noChangeArrowheads="1"/>
          </p:cNvSpPr>
          <p:nvPr/>
        </p:nvSpPr>
        <p:spPr bwMode="auto">
          <a:xfrm>
            <a:off x="4648200" y="4648200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0667" name="AutoShape 11"/>
          <p:cNvSpPr>
            <a:spLocks noChangeArrowheads="1"/>
          </p:cNvSpPr>
          <p:nvPr/>
        </p:nvSpPr>
        <p:spPr bwMode="auto">
          <a:xfrm>
            <a:off x="5638800" y="3810000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428625" y="1143000"/>
            <a:ext cx="1323975" cy="1154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002060"/>
                </a:solidFill>
                <a:latin typeface="Calibri" pitchFamily="34" charset="0"/>
              </a:rPr>
              <a:t>P</a:t>
            </a:r>
            <a:endParaRPr lang="ru-RU" sz="2400" b="1">
              <a:solidFill>
                <a:srgbClr val="002060"/>
              </a:solidFill>
              <a:latin typeface="Calibri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ru-RU">
                <a:solidFill>
                  <a:srgbClr val="002060"/>
                </a:solidFill>
                <a:latin typeface="Calibri" pitchFamily="34" charset="0"/>
              </a:rPr>
              <a:t>Цена товара</a:t>
            </a:r>
            <a:endParaRPr lang="en-US" sz="16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7429500" y="5429250"/>
            <a:ext cx="1466850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Q</a:t>
            </a:r>
            <a:endParaRPr lang="ru-RU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Объём товаров</a:t>
            </a:r>
            <a:endParaRPr lang="en-US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085" name="Line 14"/>
          <p:cNvSpPr>
            <a:spLocks noChangeShapeType="1"/>
          </p:cNvSpPr>
          <p:nvPr/>
        </p:nvSpPr>
        <p:spPr bwMode="auto">
          <a:xfrm>
            <a:off x="2214563" y="1857375"/>
            <a:ext cx="434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>
            <a:off x="6715125" y="171450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87" name="Text Box 16"/>
          <p:cNvSpPr txBox="1">
            <a:spLocks noChangeArrowheads="1"/>
          </p:cNvSpPr>
          <p:nvPr/>
        </p:nvSpPr>
        <p:spPr bwMode="auto">
          <a:xfrm>
            <a:off x="5334000" y="3581400"/>
            <a:ext cx="30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A</a:t>
            </a:r>
          </a:p>
        </p:txBody>
      </p:sp>
      <p:sp>
        <p:nvSpPr>
          <p:cNvPr id="3088" name="Text Box 18"/>
          <p:cNvSpPr txBox="1">
            <a:spLocks noChangeArrowheads="1"/>
          </p:cNvSpPr>
          <p:nvPr/>
        </p:nvSpPr>
        <p:spPr bwMode="auto">
          <a:xfrm>
            <a:off x="6172200" y="1295400"/>
            <a:ext cx="381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C</a:t>
            </a:r>
          </a:p>
        </p:txBody>
      </p:sp>
      <p:sp>
        <p:nvSpPr>
          <p:cNvPr id="70676" name="AutoShape 20"/>
          <p:cNvSpPr>
            <a:spLocks noChangeArrowheads="1"/>
          </p:cNvSpPr>
          <p:nvPr/>
        </p:nvSpPr>
        <p:spPr bwMode="auto">
          <a:xfrm>
            <a:off x="6629400" y="1600200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2362200" y="4572000"/>
            <a:ext cx="381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i="1">
                <a:solidFill>
                  <a:srgbClr val="6666FF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3091" name="Line 33"/>
          <p:cNvSpPr>
            <a:spLocks noChangeShapeType="1"/>
          </p:cNvSpPr>
          <p:nvPr/>
        </p:nvSpPr>
        <p:spPr bwMode="auto">
          <a:xfrm>
            <a:off x="6705600" y="1752600"/>
            <a:ext cx="0" cy="38862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0690" name="Line 34"/>
          <p:cNvSpPr>
            <a:spLocks noChangeShapeType="1"/>
          </p:cNvSpPr>
          <p:nvPr/>
        </p:nvSpPr>
        <p:spPr bwMode="auto">
          <a:xfrm flipV="1">
            <a:off x="2286000" y="1643063"/>
            <a:ext cx="4343400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93" name="Line 35"/>
          <p:cNvSpPr>
            <a:spLocks noChangeShapeType="1"/>
          </p:cNvSpPr>
          <p:nvPr/>
        </p:nvSpPr>
        <p:spPr bwMode="auto">
          <a:xfrm>
            <a:off x="5715000" y="3962400"/>
            <a:ext cx="0" cy="1676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94" name="Line 36"/>
          <p:cNvSpPr>
            <a:spLocks noChangeShapeType="1"/>
          </p:cNvSpPr>
          <p:nvPr/>
        </p:nvSpPr>
        <p:spPr bwMode="auto">
          <a:xfrm>
            <a:off x="2286000" y="3886200"/>
            <a:ext cx="3338513" cy="1588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95" name="Line 37"/>
          <p:cNvSpPr>
            <a:spLocks noChangeShapeType="1"/>
          </p:cNvSpPr>
          <p:nvPr/>
        </p:nvSpPr>
        <p:spPr bwMode="auto">
          <a:xfrm>
            <a:off x="2195513" y="4754563"/>
            <a:ext cx="2486025" cy="158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96" name="Line 38"/>
          <p:cNvSpPr>
            <a:spLocks noChangeShapeType="1"/>
          </p:cNvSpPr>
          <p:nvPr/>
        </p:nvSpPr>
        <p:spPr bwMode="auto">
          <a:xfrm>
            <a:off x="4724400" y="4800600"/>
            <a:ext cx="0" cy="8382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97" name="Прямоугольник 24"/>
          <p:cNvSpPr>
            <a:spLocks noChangeArrowheads="1"/>
          </p:cNvSpPr>
          <p:nvPr/>
        </p:nvSpPr>
        <p:spPr bwMode="auto">
          <a:xfrm>
            <a:off x="251520" y="214313"/>
            <a:ext cx="8892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2400" b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 </a:t>
            </a:r>
            <a:r>
              <a:rPr lang="ru-RU" sz="2400" b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величина предложения    Р – цена товара     </a:t>
            </a:r>
            <a:r>
              <a:rPr lang="en-US" sz="2400" b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ru-RU" sz="2400" b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предложение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51520" y="404664"/>
            <a:ext cx="8604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Индивидуальное предложение </a:t>
            </a:r>
            <a:r>
              <a:rPr lang="ru-RU" dirty="0" smtClean="0"/>
              <a:t>— </a:t>
            </a:r>
            <a:r>
              <a:rPr lang="ru-RU" dirty="0" err="1" smtClean="0"/>
              <a:t>предложение</a:t>
            </a:r>
            <a:r>
              <a:rPr lang="ru-RU" dirty="0" smtClean="0"/>
              <a:t>, с которым на рынок выходит отдельный продавец. </a:t>
            </a:r>
          </a:p>
          <a:p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1124744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Рыночное предложение </a:t>
            </a:r>
            <a:r>
              <a:rPr lang="ru-RU" dirty="0" smtClean="0"/>
              <a:t>— суммарное предложение товаров на рынке всеми продавцами.</a:t>
            </a:r>
          </a:p>
          <a:p>
            <a:pPr algn="just"/>
            <a:r>
              <a:rPr lang="ru-RU" b="1" dirty="0" smtClean="0"/>
              <a:t>Совокупное предложение </a:t>
            </a:r>
            <a:r>
              <a:rPr lang="ru-RU" dirty="0" smtClean="0"/>
              <a:t>— общее количество конечных товаров и услуг, которое фирмы страны могут и готовы в течение определенного периода времени предложить на рынок при: 1) сложившемся в стране уровне цен; 2) существующей технологии; 3) имеющихся ресурсах всех видов. </a:t>
            </a:r>
            <a:endParaRPr lang="ru-RU" dirty="0"/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 cstate="print"/>
          <a:srcRect l="26869" t="47900" r="33560" b="18500"/>
          <a:stretch>
            <a:fillRect/>
          </a:stretch>
        </p:blipFill>
        <p:spPr bwMode="auto">
          <a:xfrm>
            <a:off x="395536" y="2780927"/>
            <a:ext cx="7992888" cy="381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 l="30121" t="36350" r="32379" b="26900"/>
          <a:stretch>
            <a:fillRect/>
          </a:stretch>
        </p:blipFill>
        <p:spPr bwMode="auto">
          <a:xfrm>
            <a:off x="107504" y="836712"/>
            <a:ext cx="875211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 l="28641" t="42650" r="31197" b="17450"/>
          <a:stretch>
            <a:fillRect/>
          </a:stretch>
        </p:blipFill>
        <p:spPr bwMode="auto">
          <a:xfrm>
            <a:off x="251520" y="404664"/>
            <a:ext cx="850452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835696" y="2708920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 l="25688" t="32150" r="30016" b="38450"/>
          <a:stretch>
            <a:fillRect/>
          </a:stretch>
        </p:blipFill>
        <p:spPr bwMode="auto">
          <a:xfrm>
            <a:off x="251520" y="908720"/>
            <a:ext cx="867953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323528" y="260648"/>
            <a:ext cx="8820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Определите, в каких случаях происходит изменение предложения, а в каких – изменение величины предложения. 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28625" y="1071563"/>
            <a:ext cx="7512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А) повышение цен на удобрения привело к сокращению объема </a:t>
            </a:r>
          </a:p>
          <a:p>
            <a:r>
              <a:rPr lang="ru-RU" sz="2000" b="1">
                <a:latin typeface="Calibri" pitchFamily="34" charset="0"/>
              </a:rPr>
              <a:t>продажи картофеля 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357188" y="1693863"/>
            <a:ext cx="7583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Б) снижение цен на ванильное мороженное вызвало увеличение </a:t>
            </a:r>
          </a:p>
          <a:p>
            <a:r>
              <a:rPr lang="ru-RU" sz="2000" b="1">
                <a:latin typeface="Calibri" pitchFamily="34" charset="0"/>
              </a:rPr>
              <a:t>производства шоколадного пломбира 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357188" y="2408238"/>
            <a:ext cx="6675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В) рос цен на импортные мебельные гарнитуры привел к </a:t>
            </a:r>
          </a:p>
          <a:p>
            <a:r>
              <a:rPr lang="ru-RU" sz="2000" b="1">
                <a:latin typeface="Calibri" pitchFamily="34" charset="0"/>
              </a:rPr>
              <a:t>увеличению их ввоза в страну 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357188" y="3071813"/>
            <a:ext cx="6988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Г) использование конвейера при сборке часов увеличило их </a:t>
            </a:r>
          </a:p>
          <a:p>
            <a:r>
              <a:rPr lang="ru-RU" sz="2000" b="1">
                <a:latin typeface="Calibri" pitchFamily="34" charset="0"/>
              </a:rPr>
              <a:t>поставки в торговую сеть 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357188" y="3786188"/>
            <a:ext cx="72215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Д) снижение цен на шерстяные носки привело к уменьшению </a:t>
            </a:r>
          </a:p>
          <a:p>
            <a:r>
              <a:rPr lang="ru-RU" sz="2000" b="1" dirty="0">
                <a:latin typeface="Calibri" pitchFamily="34" charset="0"/>
              </a:rPr>
              <a:t>количества надомниц, занимающихся их вязанием </a:t>
            </a:r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357188" y="4653136"/>
            <a:ext cx="71707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Е) рост числа фермеров, переселенцев из стран ближнего </a:t>
            </a:r>
          </a:p>
          <a:p>
            <a:r>
              <a:rPr lang="ru-RU" sz="2000" b="1" dirty="0">
                <a:latin typeface="Calibri" pitchFamily="34" charset="0"/>
              </a:rPr>
              <a:t>зарубежья, привел к ликвидации дефицита куриного мяса на </a:t>
            </a:r>
          </a:p>
          <a:p>
            <a:r>
              <a:rPr lang="ru-RU" sz="2000" b="1" dirty="0">
                <a:latin typeface="Calibri" pitchFamily="34" charset="0"/>
              </a:rPr>
              <a:t>рынках города</a:t>
            </a:r>
          </a:p>
        </p:txBody>
      </p:sp>
      <p:sp>
        <p:nvSpPr>
          <p:cNvPr id="12297" name="TextBox 8"/>
          <p:cNvSpPr txBox="1">
            <a:spLocks noChangeArrowheads="1"/>
          </p:cNvSpPr>
          <p:nvPr/>
        </p:nvSpPr>
        <p:spPr bwMode="auto">
          <a:xfrm>
            <a:off x="357188" y="5786438"/>
            <a:ext cx="7561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Ж</a:t>
            </a:r>
            <a:r>
              <a:rPr lang="en-US" sz="2000" b="1">
                <a:latin typeface="Calibri" pitchFamily="34" charset="0"/>
              </a:rPr>
              <a:t>)</a:t>
            </a:r>
            <a:r>
              <a:rPr lang="ru-RU" sz="2000" b="1">
                <a:latin typeface="Calibri" pitchFamily="34" charset="0"/>
              </a:rPr>
              <a:t> введение налога на «челноков»  сократило выбор импортных </a:t>
            </a:r>
          </a:p>
          <a:p>
            <a:r>
              <a:rPr lang="ru-RU" sz="2000" b="1">
                <a:latin typeface="Calibri" pitchFamily="34" charset="0"/>
              </a:rPr>
              <a:t>трикотажных изделий</a:t>
            </a:r>
            <a:r>
              <a:rPr lang="en-US" sz="2000" b="1">
                <a:latin typeface="Calibri" pitchFamily="34" charset="0"/>
              </a:rPr>
              <a:t> </a:t>
            </a:r>
            <a:endParaRPr lang="ru-RU" sz="2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ru-RU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ЗАКОНЫ РЫНКА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gray">
          <a:xfrm>
            <a:off x="3419872" y="1916832"/>
            <a:ext cx="536697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u="sng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Закон спроса </a:t>
            </a:r>
            <a:r>
              <a:rPr lang="ru-RU" sz="28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– величина спроса находится в обратной зависимости от изменения цены единицы товара.</a:t>
            </a:r>
            <a:endParaRPr lang="en-US" sz="28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111642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6" y="3947831"/>
            <a:ext cx="3238470" cy="22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43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04691"/>
            <a:ext cx="3238470" cy="22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44" name="Text Box 28"/>
          <p:cNvSpPr txBox="1">
            <a:spLocks noChangeArrowheads="1"/>
          </p:cNvSpPr>
          <p:nvPr/>
        </p:nvSpPr>
        <p:spPr bwMode="gray">
          <a:xfrm>
            <a:off x="3491880" y="4059972"/>
            <a:ext cx="5294962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u="sng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Закон предложения</a:t>
            </a:r>
            <a:r>
              <a:rPr lang="ru-RU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ru-RU" sz="28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– предложение возрастает с увеличением цены и падает при её снижении.</a:t>
            </a:r>
            <a:endParaRPr lang="en-US" sz="28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268B4-E3C9-45EC-B146-D8F3D717D6A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/>
      <p:bldP spid="1116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18864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РЫНОЧНЫЕ ОТНОШЕНИЯ В ЭКОНОМИКЕ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49289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ВОПРОСЫ ЭКОНОМИКИ: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536" y="1124744"/>
            <a:ext cx="3816424" cy="936104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</a:t>
            </a:r>
          </a:p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(ограничены)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4048" y="1124744"/>
            <a:ext cx="3816424" cy="936104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ПОТРЕБНОСТИ ЛЮДЕЙ</a:t>
            </a:r>
          </a:p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(безграничны)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936104" cy="936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763688" y="3212976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ЧТО ПРОИЗВОДИТЬ? </a:t>
            </a:r>
            <a:endParaRPr lang="ru-RU" sz="2800" b="1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923928" y="1340768"/>
            <a:ext cx="1080120" cy="0"/>
          </a:xfrm>
          <a:prstGeom prst="straightConnector1">
            <a:avLst/>
          </a:prstGeom>
          <a:ln w="889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4211960" y="1844824"/>
            <a:ext cx="1008112" cy="0"/>
          </a:xfrm>
          <a:prstGeom prst="straightConnector1">
            <a:avLst/>
          </a:prstGeom>
          <a:ln w="889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09120"/>
            <a:ext cx="936104" cy="936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661248"/>
            <a:ext cx="936104" cy="936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" name="Прямоугольник 29"/>
          <p:cNvSpPr/>
          <p:nvPr/>
        </p:nvSpPr>
        <p:spPr>
          <a:xfrm>
            <a:off x="1691680" y="3717032"/>
            <a:ext cx="7308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(как определить приоритеты в удовлетворении потребностей, какие товары и в каком количестве производить?)</a:t>
            </a:r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763688" y="4437112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КАК ПРОИЗВОДИТЬ? </a:t>
            </a:r>
            <a:endParaRPr lang="ru-RU" sz="28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835696" y="5589240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ДЛЯ КОГО ПРОИЗВОДИТЬ? </a:t>
            </a:r>
            <a:endParaRPr lang="ru-RU" sz="28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691680" y="4869160"/>
            <a:ext cx="7308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(какие доступные ресурсы  привлечь и наиболее эффективно использовать, как организовать производство?)</a:t>
            </a:r>
            <a:endParaRPr lang="ru-RU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691680" y="6021288"/>
            <a:ext cx="7308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(как распределить произведенные товары, кто их получит?)</a:t>
            </a:r>
            <a:endParaRPr lang="ru-RU" b="1" dirty="0"/>
          </a:p>
        </p:txBody>
      </p:sp>
      <p:sp>
        <p:nvSpPr>
          <p:cNvPr id="35" name="Правая фигурная скобка 34"/>
          <p:cNvSpPr/>
          <p:nvPr/>
        </p:nvSpPr>
        <p:spPr>
          <a:xfrm>
            <a:off x="6084168" y="3284984"/>
            <a:ext cx="432048" cy="3240360"/>
          </a:xfrm>
          <a:prstGeom prst="rightBrace">
            <a:avLst/>
          </a:prstGeom>
          <a:ln w="889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388424" y="4005064"/>
            <a:ext cx="755576" cy="2592288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СИСТЕМА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8" grpId="0" animBg="1"/>
      <p:bldP spid="12" grpId="0"/>
      <p:bldP spid="30" grpId="0"/>
      <p:bldP spid="30" grpId="1"/>
      <p:bldP spid="31" grpId="0"/>
      <p:bldP spid="32" grpId="0"/>
      <p:bldP spid="33" grpId="0"/>
      <p:bldP spid="33" grpId="1"/>
      <p:bldP spid="34" grpId="0"/>
      <p:bldP spid="34" grpId="1"/>
      <p:bldP spid="35" grpId="0" animBg="1"/>
      <p:bldP spid="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РАВНОВЕСНАЯ ЦЕНА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80728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 цена при которой величина спроса равна величине предложения.</a:t>
            </a:r>
            <a:endParaRPr lang="ru-RU" sz="2000" b="1" dirty="0"/>
          </a:p>
        </p:txBody>
      </p:sp>
      <p:pic>
        <p:nvPicPr>
          <p:cNvPr id="3074" name="Picture 2" descr="http://www.e-reading.biz/illustrations/97/97646-i_003.jpg"/>
          <p:cNvPicPr>
            <a:picLocks noChangeAspect="1" noChangeArrowheads="1"/>
          </p:cNvPicPr>
          <p:nvPr/>
        </p:nvPicPr>
        <p:blipFill>
          <a:blip r:embed="rId3" cstate="print">
            <a:lum bright="-12000" contrast="20000"/>
          </a:blip>
          <a:srcRect/>
          <a:stretch>
            <a:fillRect/>
          </a:stretch>
        </p:blipFill>
        <p:spPr bwMode="auto">
          <a:xfrm>
            <a:off x="611560" y="1844824"/>
            <a:ext cx="358443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1844824"/>
            <a:ext cx="461665" cy="25202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 – цена товара 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45811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количество товара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2780928"/>
            <a:ext cx="1872208" cy="6463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r>
              <a:rPr lang="ru-RU" b="1" dirty="0" smtClean="0"/>
              <a:t> - спрос</a:t>
            </a:r>
            <a:endParaRPr lang="en-US" b="1" dirty="0" smtClean="0"/>
          </a:p>
          <a:p>
            <a:r>
              <a:rPr lang="en-US" b="1" dirty="0" smtClean="0"/>
              <a:t>S</a:t>
            </a:r>
            <a:r>
              <a:rPr lang="ru-RU" b="1" dirty="0" smtClean="0"/>
              <a:t> - предложение</a:t>
            </a:r>
            <a:endParaRPr lang="ru-RU" b="1" dirty="0"/>
          </a:p>
        </p:txBody>
      </p:sp>
      <p:pic>
        <p:nvPicPr>
          <p:cNvPr id="3076" name="Picture 4" descr="http://kvels55.ru/uploads/company/-522598776/1329/Ravnovesi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916832"/>
            <a:ext cx="3600000" cy="26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Блок-схема: узел 8"/>
          <p:cNvSpPr/>
          <p:nvPr/>
        </p:nvSpPr>
        <p:spPr>
          <a:xfrm>
            <a:off x="2267744" y="2924944"/>
            <a:ext cx="216024" cy="216024"/>
          </a:xfrm>
          <a:prstGeom prst="flowChartConnector">
            <a:avLst/>
          </a:prstGeom>
          <a:solidFill>
            <a:srgbClr val="8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23728" y="908720"/>
            <a:ext cx="5040560" cy="0"/>
          </a:xfrm>
          <a:prstGeom prst="line">
            <a:avLst/>
          </a:prstGeom>
          <a:ln w="889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411760" y="908720"/>
            <a:ext cx="1728192" cy="2016224"/>
          </a:xfrm>
          <a:prstGeom prst="straightConnector1">
            <a:avLst/>
          </a:prstGeom>
          <a:ln w="889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372200" y="2348880"/>
            <a:ext cx="1080120" cy="43204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300192" y="3356992"/>
            <a:ext cx="1088504" cy="43204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95536" y="5373216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800000"/>
                </a:solidFill>
              </a:rPr>
              <a:t>Рыночное равновесие </a:t>
            </a:r>
            <a:r>
              <a:rPr lang="ru-RU" sz="2000" b="1" dirty="0" smtClean="0"/>
              <a:t>возникает, когда спрос равен предложению. Рыночный механизм автоматически устраняет избыток и дефицит товаров и устанавливает равновесную цену.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60000"/>
              </a:spcBef>
              <a:buClr>
                <a:srgbClr val="DE0000"/>
              </a:buCl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3300"/>
                </a:solidFill>
                <a:sym typeface="Wingdings" pitchFamily="2" charset="2"/>
              </a:rPr>
              <a:t>В ЗДОРОВОЙ ЭКОНОМИКЕ РЫНОК </a:t>
            </a:r>
            <a:r>
              <a:rPr lang="ru-RU" sz="2400" b="1" i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САМОРЕГУЛИРУЕТСЯ</a:t>
            </a:r>
            <a:r>
              <a:rPr lang="ru-RU" sz="2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,</a:t>
            </a:r>
            <a:r>
              <a:rPr lang="ru-RU" sz="2400" b="1" dirty="0" smtClean="0">
                <a:solidFill>
                  <a:srgbClr val="003300"/>
                </a:solidFill>
                <a:sym typeface="Wingdings" pitchFamily="2" charset="2"/>
              </a:rPr>
              <a:t> СОХРАНЯЕТСЯ </a:t>
            </a:r>
            <a:r>
              <a:rPr lang="ru-RU" sz="2400" b="1" i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РЫНОЧНОЕ РАВНОВЕСИЕ</a:t>
            </a:r>
            <a:r>
              <a:rPr lang="ru-RU" sz="24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  <a:sym typeface="Wingdings" pitchFamily="2" charset="2"/>
              </a:rPr>
              <a:t>– ПРИМЕРНОЕ РАВЕНСТВО СПРОСА И ПРЕДЛОЖЕНИЯ НА ТОВАР.</a:t>
            </a:r>
            <a:r>
              <a:rPr lang="ru-RU" sz="2400" dirty="0" smtClean="0">
                <a:sym typeface="Wingdings" pitchFamily="2" charset="2"/>
              </a:rPr>
              <a:t> </a:t>
            </a:r>
            <a:endParaRPr lang="ru-RU" sz="2400" b="1" i="1" dirty="0">
              <a:solidFill>
                <a:srgbClr val="003300"/>
              </a:solidFill>
              <a:sym typeface="Wingdings" pitchFamily="2" charset="2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11663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НЕВИДИМАЯ РУКА РЫНКА</a:t>
            </a:r>
          </a:p>
        </p:txBody>
      </p:sp>
      <p:pic>
        <p:nvPicPr>
          <p:cNvPr id="5" name="Picture 2" descr="http://upload.wikimedia.org/wikipedia/commons/0/0a/AdamSmith.jp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2412149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75856" y="2780928"/>
            <a:ext cx="55446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«НЕВИДИМАЯ РУКА РЫНКА»</a:t>
            </a:r>
            <a:r>
              <a:rPr lang="ru-RU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r"/>
            <a:r>
              <a:rPr lang="ru-RU" sz="2000" dirty="0" smtClean="0"/>
              <a:t>(</a:t>
            </a:r>
            <a:r>
              <a:rPr lang="ru-RU" sz="2000" dirty="0"/>
              <a:t>англ. </a:t>
            </a:r>
            <a:r>
              <a:rPr lang="ru-RU" sz="2000" i="1" dirty="0" err="1"/>
              <a:t>invisible</a:t>
            </a:r>
            <a:r>
              <a:rPr lang="ru-RU" sz="2000" i="1" dirty="0"/>
              <a:t> </a:t>
            </a:r>
            <a:r>
              <a:rPr lang="ru-RU" sz="2000" i="1" dirty="0" err="1"/>
              <a:t>hand</a:t>
            </a:r>
            <a:r>
              <a:rPr lang="ru-RU" sz="2000" i="1" dirty="0"/>
              <a:t> </a:t>
            </a:r>
            <a:r>
              <a:rPr lang="ru-RU" sz="2000" i="1" dirty="0" err="1"/>
              <a:t>of</a:t>
            </a:r>
            <a:r>
              <a:rPr lang="ru-RU" sz="2000" i="1" dirty="0"/>
              <a:t> </a:t>
            </a:r>
            <a:r>
              <a:rPr lang="ru-RU" sz="2000" i="1" dirty="0" err="1"/>
              <a:t>the</a:t>
            </a:r>
            <a:r>
              <a:rPr lang="ru-RU" sz="2000" i="1" dirty="0"/>
              <a:t> </a:t>
            </a:r>
            <a:r>
              <a:rPr lang="ru-RU" sz="2000" i="1" dirty="0" err="1"/>
              <a:t>market</a:t>
            </a:r>
            <a:r>
              <a:rPr lang="ru-RU" sz="2000" dirty="0"/>
              <a:t>) — </a:t>
            </a:r>
            <a:r>
              <a:rPr lang="ru-RU" sz="2000" dirty="0" smtClean="0"/>
              <a:t>популярная </a:t>
            </a:r>
            <a:r>
              <a:rPr lang="ru-RU" sz="2000" dirty="0"/>
              <a:t>метафора, впервые использованная Адамом Смитом </a:t>
            </a:r>
            <a:r>
              <a:rPr lang="ru-RU" sz="2000" dirty="0" smtClean="0"/>
              <a:t>в </a:t>
            </a:r>
            <a:r>
              <a:rPr lang="ru-RU" sz="2000" dirty="0"/>
              <a:t>работе  </a:t>
            </a:r>
            <a:r>
              <a:rPr lang="ru-RU" sz="2000" b="1" i="1" dirty="0" smtClean="0"/>
              <a:t>«Исследование </a:t>
            </a:r>
            <a:r>
              <a:rPr lang="ru-RU" sz="2000" b="1" i="1" dirty="0"/>
              <a:t>о природе </a:t>
            </a:r>
            <a:endParaRPr lang="ru-RU" sz="2000" b="1" i="1" dirty="0" smtClean="0"/>
          </a:p>
          <a:p>
            <a:pPr algn="r"/>
            <a:r>
              <a:rPr lang="ru-RU" sz="2000" b="1" i="1" dirty="0" smtClean="0"/>
              <a:t>и </a:t>
            </a:r>
            <a:r>
              <a:rPr lang="ru-RU" sz="2000" b="1" i="1" dirty="0"/>
              <a:t>причинах богатства </a:t>
            </a:r>
            <a:r>
              <a:rPr lang="ru-RU" sz="2000" b="1" i="1" dirty="0" smtClean="0"/>
              <a:t>народов» </a:t>
            </a:r>
            <a:r>
              <a:rPr lang="ru-RU" sz="2000" dirty="0"/>
              <a:t> для описания механизма влияния индивидуальных интересов на максимизацию общественного богатства.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5229200"/>
            <a:ext cx="54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ФАКТИЧЕСКИ, А.СМИТ «НЕВИДИМОЙ РУКОЙ» НАЗЫВАЕТ ОБЪЕКТИВНЫЙ РЫНОЧНЫЙ МЕХАНИЗМ, КОТОРЫЙ КООРДИНИРУЕТ РЕШЕНИЯ ПОКУПАТЕЛЕЙ И ПРОДАВЦОВ</a:t>
            </a:r>
            <a:endParaRPr lang="ru-RU" sz="2000" b="1" dirty="0"/>
          </a:p>
        </p:txBody>
      </p:sp>
      <p:pic>
        <p:nvPicPr>
          <p:cNvPr id="9" name="Picture 2" descr="http://be.economicus.ru/img/be_3_2_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492896"/>
            <a:ext cx="5738136" cy="3672408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971600" y="5805264"/>
            <a:ext cx="2448272" cy="792088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Адам Смит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(1723-1790)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236296" y="3429000"/>
            <a:ext cx="108012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7772400" cy="796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РЫНКА</a:t>
            </a: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1"/>
          </p:nvPr>
        </p:nvGraphicFramePr>
        <p:xfrm>
          <a:off x="214282" y="1000108"/>
          <a:ext cx="8786874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51520" y="2605360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127902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СТРУКТУРА РЫНКА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i="1" dirty="0">
                <a:solidFill>
                  <a:srgbClr val="002060"/>
                </a:solidFill>
              </a:rPr>
              <a:t>— основные характерные черты рынка, в число которых </a:t>
            </a:r>
            <a:r>
              <a:rPr lang="ru-RU" i="1" dirty="0" smtClean="0">
                <a:solidFill>
                  <a:srgbClr val="002060"/>
                </a:solidFill>
              </a:rPr>
              <a:t>входят: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42528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РЫНОЧНАЯ СТРУКТУРА И ИНФРАСТРУКТУРА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11663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КЛАССИФИКАЦИЯ РЫНКОВ</a:t>
            </a:r>
            <a:endParaRPr kumimoji="0" lang="ru-RU" sz="4000" b="1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412776"/>
            <a:ext cx="2736304" cy="144016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ЭКОНОМИЧЕСКОМУ НАЗНАЧЕНИЮ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(ОБЪЕКТАМ)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8184" y="1412776"/>
            <a:ext cx="2736304" cy="144016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ОТРАСЛЯМ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03848" y="1412776"/>
            <a:ext cx="2736304" cy="144016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ГЕОГРАФИЧЕСКОМУ ПОЛОЖЕНИЮ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339752" y="836712"/>
            <a:ext cx="0" cy="792088"/>
          </a:xfrm>
          <a:prstGeom prst="straightConnector1">
            <a:avLst/>
          </a:prstGeom>
          <a:ln w="889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508104" y="836712"/>
            <a:ext cx="0" cy="792088"/>
          </a:xfrm>
          <a:prstGeom prst="straightConnector1">
            <a:avLst/>
          </a:prstGeom>
          <a:ln w="889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804248" y="836712"/>
            <a:ext cx="0" cy="792088"/>
          </a:xfrm>
          <a:prstGeom prst="straightConnector1">
            <a:avLst/>
          </a:prstGeom>
          <a:ln w="889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3528" y="2996952"/>
            <a:ext cx="252028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ТОВАРОВ И УСЛУГ</a:t>
            </a:r>
          </a:p>
          <a:p>
            <a:pPr marL="268288" indent="-268288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ТРУДА</a:t>
            </a:r>
          </a:p>
          <a:p>
            <a:pPr marL="268288" indent="-268288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КАПИТАЛА</a:t>
            </a:r>
          </a:p>
          <a:p>
            <a:pPr marL="268288" indent="-268288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ЦЕННЫХ БУМАГ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2996952"/>
            <a:ext cx="252028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АВТОМОБИЛЕЙ</a:t>
            </a:r>
          </a:p>
          <a:p>
            <a:pPr marL="268288" indent="-268288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ЗЕРНА</a:t>
            </a:r>
          </a:p>
          <a:p>
            <a:pPr marL="268288" indent="-268288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РЫБЫ</a:t>
            </a:r>
          </a:p>
          <a:p>
            <a:pPr marL="268288" indent="-268288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НЕФТИ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47864" y="2996952"/>
            <a:ext cx="252028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МЕСТНЫЙ</a:t>
            </a:r>
          </a:p>
          <a:p>
            <a:pPr marL="268288" indent="-268288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</a:t>
            </a:r>
          </a:p>
          <a:p>
            <a:pPr marL="268288" indent="-268288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</a:t>
            </a:r>
          </a:p>
          <a:p>
            <a:pPr marL="268288" indent="-268288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МИРОВОЙ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3528" y="4653136"/>
            <a:ext cx="3960440" cy="1152128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СТЕПЕНИ ОГРАНИЧЕННОСТИ КОНКУРЕНЦИИ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32040" y="4653136"/>
            <a:ext cx="3960440" cy="1152128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СООТВЕТСТВИЮ ЗАКОНОДАТЕЛЬСТВУ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5949280"/>
            <a:ext cx="38884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СВОБОДНЫЙ</a:t>
            </a:r>
          </a:p>
          <a:p>
            <a:pPr marL="268288" indent="-268288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МОНОПОЛИСТИЧЕСКИЙ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004048" y="5949280"/>
            <a:ext cx="38884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ЛЕГАЛЬНЫЙ</a:t>
            </a:r>
          </a:p>
          <a:p>
            <a:pPr marL="268288" indent="-268288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НЕЛЕГАЛЬНЫЙ (ЧЕРНЫЙ)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3059832" y="836712"/>
            <a:ext cx="0" cy="4032448"/>
          </a:xfrm>
          <a:prstGeom prst="straightConnector1">
            <a:avLst/>
          </a:prstGeom>
          <a:ln w="889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084168" y="836712"/>
            <a:ext cx="0" cy="4032448"/>
          </a:xfrm>
          <a:prstGeom prst="straightConnector1">
            <a:avLst/>
          </a:prstGeom>
          <a:ln w="889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1331640" y="2780928"/>
            <a:ext cx="6084676" cy="1687875"/>
          </a:xfrm>
          <a:prstGeom prst="roundRect">
            <a:avLst/>
          </a:prstGeom>
          <a:solidFill>
            <a:srgbClr val="99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РЫНКИ НАХОДЯТСЯ </a:t>
            </a:r>
          </a:p>
          <a:p>
            <a:pPr algn="ctr"/>
            <a:r>
              <a:rPr lang="ru-RU" sz="2400" b="1" dirty="0" smtClean="0"/>
              <a:t>В ПОСТОЯННОМ ВЗАИМОДЕЙСТВИИ, </a:t>
            </a:r>
          </a:p>
          <a:p>
            <a:pPr algn="ctr"/>
            <a:r>
              <a:rPr lang="ru-RU" sz="2400" b="1" dirty="0" smtClean="0"/>
              <a:t>ОБРАЗУЯ ЕДИНУЮ СЛОЖНУЮ СИСТЕМУ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0" grpId="0"/>
      <p:bldP spid="20" grpId="1"/>
      <p:bldP spid="21" grpId="0"/>
      <p:bldP spid="25" grpId="0"/>
      <p:bldP spid="25" grpId="1"/>
      <p:bldP spid="26" grpId="0"/>
      <p:bldP spid="26" grpId="1"/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557808"/>
            <a:ext cx="8005514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Фондовый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рынок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836712"/>
            <a:ext cx="9108504" cy="194421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dirty="0" smtClean="0"/>
              <a:t>                                     — рынок, на котором осуществляется купля и продажа ценных бумаг и других финансовых инструментов.</a:t>
            </a:r>
            <a:r>
              <a:rPr lang="en-US" dirty="0" smtClean="0"/>
              <a:t> </a:t>
            </a:r>
          </a:p>
        </p:txBody>
      </p:sp>
      <p:pic>
        <p:nvPicPr>
          <p:cNvPr id="39943" name="Picture 5" descr="Money_Fis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527" y="2492896"/>
            <a:ext cx="2827436" cy="360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6512" y="142528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РЫНОЧНАЯ СТРУКТУРА И ИНФРАСТРУКТУРА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251520" y="2348880"/>
            <a:ext cx="5616624" cy="3289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Задача фондового рынка –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превращение свободных сбережений в инвестиции путем продажи ценных бумаг.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AutoShape 3"/>
          <p:cNvSpPr>
            <a:spLocks noChangeArrowheads="1"/>
          </p:cNvSpPr>
          <p:nvPr/>
        </p:nvSpPr>
        <p:spPr bwMode="gray">
          <a:xfrm>
            <a:off x="2771774" y="1988840"/>
            <a:ext cx="5872191" cy="1303337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932" name="AutoShape 4"/>
          <p:cNvSpPr>
            <a:spLocks noChangeArrowheads="1"/>
          </p:cNvSpPr>
          <p:nvPr/>
        </p:nvSpPr>
        <p:spPr bwMode="gray">
          <a:xfrm>
            <a:off x="2781300" y="3362027"/>
            <a:ext cx="5362600" cy="1327150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933" name="AutoShape 5"/>
          <p:cNvSpPr>
            <a:spLocks noChangeArrowheads="1"/>
          </p:cNvSpPr>
          <p:nvPr/>
        </p:nvSpPr>
        <p:spPr bwMode="gray">
          <a:xfrm>
            <a:off x="2009775" y="1524000"/>
            <a:ext cx="2438400" cy="1785938"/>
          </a:xfrm>
          <a:prstGeom prst="upArrow">
            <a:avLst>
              <a:gd name="adj1" fmla="val 49093"/>
              <a:gd name="adj2" fmla="val 2231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934" name="AutoShape 6"/>
          <p:cNvSpPr>
            <a:spLocks noChangeArrowheads="1"/>
          </p:cNvSpPr>
          <p:nvPr/>
        </p:nvSpPr>
        <p:spPr bwMode="gray">
          <a:xfrm>
            <a:off x="1371600" y="2905125"/>
            <a:ext cx="2476500" cy="1778000"/>
          </a:xfrm>
          <a:prstGeom prst="upArrow">
            <a:avLst>
              <a:gd name="adj1" fmla="val 51824"/>
              <a:gd name="adj2" fmla="val 23468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935" name="AutoShape 7"/>
          <p:cNvSpPr>
            <a:spLocks noChangeArrowheads="1"/>
          </p:cNvSpPr>
          <p:nvPr/>
        </p:nvSpPr>
        <p:spPr bwMode="gray">
          <a:xfrm>
            <a:off x="2100263" y="4814888"/>
            <a:ext cx="5670550" cy="1316037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4936" name="AutoShape 8"/>
          <p:cNvSpPr>
            <a:spLocks noChangeArrowheads="1"/>
          </p:cNvSpPr>
          <p:nvPr/>
        </p:nvSpPr>
        <p:spPr bwMode="gray">
          <a:xfrm>
            <a:off x="828675" y="4275138"/>
            <a:ext cx="2438400" cy="1804987"/>
          </a:xfrm>
          <a:prstGeom prst="upArrow">
            <a:avLst>
              <a:gd name="adj1" fmla="val 52602"/>
              <a:gd name="adj2" fmla="val 25245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gray">
          <a:xfrm>
            <a:off x="2571736" y="2085975"/>
            <a:ext cx="12668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во-первых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gray">
          <a:xfrm>
            <a:off x="2000232" y="3714752"/>
            <a:ext cx="1238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во-вторых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gray">
          <a:xfrm>
            <a:off x="1428728" y="5072074"/>
            <a:ext cx="1219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в-третьих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943" name="Text Box 15"/>
          <p:cNvSpPr txBox="1">
            <a:spLocks noChangeArrowheads="1"/>
          </p:cNvSpPr>
          <p:nvPr/>
        </p:nvSpPr>
        <p:spPr bwMode="gray">
          <a:xfrm>
            <a:off x="2714612" y="4943188"/>
            <a:ext cx="4929222" cy="884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осуществляется покрытие дефицита текущего бюджета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gray">
          <a:xfrm>
            <a:off x="3923928" y="2034877"/>
            <a:ext cx="4648600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инвестиционная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инвестиция – долгосрочное вложение капитала в отрасли хозяйства.</a:t>
            </a:r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gray">
          <a:xfrm>
            <a:off x="3643306" y="3657304"/>
            <a:ext cx="435771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Tx/>
              <a:buChar char="•"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создаёт условия для передела собственности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3928" y="980728"/>
            <a:ext cx="493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фондового рынка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44" y="1428736"/>
            <a:ext cx="19288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операции на рынке осуществляют брокеры (маклеры)  методом открытого торга.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0" y="142528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РЫНОЧНАЯ СТРУКТУРА И ИНФРАСТРУКТУРА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914400" y="1844824"/>
            <a:ext cx="8229600" cy="796925"/>
          </a:xfrm>
        </p:spPr>
        <p:txBody>
          <a:bodyPr/>
          <a:lstStyle/>
          <a:p>
            <a:pPr algn="r" eaLnBrk="1" hangingPunct="1"/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ценных бумаг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688" y="2492896"/>
            <a:ext cx="8686800" cy="4032448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Акция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— удостоверение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собственности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18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обыкновенные</a:t>
            </a:r>
            <a:r>
              <a:rPr lang="ru-RU" sz="1800" i="1" dirty="0">
                <a:solidFill>
                  <a:schemeClr val="tx2">
                    <a:lumMod val="75000"/>
                  </a:schemeClr>
                </a:solidFill>
              </a:rPr>
              <a:t>, которые дают владельцу право голоса на собрании акционеров и право на получение дивидендов в зависимости от прибыли общества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18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привилегированные</a:t>
            </a:r>
            <a:r>
              <a:rPr lang="ru-RU" sz="1800" i="1" dirty="0">
                <a:solidFill>
                  <a:schemeClr val="tx2">
                    <a:lumMod val="75000"/>
                  </a:schemeClr>
                </a:solidFill>
              </a:rPr>
              <a:t>, которые не дают права голоса на собрании акционеров, но гарантируют владельцу приоритет в получении </a:t>
            </a: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дивидендов</a:t>
            </a:r>
            <a:endParaRPr lang="ru-RU" sz="1800" i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Облигация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— удостоверение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долга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Опцион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— удостоверение права владельца ценной бумаги на покупку или продажу другой ценной бумаги в предусмотренный в ней срок по зафиксированной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цене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Ч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ек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— указание чекодателя банку выплатить чекодержателю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указанную в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чеке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сумму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ексель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— долговое обязательство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ериваты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— производные ценные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бумаги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6372036"/>
            <a:ext cx="3339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*дивиденды  — часть прибыли</a:t>
            </a:r>
            <a:endParaRPr lang="ru-RU" b="1" dirty="0"/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179512" y="188640"/>
            <a:ext cx="6192688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Ценная бумага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документ, который закрепляет имущественные и неимущественные права владельца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forsagekras.alloy.ru/media/images/2013/05/04/big/fc32c603-93f9-4181-9685-5ca7de07b810.jpeg"/>
          <p:cNvPicPr>
            <a:picLocks noChangeAspect="1" noChangeArrowheads="1"/>
          </p:cNvPicPr>
          <p:nvPr/>
        </p:nvPicPr>
        <p:blipFill>
          <a:blip r:embed="rId2" cstate="print"/>
          <a:srcRect l="16200" t="11521" r="17921" b="11368"/>
          <a:stretch>
            <a:fillRect/>
          </a:stretch>
        </p:blipFill>
        <p:spPr bwMode="auto">
          <a:xfrm>
            <a:off x="6444208" y="0"/>
            <a:ext cx="2325435" cy="19442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1628800"/>
            <a:ext cx="646246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* Цена ценной бумаги называется курсом.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4546848" cy="85010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ЦИТАТНИК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221088"/>
            <a:ext cx="864096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Цена - стоимость плюс разумное вознаграждение за угрызения совести при назначении цены.                     </a:t>
            </a:r>
          </a:p>
          <a:p>
            <a:pPr algn="r">
              <a:spcBef>
                <a:spcPts val="600"/>
              </a:spcBef>
            </a:pPr>
            <a:r>
              <a:rPr lang="ru-RU" sz="1600" b="1" dirty="0" err="1" smtClean="0">
                <a:solidFill>
                  <a:srgbClr val="002060"/>
                </a:solidFill>
              </a:rPr>
              <a:t>Амброз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Гвиннет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Бирс</a:t>
            </a:r>
            <a:r>
              <a:rPr lang="ru-RU" sz="1600" b="1" dirty="0" smtClean="0">
                <a:solidFill>
                  <a:srgbClr val="002060"/>
                </a:solidFill>
              </a:rPr>
              <a:t> (1842-1913) американский писатель, журналист.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060848"/>
            <a:ext cx="46805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Ценности абстрактны, цены конкретны. </a:t>
            </a:r>
          </a:p>
          <a:p>
            <a:pPr algn="r">
              <a:spcBef>
                <a:spcPts val="600"/>
              </a:spcBef>
            </a:pPr>
            <a:r>
              <a:rPr lang="ru-RU" sz="1600" b="1" dirty="0" err="1" smtClean="0">
                <a:solidFill>
                  <a:srgbClr val="002060"/>
                </a:solidFill>
              </a:rPr>
              <a:t>Габриэль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Лауб</a:t>
            </a:r>
            <a:r>
              <a:rPr lang="ru-RU" sz="1600" b="1" dirty="0" smtClean="0">
                <a:solidFill>
                  <a:srgbClr val="002060"/>
                </a:solidFill>
              </a:rPr>
              <a:t> (1928-1998), 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польский писатель и журналист.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980728"/>
            <a:ext cx="4608512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ЗАГАДКА:</a:t>
            </a:r>
          </a:p>
          <a:p>
            <a:r>
              <a:rPr lang="ru-RU" b="1" dirty="0" smtClean="0">
                <a:solidFill>
                  <a:srgbClr val="800000"/>
                </a:solidFill>
              </a:rPr>
              <a:t>Не едят, не пьют, а постоянно растут? </a:t>
            </a:r>
          </a:p>
          <a:p>
            <a:pPr algn="r">
              <a:spcBef>
                <a:spcPts val="600"/>
              </a:spcBef>
            </a:pPr>
            <a:r>
              <a:rPr lang="ru-RU" b="1" dirty="0" smtClean="0">
                <a:solidFill>
                  <a:srgbClr val="800000"/>
                </a:solidFill>
              </a:rPr>
              <a:t>Ответ: 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ЦЕНЫ.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068960"/>
            <a:ext cx="86409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Даже самый щедрый человек старается заплатить подешевле за то, что покупает ежедневно.</a:t>
            </a:r>
          </a:p>
          <a:p>
            <a:pPr algn="r"/>
            <a:r>
              <a:rPr lang="vi-VN" sz="1600" b="1" dirty="0" smtClean="0">
                <a:latin typeface="Calibri" pitchFamily="34" charset="0"/>
              </a:rPr>
              <a:t>Джордж Бе́рнард Шо́у (1856</a:t>
            </a:r>
            <a:r>
              <a:rPr lang="ru-RU" sz="1600" b="1" dirty="0" smtClean="0">
                <a:latin typeface="Calibri" pitchFamily="34" charset="0"/>
              </a:rPr>
              <a:t>-</a:t>
            </a:r>
            <a:r>
              <a:rPr lang="vi-VN" sz="1600" b="1" dirty="0" smtClean="0">
                <a:latin typeface="Calibri" pitchFamily="34" charset="0"/>
              </a:rPr>
              <a:t>1950)</a:t>
            </a:r>
            <a:r>
              <a:rPr lang="ru-RU" sz="1600" b="1" dirty="0" smtClean="0">
                <a:latin typeface="Calibri" pitchFamily="34" charset="0"/>
              </a:rPr>
              <a:t>,</a:t>
            </a:r>
            <a:r>
              <a:rPr lang="vi-VN" sz="1600" b="1" dirty="0" smtClean="0">
                <a:latin typeface="Calibri" pitchFamily="34" charset="0"/>
              </a:rPr>
              <a:t> ирландский драматург, писатель</a:t>
            </a:r>
            <a:r>
              <a:rPr lang="ru-RU" sz="1600" b="1" dirty="0" smtClean="0">
                <a:latin typeface="Calibri" pitchFamily="34" charset="0"/>
              </a:rPr>
              <a:t>.</a:t>
            </a:r>
            <a:endParaRPr lang="ru-RU" sz="1600" b="1" dirty="0"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517232"/>
            <a:ext cx="8712968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Если вы видите цену, то она автоматически оказывает на вас влияние.</a:t>
            </a:r>
          </a:p>
          <a:p>
            <a:pPr algn="r">
              <a:spcBef>
                <a:spcPts val="600"/>
              </a:spcBef>
            </a:pPr>
            <a:r>
              <a:rPr lang="ru-RU" sz="1600" b="1" dirty="0" smtClean="0"/>
              <a:t>Уоррен </a:t>
            </a:r>
            <a:r>
              <a:rPr lang="ru-RU" sz="1600" b="1" dirty="0" err="1" smtClean="0"/>
              <a:t>Баффетт</a:t>
            </a:r>
            <a:r>
              <a:rPr lang="ru-RU" sz="1600" b="1" dirty="0" smtClean="0"/>
              <a:t> (род. в 1930 г.), самый успешный инвестор в мире</a:t>
            </a:r>
          </a:p>
          <a:p>
            <a:pPr algn="r"/>
            <a:r>
              <a:rPr lang="ru-RU" sz="1600" b="1" dirty="0" smtClean="0"/>
              <a:t>с состоянием на 01.03.2015 года в размере 72,7 млрд. долларов. </a:t>
            </a:r>
          </a:p>
          <a:p>
            <a:pPr algn="r"/>
            <a:r>
              <a:rPr lang="ru-RU" sz="1600" b="1" dirty="0" smtClean="0"/>
              <a:t>Известен под прозвищем Оракул из Омахи (</a:t>
            </a:r>
            <a:r>
              <a:rPr lang="ru-RU" sz="1600" b="1" dirty="0" err="1" smtClean="0"/>
              <a:t>Oracle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of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Omaha</a:t>
            </a:r>
            <a:r>
              <a:rPr lang="ru-RU" sz="1600" b="1" dirty="0" smtClean="0"/>
              <a:t>).</a:t>
            </a:r>
          </a:p>
        </p:txBody>
      </p:sp>
      <p:pic>
        <p:nvPicPr>
          <p:cNvPr id="5122" name="Picture 2" descr="http://nsn.fm/upload/resize_cache/iblock/785/645_410_2/7857f1c82f2c38245383f5841729b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0648"/>
            <a:ext cx="3669520" cy="2332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oshiach.ru/pic/gloss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100" y="188640"/>
            <a:ext cx="2628900" cy="2009776"/>
          </a:xfrm>
          <a:prstGeom prst="rect">
            <a:avLst/>
          </a:prstGeom>
          <a:noFill/>
        </p:spPr>
      </p:pic>
      <p:pic>
        <p:nvPicPr>
          <p:cNvPr id="8" name="Picture 2" descr="http://www.moshiach.ru/pic/gloss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100" y="4725144"/>
            <a:ext cx="2628900" cy="2009776"/>
          </a:xfrm>
          <a:prstGeom prst="rect">
            <a:avLst/>
          </a:prstGeom>
          <a:noFill/>
        </p:spPr>
      </p:pic>
      <p:pic>
        <p:nvPicPr>
          <p:cNvPr id="7" name="Picture 2" descr="http://www.moshiach.ru/pic/gloss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100" y="2420888"/>
            <a:ext cx="2628900" cy="200977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116632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ГЛОССАРИЙ</a:t>
            </a:r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64704"/>
            <a:ext cx="6768752" cy="5778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Wingdings" pitchFamily="2" charset="2"/>
              <a:buChar char="§"/>
            </a:pPr>
            <a:r>
              <a:rPr lang="ru-RU" sz="19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РЫНОК</a:t>
            </a:r>
            <a:r>
              <a:rPr lang="ru-RU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(market)</a:t>
            </a:r>
            <a:r>
              <a:rPr lang="ru-RU" sz="19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dirty="0" smtClean="0"/>
              <a:t>– сфера свободного и устойчивого обмена равноценными товарами, услугами и факторами их производства.</a:t>
            </a:r>
          </a:p>
          <a:p>
            <a:pPr marL="358775" indent="-358775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9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СПРОС</a:t>
            </a:r>
            <a:r>
              <a:rPr lang="ru-RU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(demand</a:t>
            </a:r>
            <a:r>
              <a:rPr lang="ru-RU" sz="19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9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D)</a:t>
            </a:r>
            <a:r>
              <a:rPr lang="ru-RU" sz="19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i="1" dirty="0" smtClean="0"/>
              <a:t>–</a:t>
            </a:r>
            <a:r>
              <a:rPr lang="ru-RU" sz="1900" b="1" dirty="0" smtClean="0"/>
              <a:t> количество товара, которое покупатели готовы приобрести на рынке по определенной цене.</a:t>
            </a:r>
          </a:p>
          <a:p>
            <a:pPr marL="358775" indent="-358775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9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ЭЛАСТИЧНОСТЬ СПРОСА </a:t>
            </a:r>
            <a:r>
              <a:rPr lang="ru-RU" sz="19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9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elasticity</a:t>
            </a:r>
            <a:r>
              <a:rPr lang="ru-RU" sz="19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1900" b="1" dirty="0" smtClean="0"/>
              <a:t>– процентное изменение величины спроса при изменении цены на 1%.</a:t>
            </a:r>
          </a:p>
          <a:p>
            <a:pPr marL="358775" indent="-358775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9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ПРЕДЛОЖЕНИЕ</a:t>
            </a:r>
            <a:r>
              <a:rPr lang="ru-RU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9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</a:t>
            </a:r>
            <a:r>
              <a:rPr lang="ru-RU" sz="19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9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S)</a:t>
            </a:r>
            <a:r>
              <a:rPr lang="ru-RU" sz="19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900" b="1" dirty="0" smtClean="0"/>
              <a:t>количество товара, которое продавцы готовы продать на рынке по определенной цене. </a:t>
            </a:r>
          </a:p>
          <a:p>
            <a:pPr marL="358775" indent="-358775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9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РАВНОВЕСНАЯ ЦЕНА </a:t>
            </a:r>
            <a:r>
              <a:rPr lang="ru-RU" sz="19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9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equilibrium price) </a:t>
            </a:r>
            <a:r>
              <a:rPr lang="ru-RU" sz="19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dirty="0" smtClean="0"/>
              <a:t>- цена, при которой величина спроса равна величине предложения. </a:t>
            </a:r>
          </a:p>
          <a:p>
            <a:pPr marL="358775" indent="-358775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9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НЕВИДИМАЯ РУКА РЫНКА </a:t>
            </a:r>
            <a:r>
              <a:rPr lang="ru-RU" sz="19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900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invisible</a:t>
            </a:r>
            <a:r>
              <a:rPr lang="ru-RU" sz="19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</a:t>
            </a:r>
            <a:r>
              <a:rPr lang="ru-RU" sz="19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ru-RU" sz="19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u-RU" sz="19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</a:t>
            </a:r>
            <a:r>
              <a:rPr lang="ru-RU" sz="19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1900" b="1" dirty="0" smtClean="0"/>
              <a:t>-</a:t>
            </a:r>
            <a:r>
              <a:rPr lang="ru-RU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dirty="0" smtClean="0"/>
              <a:t>метафора, означающая свободное действие объективных законов рыночной экономики и механизм, с помощью которого рыночная система всегда сама приходит в равновесие.</a:t>
            </a:r>
            <a:endParaRPr lang="ru-RU" sz="19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AutoShape 3"/>
          <p:cNvSpPr>
            <a:spLocks noChangeArrowheads="1"/>
          </p:cNvSpPr>
          <p:nvPr/>
        </p:nvSpPr>
        <p:spPr bwMode="gray">
          <a:xfrm>
            <a:off x="2198935" y="4508376"/>
            <a:ext cx="6854825" cy="10715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>
                  <a:gamma/>
                  <a:tint val="2941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gray">
          <a:xfrm>
            <a:off x="2198935" y="2976438"/>
            <a:ext cx="6854825" cy="116523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>
                  <a:gamma/>
                  <a:tint val="2941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gray">
          <a:xfrm>
            <a:off x="2198935" y="1454026"/>
            <a:ext cx="6854825" cy="10715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>
                  <a:gamma/>
                  <a:tint val="2941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75260" y="2755776"/>
            <a:ext cx="4686300" cy="463550"/>
            <a:chOff x="720" y="1392"/>
            <a:chExt cx="4058" cy="480"/>
          </a:xfrm>
        </p:grpSpPr>
        <p:sp>
          <p:nvSpPr>
            <p:cNvPr id="123911" name="AutoShape 7"/>
            <p:cNvSpPr>
              <a:spLocks noChangeArrowheads="1"/>
            </p:cNvSpPr>
            <p:nvPr/>
          </p:nvSpPr>
          <p:spPr bwMode="black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23913" name="AutoShape 9"/>
              <p:cNvSpPr>
                <a:spLocks noChangeArrowheads="1"/>
              </p:cNvSpPr>
              <p:nvPr/>
            </p:nvSpPr>
            <p:spPr bwMode="black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14" name="AutoShape 10"/>
              <p:cNvSpPr>
                <a:spLocks noChangeArrowheads="1"/>
              </p:cNvSpPr>
              <p:nvPr/>
            </p:nvSpPr>
            <p:spPr bwMode="black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38039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248273" y="4273426"/>
            <a:ext cx="4686300" cy="463550"/>
            <a:chOff x="720" y="1392"/>
            <a:chExt cx="4058" cy="480"/>
          </a:xfrm>
        </p:grpSpPr>
        <p:sp>
          <p:nvSpPr>
            <p:cNvPr id="123916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23918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19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278435" y="1231776"/>
            <a:ext cx="4686300" cy="463550"/>
            <a:chOff x="720" y="1392"/>
            <a:chExt cx="4058" cy="480"/>
          </a:xfrm>
        </p:grpSpPr>
        <p:sp>
          <p:nvSpPr>
            <p:cNvPr id="123921" name="AutoShape 17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23923" name="AutoShape 19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24" name="AutoShape 20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3176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23925" name="Rectangle 21"/>
          <p:cNvSpPr>
            <a:spLocks noChangeArrowheads="1"/>
          </p:cNvSpPr>
          <p:nvPr/>
        </p:nvSpPr>
        <p:spPr bwMode="black">
          <a:xfrm>
            <a:off x="3338744" y="1212712"/>
            <a:ext cx="4619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2800" dirty="0" smtClean="0">
                <a:solidFill>
                  <a:srgbClr val="FFFFFF"/>
                </a:solidFill>
                <a:latin typeface="Calibri" pitchFamily="34" charset="0"/>
              </a:rPr>
              <a:t>В традиционной экономике</a:t>
            </a:r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3926" name="Rectangle 22"/>
          <p:cNvSpPr>
            <a:spLocks noChangeArrowheads="1"/>
          </p:cNvSpPr>
          <p:nvPr/>
        </p:nvSpPr>
        <p:spPr bwMode="black">
          <a:xfrm>
            <a:off x="3410182" y="2712910"/>
            <a:ext cx="43577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2800" dirty="0" smtClean="0">
                <a:solidFill>
                  <a:srgbClr val="FFFFFF"/>
                </a:solidFill>
                <a:latin typeface="Calibri" pitchFamily="34" charset="0"/>
              </a:rPr>
              <a:t>В командной экономике</a:t>
            </a:r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3927" name="Rectangle 23"/>
          <p:cNvSpPr>
            <a:spLocks noChangeArrowheads="1"/>
          </p:cNvSpPr>
          <p:nvPr/>
        </p:nvSpPr>
        <p:spPr bwMode="black">
          <a:xfrm>
            <a:off x="3267306" y="4213108"/>
            <a:ext cx="45720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2800" dirty="0" smtClean="0">
                <a:solidFill>
                  <a:srgbClr val="FFFFFF"/>
                </a:solidFill>
                <a:latin typeface="Calibri" pitchFamily="34" charset="0"/>
              </a:rPr>
              <a:t>В рыночной экономике</a:t>
            </a:r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3928" name="Text Box 24"/>
          <p:cNvSpPr txBox="1">
            <a:spLocks noChangeArrowheads="1"/>
          </p:cNvSpPr>
          <p:nvPr/>
        </p:nvSpPr>
        <p:spPr bwMode="black">
          <a:xfrm>
            <a:off x="2505323" y="1728664"/>
            <a:ext cx="640558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Вопросы, какие товары и услуги и для кого и каким образом производить, решаются на основе традиций</a:t>
            </a: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930" name="Text Box 26"/>
          <p:cNvSpPr txBox="1">
            <a:spLocks noChangeArrowheads="1"/>
          </p:cNvSpPr>
          <p:nvPr/>
        </p:nvSpPr>
        <p:spPr bwMode="black">
          <a:xfrm>
            <a:off x="2195737" y="4798889"/>
            <a:ext cx="678661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Что? Для кого? Как? Производить решает производитель, ориентируясь на соотношение спроса и предложения.</a:t>
            </a: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932" name="Rectangle 28"/>
          <p:cNvSpPr>
            <a:spLocks noChangeArrowheads="1"/>
          </p:cNvSpPr>
          <p:nvPr/>
        </p:nvSpPr>
        <p:spPr bwMode="black">
          <a:xfrm>
            <a:off x="2338612" y="5929330"/>
            <a:ext cx="67151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sz="2000" dirty="0" smtClean="0">
                <a:latin typeface="Calibri" pitchFamily="34" charset="0"/>
              </a:rPr>
              <a:t>Во многих странах существует </a:t>
            </a:r>
            <a:r>
              <a:rPr lang="ru-RU" sz="2000" i="1" dirty="0" smtClean="0">
                <a:latin typeface="Calibri" pitchFamily="34" charset="0"/>
              </a:rPr>
              <a:t>смешанная экономика</a:t>
            </a:r>
            <a:r>
              <a:rPr lang="ru-RU" sz="2000" dirty="0" smtClean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23933" name="Text Box 29"/>
          <p:cNvSpPr txBox="1">
            <a:spLocks noChangeArrowheads="1"/>
          </p:cNvSpPr>
          <p:nvPr/>
        </p:nvSpPr>
        <p:spPr bwMode="black">
          <a:xfrm>
            <a:off x="2195736" y="3141538"/>
            <a:ext cx="685804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Все решения по вопросам производства и распределения принимаются центральными (государственными) органами.</a:t>
            </a: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219200" y="324533"/>
            <a:ext cx="739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 СИСТЕМЫ</a:t>
            </a:r>
            <a:endParaRPr lang="en-US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E90F-7C9D-4009-8CA8-A02CAA4D348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8"/>
            <a:ext cx="1800000" cy="1284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9"/>
            <a:ext cx="1800000" cy="1308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Picture 2" descr="http://www.rusya.ru/UserFiles/images/dd1f651282954619980db855568992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736" y="3933059"/>
            <a:ext cx="1800000" cy="1285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373218"/>
            <a:ext cx="1800000" cy="1272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Скругленный прямоугольник 34"/>
          <p:cNvSpPr/>
          <p:nvPr/>
        </p:nvSpPr>
        <p:spPr>
          <a:xfrm>
            <a:off x="2123728" y="2564904"/>
            <a:ext cx="6948264" cy="4032448"/>
          </a:xfrm>
          <a:prstGeom prst="round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  <p:bldP spid="123908" grpId="0" animBg="1"/>
      <p:bldP spid="123909" grpId="0" animBg="1"/>
      <p:bldP spid="123928" grpId="0"/>
      <p:bldP spid="123930" grpId="0"/>
      <p:bldP spid="123932" grpId="0"/>
      <p:bldP spid="123933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75856" y="2420888"/>
            <a:ext cx="5544616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358775"/>
            <a:r>
              <a:rPr lang="ru-RU" sz="2400" b="1" i="1" dirty="0" smtClean="0"/>
              <a:t>Бранил Гомера, </a:t>
            </a:r>
            <a:r>
              <a:rPr lang="ru-RU" sz="2400" b="1" i="1" dirty="0" err="1" smtClean="0"/>
              <a:t>Феокрита</a:t>
            </a:r>
            <a:r>
              <a:rPr lang="ru-RU" sz="2400" b="1" i="1" dirty="0"/>
              <a:t>;</a:t>
            </a:r>
            <a:endParaRPr lang="ru-RU" sz="2400" b="1" i="1" dirty="0" smtClean="0"/>
          </a:p>
          <a:p>
            <a:pPr indent="358775"/>
            <a:r>
              <a:rPr lang="ru-RU" sz="2400" b="1" i="1" dirty="0" smtClean="0"/>
              <a:t>Зато читал Адама Смита</a:t>
            </a:r>
          </a:p>
          <a:p>
            <a:pPr indent="358775"/>
            <a:r>
              <a:rPr lang="ru-RU" sz="2400" b="1" i="1" dirty="0" smtClean="0"/>
              <a:t>И был глубокий эконом,</a:t>
            </a:r>
          </a:p>
          <a:p>
            <a:pPr indent="358775"/>
            <a:r>
              <a:rPr lang="ru-RU" sz="2400" b="1" i="1" dirty="0" smtClean="0"/>
              <a:t>То есть умел судить о том,</a:t>
            </a:r>
          </a:p>
          <a:p>
            <a:pPr indent="358775"/>
            <a:r>
              <a:rPr lang="ru-RU" sz="2400" b="1" i="1" dirty="0" smtClean="0"/>
              <a:t>Как государство богатеет, </a:t>
            </a:r>
          </a:p>
          <a:p>
            <a:pPr indent="358775"/>
            <a:r>
              <a:rPr lang="ru-RU" sz="2400" b="1" i="1" dirty="0" smtClean="0"/>
              <a:t>И чем живет, и почему</a:t>
            </a:r>
          </a:p>
          <a:p>
            <a:pPr indent="358775"/>
            <a:r>
              <a:rPr lang="ru-RU" sz="2400" b="1" i="1" dirty="0" smtClean="0"/>
              <a:t>Не нужно золота ему, </a:t>
            </a:r>
          </a:p>
          <a:p>
            <a:pPr indent="358775"/>
            <a:r>
              <a:rPr lang="ru-RU" sz="2400" b="1" i="1" dirty="0" smtClean="0"/>
              <a:t>Когда простой продукт имеет.</a:t>
            </a:r>
            <a:endParaRPr lang="ru-RU" dirty="0"/>
          </a:p>
          <a:p>
            <a:pPr indent="358775"/>
            <a:endParaRPr lang="ru-RU" sz="2400" b="1" i="1" dirty="0" smtClean="0"/>
          </a:p>
        </p:txBody>
      </p:sp>
      <p:pic>
        <p:nvPicPr>
          <p:cNvPr id="18434" name="Picture 2" descr="F:\для презентаций\общее\269497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052736"/>
            <a:ext cx="1008112" cy="12438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 ТЕОРИИ</a:t>
            </a:r>
            <a:endParaRPr lang="ru-RU" sz="4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26876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КАК ГОСУДАРСТВО БОГАТЕЕТ</a:t>
            </a:r>
            <a:endParaRPr lang="ru-RU" sz="3200" b="1" i="1" dirty="0"/>
          </a:p>
        </p:txBody>
      </p:sp>
      <p:pic>
        <p:nvPicPr>
          <p:cNvPr id="20482" name="Picture 2" descr="http://upload.wikimedia.org/wikipedia/commons/0/0a/AdamSmith.jpg?uselang=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2412149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203848" y="2420888"/>
            <a:ext cx="5688632" cy="34470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61950" indent="-36195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b="1" dirty="0" smtClean="0"/>
              <a:t>сельское хозяйство и промышленность  являются источниками богатства государства (а не только внешняя торговля);</a:t>
            </a:r>
          </a:p>
          <a:p>
            <a:pPr marL="361950" indent="-36195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b="1" dirty="0" smtClean="0"/>
              <a:t>свобода торговли и конкуренция;</a:t>
            </a:r>
          </a:p>
          <a:p>
            <a:pPr marL="361950" indent="-361950">
              <a:buFont typeface="Wingdings" pitchFamily="2" charset="2"/>
              <a:buChar char="ü"/>
            </a:pPr>
            <a:r>
              <a:rPr lang="ru-RU" sz="2200" b="1" dirty="0" smtClean="0"/>
              <a:t>стремление предпринимателя к личной выгоде обеспечивает богатство, благополучие и развитие как отдельного человека, так и общества в целом. </a:t>
            </a:r>
            <a:endParaRPr lang="ru-RU" sz="22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75656" y="5877272"/>
            <a:ext cx="2448272" cy="792088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Адам Смит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(1723-1790)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5877272"/>
            <a:ext cx="3316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/>
              <a:t>А.С.Пушкин «Евгений Онегин» 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2420888"/>
            <a:ext cx="5436096" cy="3384376"/>
          </a:xfrm>
          <a:prstGeom prst="roundRect">
            <a:avLst/>
          </a:prstGeom>
          <a:solidFill>
            <a:srgbClr val="00206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СФОРМУЛИРОВАЛ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ЗАКОНЫ ФУНКЦИОНИРОВАНИЯ СВОБОДНОГО РЫНКА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17" grpId="0" animBg="1"/>
      <p:bldP spid="15" grpId="0" animBg="1"/>
      <p:bldP spid="11" grpId="0"/>
      <p:bldP spid="11" grpId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http://img.tumix.ru/common-1200x700/0/data/12070368.101.1277814220_mar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52936"/>
            <a:ext cx="2710425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11663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РЫНОК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836712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buFont typeface="Wingdings" pitchFamily="2" charset="2"/>
              <a:buChar char="ü"/>
              <a:defRPr/>
            </a:pPr>
            <a:r>
              <a:rPr lang="ru-RU" sz="2000" b="1" dirty="0" smtClean="0"/>
              <a:t>любая форма контактов продавцов и покупателей, на основе которых совершаются сделки купли-продажи.</a:t>
            </a:r>
          </a:p>
          <a:p>
            <a:pPr marL="357188" indent="-357188">
              <a:buFont typeface="Wingdings" pitchFamily="2" charset="2"/>
              <a:buChar char="ü"/>
              <a:defRPr/>
            </a:pPr>
            <a:r>
              <a:rPr lang="ru-RU" sz="2000" b="1" dirty="0" smtClean="0">
                <a:cs typeface="Calibri" pitchFamily="34" charset="0"/>
              </a:rPr>
              <a:t>механизм, который соединяет вместе продавца и покупателя.</a:t>
            </a:r>
          </a:p>
          <a:p>
            <a:pPr marL="357188" indent="-357188">
              <a:buFont typeface="Wingdings" pitchFamily="2" charset="2"/>
              <a:buChar char="ü"/>
              <a:defRPr/>
            </a:pPr>
            <a:r>
              <a:rPr lang="ru-RU" sz="2000" b="1" dirty="0" smtClean="0">
                <a:cs typeface="Calibri" pitchFamily="34" charset="0"/>
              </a:rPr>
              <a:t>совокупность условий, благодаря которым покупатели и продавцы товара (услуги) вступают в контакт друг с другом с целью купли-продажи этого товара (услуги).</a:t>
            </a:r>
            <a:endParaRPr lang="ru-RU" sz="2000" b="1" dirty="0">
              <a:cs typeface="Calibri" pitchFamily="34" charset="0"/>
            </a:endParaRPr>
          </a:p>
        </p:txBody>
      </p:sp>
      <p:pic>
        <p:nvPicPr>
          <p:cNvPr id="31748" name="Picture 4" descr="http://kaiant.by/wp-content/uploads/2013/07/full_size_49883_104025_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653136"/>
            <a:ext cx="318232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50" name="Picture 6" descr="http://preave.my1.ru/9/4/programmu-obuchenija-uspeshnyj-trej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852936"/>
            <a:ext cx="24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Скругленный прямоугольник 13"/>
          <p:cNvSpPr/>
          <p:nvPr/>
        </p:nvSpPr>
        <p:spPr>
          <a:xfrm>
            <a:off x="1115616" y="4581128"/>
            <a:ext cx="6768752" cy="1944216"/>
          </a:xfrm>
          <a:prstGeom prst="roundRect">
            <a:avLst/>
          </a:prstGeom>
          <a:solidFill>
            <a:srgbClr val="00206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 РЫНОЧНОЙ СИСТЕМЫ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dirty="0" smtClean="0">
                <a:solidFill>
                  <a:srgbClr val="800000"/>
                </a:solidFill>
              </a:rPr>
              <a:t> </a:t>
            </a:r>
            <a:endParaRPr lang="ru-RU" sz="800" dirty="0">
              <a:solidFill>
                <a:srgbClr val="800000"/>
              </a:solidFill>
            </a:endParaRPr>
          </a:p>
          <a:p>
            <a:pPr marL="722313" indent="-452438">
              <a:buFontTx/>
              <a:buAutoNum type="arabicParenR"/>
              <a:defRPr/>
            </a:pPr>
            <a:r>
              <a:rPr lang="ru-RU" sz="2400" b="1" i="1" dirty="0" smtClean="0"/>
              <a:t>ПРАВО ЧАСТНОЙ СОБСТВЕННОСТИ </a:t>
            </a:r>
          </a:p>
          <a:p>
            <a:pPr marL="722313" indent="-452438">
              <a:buFontTx/>
              <a:buAutoNum type="arabicParenR"/>
              <a:defRPr/>
            </a:pPr>
            <a:r>
              <a:rPr lang="ru-RU" sz="2400" b="1" i="1" dirty="0" smtClean="0"/>
              <a:t>ЭКОНОМИЧЕСКАЯ СВОБОДА</a:t>
            </a:r>
          </a:p>
          <a:p>
            <a:pPr marL="722313" indent="-452438">
              <a:buFontTx/>
              <a:buAutoNum type="arabicParenR"/>
              <a:defRPr/>
            </a:pPr>
            <a:r>
              <a:rPr lang="ru-RU" sz="2400" b="1" i="1" dirty="0" smtClean="0"/>
              <a:t>КОНКУРЕНЦИЯ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116632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ОСНОВА РЫНОЧНОГО МЕХАНИЗМА 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СВОБОДА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ПРИНЯТИИ И РЕАЛИЗАЦИИ ЭКОНОМИЧЕСКИХ РЕШЕНИЙ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204864"/>
            <a:ext cx="2736304" cy="108012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ПРЕДПРИНИМАТЕЛИ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2204864"/>
            <a:ext cx="2736304" cy="108012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ПОТРЕБИТЕЛИ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31840" y="2204864"/>
            <a:ext cx="2736304" cy="108012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СОБСТВЕННИКИ РЕСУРСОВ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267744" y="1916832"/>
            <a:ext cx="0" cy="576064"/>
          </a:xfrm>
          <a:prstGeom prst="straightConnector1">
            <a:avLst/>
          </a:prstGeom>
          <a:ln w="889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419872" y="1916832"/>
            <a:ext cx="0" cy="576064"/>
          </a:xfrm>
          <a:prstGeom prst="straightConnector1">
            <a:avLst/>
          </a:prstGeom>
          <a:ln w="889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444208" y="1916832"/>
            <a:ext cx="0" cy="576064"/>
          </a:xfrm>
          <a:prstGeom prst="straightConnector1">
            <a:avLst/>
          </a:prstGeom>
          <a:ln w="889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3528" y="3429000"/>
            <a:ext cx="28083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i="1" dirty="0" smtClean="0"/>
              <a:t>ПРИОБРЕТАЮТ ФАКТОРЫ ПРОИЗВОДСТВА СВОЕМУ УСМОТРЕНИЮ</a:t>
            </a:r>
          </a:p>
          <a:p>
            <a:pPr marL="268288" indent="-268288"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i="1" dirty="0" smtClean="0"/>
              <a:t>ПРОИЗВОДЯТ ТЕ ТОВАРЫ И УСЛУГИ, КОТОРЫЕ СЧИТАЮТ НУЖНЫМИ</a:t>
            </a:r>
          </a:p>
          <a:p>
            <a:pPr marL="268288" indent="-268288"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i="1" dirty="0" smtClean="0"/>
              <a:t>РЕШЕНИЯ ПРИНИМАЮТ ЗА СВОЙ СЧЕТ И НА СВОЙ РИСК</a:t>
            </a:r>
            <a:endParaRPr lang="ru-RU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00192" y="3429000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 smtClean="0"/>
              <a:t>ПОКУПАЮТ ТЕ ТОВАРЫ И УСЛУГИ, КОТОРЫЕ ХОТЯТ И В ПРЕДЕЛАХ СВОИХ ДОХОДОВ</a:t>
            </a:r>
            <a:endParaRPr lang="ru-RU" sz="20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3347864" y="3501008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 smtClean="0"/>
              <a:t>ИСПОЛЬЗУЮТ РЕСУРСЫ ПО СВОЕМУ УСМОТРЕНИЮ</a:t>
            </a:r>
            <a:endParaRPr lang="ru-RU" sz="2000" b="1" i="1" dirty="0"/>
          </a:p>
        </p:txBody>
      </p:sp>
      <p:pic>
        <p:nvPicPr>
          <p:cNvPr id="35842" name="Picture 2" descr="E:\для презентаций\общее\4864427-a-person-stands-angrily-beside-a-red-exclamation-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301208"/>
            <a:ext cx="1224136" cy="1238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1" name="TextBox 30"/>
          <p:cNvSpPr txBox="1"/>
          <p:nvPr/>
        </p:nvSpPr>
        <p:spPr>
          <a:xfrm>
            <a:off x="4860032" y="544522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ИЗ НИХ ЯВЛЯЕТСЯ ГЛАВНЫМ В РЫНОЧНОЙ ЭКОНОМИКЕ?</a:t>
            </a:r>
            <a:endParaRPr lang="ru-RU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220072" y="5445224"/>
            <a:ext cx="3672408" cy="1224136"/>
          </a:xfrm>
          <a:prstGeom prst="roundRect">
            <a:avLst/>
          </a:prstGeom>
          <a:solidFill>
            <a:srgbClr val="80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ПОТРЕБИТЕЛИ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31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97768"/>
            <a:ext cx="825817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ЭЛЕМЕНТЫ </a:t>
            </a:r>
            <a:b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РЫНОЧНОГО МЕХАНИЗМА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1428736"/>
          <a:ext cx="8715436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143372" y="2214554"/>
            <a:ext cx="1000132" cy="3571900"/>
          </a:xfrm>
          <a:prstGeom prst="rect">
            <a:avLst/>
          </a:prstGeom>
          <a:solidFill>
            <a:srgbClr val="002060"/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313" y="5429250"/>
            <a:ext cx="8715375" cy="12620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ЦЕНА</a:t>
            </a:r>
            <a:r>
              <a:rPr lang="ru-RU" sz="2400" dirty="0">
                <a:latin typeface="+mj-lt"/>
              </a:rPr>
              <a:t> </a:t>
            </a:r>
            <a:r>
              <a:rPr lang="ru-RU" sz="2000" b="1" dirty="0">
                <a:latin typeface="+mj-lt"/>
              </a:rPr>
              <a:t>—</a:t>
            </a:r>
            <a:r>
              <a:rPr lang="ru-RU" sz="2000" dirty="0">
                <a:latin typeface="+mj-lt"/>
              </a:rPr>
              <a:t> </a:t>
            </a:r>
            <a:r>
              <a:rPr lang="ru-RU" sz="2000" b="1" dirty="0">
                <a:latin typeface="+mj-lt"/>
              </a:rPr>
              <a:t>количество денег,  в обмен на которые продавец готов передать (продать), а покупатель согласен получить (купить) единицу товара.</a:t>
            </a:r>
          </a:p>
          <a:p>
            <a:pPr>
              <a:defRPr/>
            </a:pPr>
            <a:endParaRPr lang="ru-RU" sz="800" dirty="0">
              <a:latin typeface="+mj-lt"/>
            </a:endParaRPr>
          </a:p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ЦЕНА</a:t>
            </a:r>
            <a:r>
              <a:rPr lang="ru-RU" b="1" dirty="0">
                <a:solidFill>
                  <a:srgbClr val="800000"/>
                </a:solidFill>
                <a:latin typeface="+mj-lt"/>
              </a:rPr>
              <a:t> </a:t>
            </a:r>
            <a:r>
              <a:rPr lang="ru-RU" sz="2000" b="1" dirty="0">
                <a:latin typeface="+mj-lt"/>
              </a:rPr>
              <a:t>– </a:t>
            </a:r>
            <a:r>
              <a:rPr lang="ru-RU" sz="1900" b="1" dirty="0">
                <a:latin typeface="+mj-lt"/>
              </a:rPr>
              <a:t>денежное выражение стоимости (вложенные в производство затраты)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74638"/>
            <a:ext cx="8043862" cy="1439862"/>
          </a:xfrm>
        </p:spPr>
        <p:txBody>
          <a:bodyPr/>
          <a:lstStyle/>
          <a:p>
            <a:pPr>
              <a:defRPr/>
            </a:pP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ПУТАТЬ </a:t>
            </a:r>
            <a:b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ЦЕНУ И СТОИМОСТЬ!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28625" y="1928813"/>
            <a:ext cx="3857625" cy="3500437"/>
          </a:xfrm>
          <a:prstGeom prst="flowChartAlternateProcess">
            <a:avLst/>
          </a:prstGeom>
          <a:solidFill>
            <a:srgbClr val="002060"/>
          </a:solidFill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СТОИМОСТЬ</a:t>
            </a:r>
            <a:r>
              <a:rPr lang="ru-RU" sz="2800" b="1" dirty="0">
                <a:latin typeface="+mj-lt"/>
              </a:rPr>
              <a:t>  -</a:t>
            </a:r>
            <a:r>
              <a:rPr lang="ru-RU" sz="2400" b="1" dirty="0">
                <a:latin typeface="+mj-lt"/>
              </a:rPr>
              <a:t> </a:t>
            </a:r>
          </a:p>
          <a:p>
            <a:pPr algn="ctr">
              <a:defRPr/>
            </a:pPr>
            <a:endParaRPr lang="ru-RU" sz="2400" b="1" dirty="0">
              <a:latin typeface="+mj-lt"/>
            </a:endParaRPr>
          </a:p>
          <a:p>
            <a:pPr algn="ctr">
              <a:defRPr/>
            </a:pPr>
            <a:r>
              <a:rPr lang="ru-RU" sz="2400" b="1" dirty="0">
                <a:latin typeface="+mj-lt"/>
              </a:rPr>
              <a:t>выраженные                      в деньгах </a:t>
            </a:r>
            <a:r>
              <a:rPr lang="ru-RU" sz="2400" b="1" i="1" u="sng" dirty="0">
                <a:latin typeface="+mj-lt"/>
              </a:rPr>
              <a:t>затраты</a:t>
            </a:r>
            <a:r>
              <a:rPr lang="ru-RU" sz="2400" b="1" dirty="0">
                <a:latin typeface="+mj-lt"/>
              </a:rPr>
              <a:t>              на производство               и реализацию </a:t>
            </a:r>
            <a:r>
              <a:rPr lang="ru-RU" sz="2400" b="1" dirty="0" smtClean="0">
                <a:latin typeface="+mj-lt"/>
              </a:rPr>
              <a:t>товара</a:t>
            </a:r>
            <a:endParaRPr lang="ru-RU" sz="2400" b="1" dirty="0">
              <a:latin typeface="+mj-lt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929188" y="2000250"/>
            <a:ext cx="3857625" cy="3500438"/>
          </a:xfrm>
          <a:prstGeom prst="flowChartAlternateProcess">
            <a:avLst/>
          </a:prstGeom>
          <a:solidFill>
            <a:srgbClr val="002060"/>
          </a:solidFill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ЦЕНА -</a:t>
            </a:r>
            <a:r>
              <a:rPr lang="ru-RU" sz="2800" dirty="0">
                <a:latin typeface="+mj-lt"/>
              </a:rPr>
              <a:t> </a:t>
            </a:r>
          </a:p>
          <a:p>
            <a:pPr algn="ctr">
              <a:defRPr/>
            </a:pPr>
            <a:endParaRPr lang="ru-RU" sz="800" dirty="0">
              <a:latin typeface="+mj-lt"/>
            </a:endParaRPr>
          </a:p>
          <a:p>
            <a:pPr algn="ctr">
              <a:defRPr/>
            </a:pPr>
            <a:r>
              <a:rPr lang="ru-RU" sz="2400" b="1" dirty="0">
                <a:latin typeface="+mj-lt"/>
              </a:rPr>
              <a:t>количество денег,             в обмен на которые продавец готов передать (продать),         а покупатель согласен получить (купить) единицу товара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4438" y="5786438"/>
            <a:ext cx="26431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СТОИМОСТЬ </a:t>
            </a:r>
          </a:p>
        </p:txBody>
      </p:sp>
      <p:sp>
        <p:nvSpPr>
          <p:cNvPr id="8" name="Не равно 7"/>
          <p:cNvSpPr/>
          <p:nvPr/>
        </p:nvSpPr>
        <p:spPr>
          <a:xfrm>
            <a:off x="3929063" y="5643563"/>
            <a:ext cx="1428750" cy="914400"/>
          </a:xfrm>
          <a:prstGeom prst="mathNotEqual">
            <a:avLst/>
          </a:prstGeom>
          <a:solidFill>
            <a:srgbClr val="002060"/>
          </a:solidFill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0" y="5786438"/>
            <a:ext cx="1571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ЦЕНА</a:t>
            </a:r>
          </a:p>
        </p:txBody>
      </p:sp>
      <p:pic>
        <p:nvPicPr>
          <p:cNvPr id="44040" name="Picture 16" descr="question-mark1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142875"/>
            <a:ext cx="179863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2156</Words>
  <Application>Microsoft Office PowerPoint</Application>
  <PresentationFormat>Экран (4:3)</PresentationFormat>
  <Paragraphs>353</Paragraphs>
  <Slides>39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Тема Office</vt:lpstr>
      <vt:lpstr>Диаграмма</vt:lpstr>
      <vt:lpstr>Chart</vt:lpstr>
      <vt:lpstr>РЫНОК И РЫНОЧНЫЙ МЕХАНИЗМ, СПРОС И ПРЕДЛОЖЕНИЕ</vt:lpstr>
      <vt:lpstr>Слайд 2</vt:lpstr>
      <vt:lpstr>Слайд 3</vt:lpstr>
      <vt:lpstr>ЭКОНОМИЧЕСКИЕ СИСТЕМЫ</vt:lpstr>
      <vt:lpstr>ЭКОНОМИЧЕСКИЕ ТЕОРИИ</vt:lpstr>
      <vt:lpstr>Слайд 6</vt:lpstr>
      <vt:lpstr>Слайд 7</vt:lpstr>
      <vt:lpstr>ГЛАВНЫЕ ЭЛЕМЕНТЫ  РЫНОЧНОГО МЕХАНИЗМА</vt:lpstr>
      <vt:lpstr>НЕ ПУТАТЬ  ЦЕНУ И СТОИМОСТЬ!</vt:lpstr>
      <vt:lpstr>  Спрос - отражает готовность (желание и возможность) покупателя приобретать товары и услуги по тем или иным  ценам  в определенных  количествах за определенный промежуток  времени.   </vt:lpstr>
      <vt:lpstr>Слайд 11</vt:lpstr>
      <vt:lpstr>Слайд 12</vt:lpstr>
      <vt:lpstr> Q  - ВЕЛИЧИНА СПРОСА,  D – СПРОС,  P – ЦЕНА ТОВАРА </vt:lpstr>
      <vt:lpstr>СПРОС</vt:lpstr>
      <vt:lpstr>СПРОС</vt:lpstr>
      <vt:lpstr>СПРОС</vt:lpstr>
      <vt:lpstr>Слайд 17</vt:lpstr>
      <vt:lpstr>Слайд 18</vt:lpstr>
      <vt:lpstr>Слайд 19</vt:lpstr>
      <vt:lpstr>Предложение</vt:lpstr>
      <vt:lpstr>Слайд 21</vt:lpstr>
      <vt:lpstr>Слайд 22</vt:lpstr>
      <vt:lpstr>Предложение: изменение цены</vt:lpstr>
      <vt:lpstr>Слайд 24</vt:lpstr>
      <vt:lpstr>Слайд 25</vt:lpstr>
      <vt:lpstr>Слайд 26</vt:lpstr>
      <vt:lpstr>Слайд 27</vt:lpstr>
      <vt:lpstr>Слайд 28</vt:lpstr>
      <vt:lpstr>ОСНОВНЫЕ ЗАКОНЫ РЫНКА</vt:lpstr>
      <vt:lpstr>РАВНОВЕСНАЯ ЦЕНА</vt:lpstr>
      <vt:lpstr>Слайд 31</vt:lpstr>
      <vt:lpstr>ФУНКЦИИ РЫНКА</vt:lpstr>
      <vt:lpstr>Слайд 33</vt:lpstr>
      <vt:lpstr>Слайд 34</vt:lpstr>
      <vt:lpstr>Фондовый рынок </vt:lpstr>
      <vt:lpstr>Слайд 36</vt:lpstr>
      <vt:lpstr>Виды ценных бумаг</vt:lpstr>
      <vt:lpstr>ЦИТАТНИК</vt:lpstr>
      <vt:lpstr>Слайд 39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</dc:creator>
  <cp:lastModifiedBy>Windows User</cp:lastModifiedBy>
  <cp:revision>97</cp:revision>
  <cp:lastPrinted>2022-10-17T04:00:22Z</cp:lastPrinted>
  <dcterms:created xsi:type="dcterms:W3CDTF">2013-09-15T05:53:58Z</dcterms:created>
  <dcterms:modified xsi:type="dcterms:W3CDTF">2022-11-05T09:26:10Z</dcterms:modified>
</cp:coreProperties>
</file>