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5" r:id="rId19"/>
    <p:sldId id="26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61F0-71C2-4E4C-BCC1-CD4550813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8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1</a:t>
            </a:r>
            <a:br>
              <a:rPr lang="ru-RU" dirty="0" smtClean="0"/>
            </a:br>
            <a:r>
              <a:rPr lang="ru-RU" dirty="0" smtClean="0"/>
              <a:t>тригонометрические 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3290889"/>
            <a:ext cx="7767638" cy="1800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Иррациональные уравнения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                   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2814" y="4357688"/>
            <a:ext cx="6459537" cy="1466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</a:t>
            </a:r>
            <a:endParaRPr lang="ru-RU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81200" y="1828801"/>
            <a:ext cx="8115300" cy="43021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Иррациональным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называется уравнение, в котором переменная входит под знаком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корня</a:t>
            </a:r>
            <a:r>
              <a:rPr lang="ru-RU" b="1" dirty="0" smtClean="0">
                <a:solidFill>
                  <a:schemeClr val="accent2"/>
                </a:solidFill>
              </a:rPr>
              <a:t> (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радикала</a:t>
            </a:r>
            <a:r>
              <a:rPr lang="ru-RU" b="1" dirty="0" smtClean="0">
                <a:solidFill>
                  <a:schemeClr val="accent2"/>
                </a:solidFill>
              </a:rPr>
              <a:t>).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Например: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3429000"/>
            <a:ext cx="39290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1" y="4286250"/>
            <a:ext cx="4429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5000625"/>
            <a:ext cx="2857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1524001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5643563"/>
            <a:ext cx="26431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Уравнения, содержащие корень нечетной степени.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0456" y="1430337"/>
            <a:ext cx="8002588" cy="4302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Решая уравнения,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содержащие корень нечетной степени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«избавиться от радикала»,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надо возвести обе части уравнения в соответствующую степень.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Решить уравнение.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654675" y="29718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654676" y="3581400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ru-RU" altLang="ru-RU" sz="1000">
                <a:latin typeface="Arial" panose="020B0604020202020204" pitchFamily="34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667000" y="3958069"/>
            <a:ext cx="657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Возведём обе части в куб</a:t>
            </a:r>
            <a:r>
              <a:rPr lang="ru-RU" sz="2400" b="1" dirty="0">
                <a:latin typeface="Arial" charset="0"/>
                <a:cs typeface="Times New Roman" pitchFamily="18" charset="0"/>
              </a:rPr>
              <a:t>, получим</a:t>
            </a:r>
            <a:r>
              <a:rPr lang="ru-RU" sz="1400" dirty="0">
                <a:latin typeface="Arial" charset="0"/>
                <a:cs typeface="Times New Roman" pitchFamily="18" charset="0"/>
              </a:rPr>
              <a:t>   </a:t>
            </a:r>
            <a:endParaRPr lang="ru-RU" dirty="0">
              <a:latin typeface="Arial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4810126" y="5715001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Ответ:   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19" y="3241674"/>
            <a:ext cx="192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0720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4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143501"/>
            <a:ext cx="1714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715001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80916" y="543348"/>
            <a:ext cx="10364451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Уравнения вида</a:t>
            </a:r>
            <a:r>
              <a:rPr lang="ru-RU" dirty="0" smtClean="0"/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9" y="1916113"/>
            <a:ext cx="8785225" cy="46085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  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dirty="0"/>
              <a:t> 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ОДЗ</a:t>
            </a:r>
            <a:r>
              <a:rPr lang="ru-RU" sz="2400" dirty="0"/>
              <a:t>  </a:t>
            </a: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левая часть</a:t>
            </a:r>
            <a:r>
              <a:rPr lang="ru-RU" sz="2400" dirty="0"/>
              <a:t> </a:t>
            </a:r>
            <a:r>
              <a:rPr lang="ru-RU" sz="2400" b="1" dirty="0"/>
              <a:t>уравнения всегда</a:t>
            </a:r>
            <a:r>
              <a:rPr lang="ru-RU" sz="2400" dirty="0"/>
              <a:t>     </a:t>
            </a: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неотрицательна</a:t>
            </a:r>
            <a:r>
              <a:rPr lang="ru-RU" sz="2400" dirty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поэтому решение может существовать только тогда, когда</a:t>
            </a:r>
            <a:r>
              <a:rPr lang="ru-RU" sz="2400" dirty="0"/>
              <a:t>                   . </a:t>
            </a:r>
          </a:p>
          <a:p>
            <a:pPr eaLnBrk="1" hangingPunct="1">
              <a:defRPr/>
            </a:pPr>
            <a:r>
              <a:rPr lang="ru-RU" sz="2400" dirty="0"/>
              <a:t>  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этом случае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 части уравнения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неотрицательны</a:t>
            </a:r>
            <a:r>
              <a:rPr lang="ru-RU" sz="2400" dirty="0"/>
              <a:t>,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возведение в квадрат даёт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равносильное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ОДЗ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уравнение. Мы получаем, что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959601" y="620714"/>
          <a:ext cx="30972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850531" imgH="253890" progId="Equation.DSMT4">
                  <p:embed/>
                </p:oleObj>
              </mc:Choice>
              <mc:Fallback>
                <p:oleObj name="Equation" r:id="rId3" imgW="850531" imgH="25389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620714"/>
                        <a:ext cx="3097213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13337"/>
              </p:ext>
            </p:extLst>
          </p:nvPr>
        </p:nvGraphicFramePr>
        <p:xfrm>
          <a:off x="7338725" y="2822947"/>
          <a:ext cx="1295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520474" imgH="203112" progId="Equation.DSMT4">
                  <p:embed/>
                </p:oleObj>
              </mc:Choice>
              <mc:Fallback>
                <p:oleObj name="Equation" r:id="rId5" imgW="520474" imgH="203112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725" y="2822947"/>
                        <a:ext cx="12954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3071814" y="4724401"/>
          <a:ext cx="640873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2514600" imgH="482600" progId="Equation.DSMT4">
                  <p:embed/>
                </p:oleObj>
              </mc:Choice>
              <mc:Fallback>
                <p:oleObj name="Equation" r:id="rId7" imgW="2514600" imgH="482600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4724401"/>
                        <a:ext cx="6408737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7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07389" y="104829"/>
            <a:ext cx="10364451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</a:t>
            </a:r>
            <a:b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/>
              <a:t> 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  Решить уравнение</a:t>
            </a:r>
            <a:r>
              <a:rPr lang="ru-RU" sz="40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4028" y="1341716"/>
            <a:ext cx="8962590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Воспользуемся условием равносильности (*):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98321"/>
              </p:ext>
            </p:extLst>
          </p:nvPr>
        </p:nvGraphicFramePr>
        <p:xfrm>
          <a:off x="6795800" y="549554"/>
          <a:ext cx="34940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294838" imgH="266584" progId="Equation.DSMT4">
                  <p:embed/>
                </p:oleObj>
              </mc:Choice>
              <mc:Fallback>
                <p:oleObj name="Equation" r:id="rId3" imgW="1294838" imgH="266584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800" y="549554"/>
                        <a:ext cx="34940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24001" y="2729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666875" y="2336800"/>
          <a:ext cx="878205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3263900" imgH="1219200" progId="Equation.DSMT4">
                  <p:embed/>
                </p:oleObj>
              </mc:Choice>
              <mc:Fallback>
                <p:oleObj name="Equation" r:id="rId5" imgW="3263900" imgH="121920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336800"/>
                        <a:ext cx="878205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62731" y="420431"/>
            <a:ext cx="8229600" cy="12715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Решить уравнение</a:t>
            </a:r>
            <a:r>
              <a:rPr lang="ru-RU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773238"/>
            <a:ext cx="8964613" cy="5084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Воспользуемся условием равносильности (*):</a:t>
            </a: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ru-RU" sz="24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383338" y="908051"/>
          <a:ext cx="31670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1497950" imgH="253890" progId="Equation.DSMT4">
                  <p:embed/>
                </p:oleObj>
              </mc:Choice>
              <mc:Fallback>
                <p:oleObj name="Equation" r:id="rId3" imgW="1497950" imgH="25389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908051"/>
                        <a:ext cx="31670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24001" y="2158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1524001" y="2158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524001" y="2497138"/>
          <a:ext cx="9180513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4597400" imgH="1485900" progId="Equation.DSMT4">
                  <p:embed/>
                </p:oleObj>
              </mc:Choice>
              <mc:Fallback>
                <p:oleObj name="Equation" r:id="rId5" imgW="4597400" imgH="1485900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497138"/>
                        <a:ext cx="9180513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5713413" y="3067050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5713413" y="3067050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81000"/>
            <a:ext cx="9277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6025" y="495448"/>
            <a:ext cx="10364451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</a:t>
            </a:r>
            <a:b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Решить уравнение</a:t>
            </a:r>
            <a:r>
              <a:rPr lang="ru-RU" sz="3200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199" y="1828800"/>
            <a:ext cx="9999133" cy="48402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Воспользуемся условием равносильности (1):</a:t>
            </a: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r>
              <a:rPr lang="ru-RU" b="1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Ответ:  х = 2,5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951538" y="981076"/>
          <a:ext cx="4464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892300" imgH="266700" progId="Equation.DSMT4">
                  <p:embed/>
                </p:oleObj>
              </mc:Choice>
              <mc:Fallback>
                <p:oleObj name="Equation" r:id="rId3" imgW="1892300" imgH="266700" progId="Equation.DSMT4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981076"/>
                        <a:ext cx="44640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24001" y="24394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1992314" y="2420939"/>
          <a:ext cx="8351837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4191000" imgH="1270000" progId="Equation.DSMT4">
                  <p:embed/>
                </p:oleObj>
              </mc:Choice>
              <mc:Fallback>
                <p:oleObj name="Equation" r:id="rId5" imgW="4191000" imgH="1270000" progId="Equation.DSMT4">
                  <p:embed/>
                  <p:pic>
                    <p:nvPicPr>
                      <p:cNvPr id="5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420939"/>
                        <a:ext cx="8351837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9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14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Показательная функция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8" y="1925109"/>
            <a:ext cx="7187044" cy="1228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112" y="1180042"/>
            <a:ext cx="4600575" cy="527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1014"/>
          <a:stretch/>
        </p:blipFill>
        <p:spPr>
          <a:xfrm>
            <a:off x="588962" y="5342466"/>
            <a:ext cx="5871105" cy="5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04" y="806450"/>
            <a:ext cx="83915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2882"/>
            <a:ext cx="10364451" cy="5729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Таблица значений тригонометрических функций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7" y="660833"/>
            <a:ext cx="11168826" cy="4086658"/>
          </a:xfrm>
          <a:prstGeom prst="rect">
            <a:avLst/>
          </a:prstGeom>
          <a:ln cmpd="dbl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6618" y="485832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Пример: Вычислить: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6618" y="5251562"/>
                <a:ext cx="243521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8" y="5251562"/>
                <a:ext cx="2435217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92764" y="5227659"/>
                <a:ext cx="2695866" cy="654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∙1−3∙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64" y="5227659"/>
                <a:ext cx="2695866" cy="654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079559" y="5301654"/>
                <a:ext cx="1389098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59" y="5301654"/>
                <a:ext cx="1389098" cy="580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468657" y="5308542"/>
                <a:ext cx="747897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657" y="5308542"/>
                <a:ext cx="747897" cy="5809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904875"/>
            <a:ext cx="78200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471487"/>
            <a:ext cx="85915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04775"/>
            <a:ext cx="90773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7" y="829733"/>
            <a:ext cx="4848225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34" y="3070754"/>
            <a:ext cx="4953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177395"/>
            <a:ext cx="2219325" cy="128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33" y="2837392"/>
            <a:ext cx="73914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728662"/>
            <a:ext cx="56864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3016"/>
          </a:xfrm>
        </p:spPr>
        <p:txBody>
          <a:bodyPr/>
          <a:lstStyle/>
          <a:p>
            <a:r>
              <a:rPr lang="ru-RU" dirty="0" smtClean="0"/>
              <a:t>График логарифмической функции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14" y="1100667"/>
            <a:ext cx="6704572" cy="54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541337"/>
            <a:ext cx="7658100" cy="54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71" y="1345670"/>
            <a:ext cx="4048125" cy="468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70" y="1235604"/>
            <a:ext cx="3971925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244" y="2153708"/>
            <a:ext cx="23145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21" y="267536"/>
            <a:ext cx="10364451" cy="4621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Тема 2. Тригонометрические уравнения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4884" y="849892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1. Уравнение </a:t>
            </a:r>
            <a:r>
              <a:rPr lang="en-US" sz="2400" b="1" dirty="0">
                <a:solidFill>
                  <a:srgbClr val="002060"/>
                </a:solidFill>
              </a:rPr>
              <a:t>sin x = a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9424" y="1431775"/>
            <a:ext cx="5670142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Формула: х = (</a:t>
            </a:r>
            <a:r>
              <a:rPr lang="ru-RU" sz="2400" b="1" dirty="0">
                <a:solidFill>
                  <a:srgbClr val="C00000"/>
                </a:solidFill>
                <a:sym typeface="Symbol"/>
              </a:rPr>
              <a:t></a:t>
            </a:r>
            <a:r>
              <a:rPr lang="ru-RU" sz="2400" b="1" dirty="0">
                <a:solidFill>
                  <a:srgbClr val="C00000"/>
                </a:solidFill>
              </a:rPr>
              <a:t>1)</a:t>
            </a:r>
            <a:r>
              <a:rPr lang="en-US" sz="2400" b="1" baseline="30000" dirty="0">
                <a:solidFill>
                  <a:srgbClr val="C00000"/>
                </a:solidFill>
              </a:rPr>
              <a:t>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arcsin</a:t>
            </a:r>
            <a:r>
              <a:rPr lang="en-US" sz="2400" b="1" dirty="0">
                <a:solidFill>
                  <a:srgbClr val="C00000"/>
                </a:solidFill>
              </a:rPr>
              <a:t> a</a:t>
            </a:r>
            <a:r>
              <a:rPr lang="ru-RU" sz="2400" b="1" dirty="0">
                <a:solidFill>
                  <a:srgbClr val="C00000"/>
                </a:solidFill>
              </a:rPr>
              <a:t> + </a:t>
            </a:r>
            <a:r>
              <a:rPr lang="ru-RU" sz="2400" b="1" dirty="0">
                <a:solidFill>
                  <a:srgbClr val="C00000"/>
                </a:solidFill>
                <a:sym typeface="Symbol"/>
              </a:rPr>
              <a:t></a:t>
            </a:r>
            <a:r>
              <a:rPr lang="en-US" sz="2400" b="1" dirty="0">
                <a:solidFill>
                  <a:srgbClr val="C00000"/>
                </a:solidFill>
              </a:rPr>
              <a:t>n, </a:t>
            </a:r>
            <a:r>
              <a:rPr lang="en-US" sz="2400" b="1" dirty="0" err="1">
                <a:solidFill>
                  <a:srgbClr val="C00000"/>
                </a:solidFill>
              </a:rPr>
              <a:t>n</a:t>
            </a:r>
            <a:r>
              <a:rPr lang="en-US" sz="2400" b="1" dirty="0" err="1">
                <a:solidFill>
                  <a:srgbClr val="C00000"/>
                </a:solidFill>
                <a:sym typeface="Symbol"/>
              </a:rPr>
              <a:t></a:t>
            </a:r>
            <a:r>
              <a:rPr lang="en-US" sz="2400" b="1" dirty="0" err="1">
                <a:solidFill>
                  <a:srgbClr val="C00000"/>
                </a:solidFill>
              </a:rPr>
              <a:t>Z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6952"/>
            <a:ext cx="1152128" cy="78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07704" y="3587629"/>
                <a:ext cx="4176464" cy="54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𝑎𝑟𝑐𝑠𝑖𝑛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87629"/>
                <a:ext cx="4176464" cy="545855"/>
              </a:xfrm>
              <a:prstGeom prst="rect">
                <a:avLst/>
              </a:prstGeom>
              <a:blipFill>
                <a:blip r:embed="rId3"/>
                <a:stretch>
                  <a:fillRect l="-1314" b="-5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907704" y="4307709"/>
                <a:ext cx="3888432" cy="45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307709"/>
                <a:ext cx="3888432" cy="459741"/>
              </a:xfrm>
              <a:prstGeom prst="rect">
                <a:avLst/>
              </a:prstGeom>
              <a:blipFill>
                <a:blip r:embed="rId4"/>
                <a:stretch>
                  <a:fillRect l="-1411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 txBox="1">
            <a:spLocks/>
          </p:cNvSpPr>
          <p:nvPr/>
        </p:nvSpPr>
        <p:spPr>
          <a:xfrm>
            <a:off x="5677412" y="2967506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B050"/>
                </a:solidFill>
              </a:rPr>
              <a:t>Особые случаи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19" y="3909089"/>
            <a:ext cx="4071802" cy="256048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5717309"/>
            <a:ext cx="570807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а </a:t>
            </a:r>
            <a:r>
              <a:rPr lang="en-US" b="1" dirty="0" smtClean="0"/>
              <a:t>&gt;</a:t>
            </a:r>
            <a:r>
              <a:rPr lang="ru-RU" b="1" dirty="0" smtClean="0"/>
              <a:t> 1 или а </a:t>
            </a:r>
            <a:r>
              <a:rPr lang="en-US" b="1" dirty="0" smtClean="0"/>
              <a:t>&lt;</a:t>
            </a:r>
            <a:r>
              <a:rPr lang="ru-RU" b="1" dirty="0" smtClean="0"/>
              <a:t> </a:t>
            </a:r>
            <a:r>
              <a:rPr lang="ru-RU" b="1" dirty="0" smtClean="0">
                <a:sym typeface="Symbol" panose="05050102010706020507" pitchFamily="18" charset="2"/>
              </a:rPr>
              <a:t>1 уравнение не имеет решений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62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2047" y="37883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2. Уравнение </a:t>
            </a:r>
            <a:r>
              <a:rPr lang="en-US" sz="2400" b="1" dirty="0" smtClean="0">
                <a:solidFill>
                  <a:srgbClr val="002060"/>
                </a:solidFill>
              </a:rPr>
              <a:t>cos </a:t>
            </a:r>
            <a:r>
              <a:rPr lang="en-US" sz="2400" b="1" dirty="0">
                <a:solidFill>
                  <a:srgbClr val="002060"/>
                </a:solidFill>
              </a:rPr>
              <a:t>x = a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0261" y="840503"/>
            <a:ext cx="5379999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Формула: х = </a:t>
            </a:r>
            <a:r>
              <a:rPr lang="ru-RU" sz="2400" b="1" dirty="0" smtClean="0">
                <a:solidFill>
                  <a:srgbClr val="C00000"/>
                </a:solidFill>
                <a:sym typeface="Symbol"/>
              </a:rPr>
              <a:t></a:t>
            </a:r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arccos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ru-RU" sz="2400" b="1" dirty="0">
                <a:solidFill>
                  <a:srgbClr val="C00000"/>
                </a:solidFill>
              </a:rPr>
              <a:t> + </a:t>
            </a: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sz="2400" b="1" dirty="0">
                <a:solidFill>
                  <a:srgbClr val="C00000"/>
                </a:solidFill>
              </a:rPr>
              <a:t>n, </a:t>
            </a:r>
            <a:r>
              <a:rPr lang="en-US" sz="2400" b="1" dirty="0" err="1">
                <a:solidFill>
                  <a:srgbClr val="C00000"/>
                </a:solidFill>
              </a:rPr>
              <a:t>n</a:t>
            </a:r>
            <a:r>
              <a:rPr lang="en-US" sz="2400" b="1" dirty="0" err="1">
                <a:solidFill>
                  <a:srgbClr val="C00000"/>
                </a:solidFill>
                <a:sym typeface="Symbol"/>
              </a:rPr>
              <a:t></a:t>
            </a:r>
            <a:r>
              <a:rPr lang="en-US" sz="2400" b="1" dirty="0" err="1">
                <a:solidFill>
                  <a:srgbClr val="C00000"/>
                </a:solidFill>
              </a:rPr>
              <a:t>Z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5" y="1863621"/>
            <a:ext cx="978545" cy="5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5" y="2594851"/>
            <a:ext cx="3270782" cy="46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5" y="3441111"/>
            <a:ext cx="2520280" cy="55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694469" y="2921169"/>
            <a:ext cx="7344816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Особые случаи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92" y="3833153"/>
            <a:ext cx="3752626" cy="2090563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2582" y="5923716"/>
            <a:ext cx="570807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а </a:t>
            </a:r>
            <a:r>
              <a:rPr lang="en-US" b="1" dirty="0" smtClean="0"/>
              <a:t>&gt;</a:t>
            </a:r>
            <a:r>
              <a:rPr lang="ru-RU" b="1" dirty="0" smtClean="0"/>
              <a:t> 1 или а </a:t>
            </a:r>
            <a:r>
              <a:rPr lang="en-US" b="1" dirty="0" smtClean="0"/>
              <a:t>&lt;</a:t>
            </a:r>
            <a:r>
              <a:rPr lang="ru-RU" b="1" dirty="0" smtClean="0"/>
              <a:t> </a:t>
            </a:r>
            <a:r>
              <a:rPr lang="ru-RU" b="1" dirty="0" smtClean="0">
                <a:sym typeface="Symbol" panose="05050102010706020507" pitchFamily="18" charset="2"/>
              </a:rPr>
              <a:t>1 уравнение не имеет решений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96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8776" y="104597"/>
            <a:ext cx="6480720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3. Уравнение </a:t>
            </a:r>
            <a:r>
              <a:rPr lang="en-US" sz="2800" b="1" cap="none" dirty="0" err="1" smtClean="0">
                <a:solidFill>
                  <a:srgbClr val="0070C0"/>
                </a:solidFill>
              </a:rPr>
              <a:t>tg</a:t>
            </a:r>
            <a:r>
              <a:rPr lang="en-US" sz="2800" b="1" cap="none" dirty="0" smtClean="0">
                <a:solidFill>
                  <a:srgbClr val="0070C0"/>
                </a:solidFill>
              </a:rPr>
              <a:t> x = a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96" y="634644"/>
            <a:ext cx="3535956" cy="63073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76" y="1425422"/>
            <a:ext cx="1169277" cy="45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5" y="1880141"/>
            <a:ext cx="2449903" cy="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5" y="2640899"/>
            <a:ext cx="1930325" cy="5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25668" y="2640198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4. Уравнение </a:t>
            </a:r>
            <a:r>
              <a:rPr lang="en-US" sz="2800" b="1" cap="none" dirty="0" err="1" smtClean="0">
                <a:solidFill>
                  <a:srgbClr val="0070C0"/>
                </a:solidFill>
              </a:rPr>
              <a:t>ctg</a:t>
            </a:r>
            <a:r>
              <a:rPr lang="en-US" sz="2800" b="1" cap="none" dirty="0" smtClean="0">
                <a:solidFill>
                  <a:srgbClr val="0070C0"/>
                </a:solidFill>
              </a:rPr>
              <a:t> x = a</a:t>
            </a:r>
            <a:endParaRPr lang="ru-RU" sz="2800" b="1" cap="none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24" y="3283313"/>
            <a:ext cx="3469991" cy="669339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80" y="4328000"/>
            <a:ext cx="1970335" cy="40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80" y="4904064"/>
            <a:ext cx="2887077" cy="4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97" y="5552136"/>
            <a:ext cx="1905700" cy="4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4182" y="5920509"/>
            <a:ext cx="470130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Уравнения имеют решения при любом значении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30" y="0"/>
            <a:ext cx="10364451" cy="729992"/>
          </a:xfrm>
        </p:spPr>
        <p:txBody>
          <a:bodyPr/>
          <a:lstStyle/>
          <a:p>
            <a:r>
              <a:rPr lang="ru-RU" dirty="0" smtClean="0"/>
              <a:t>Графики тригонометрических функций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4" y="923637"/>
            <a:ext cx="8085715" cy="291303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07" y="3963266"/>
            <a:ext cx="8820150" cy="253365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856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7564582" cy="364353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2685143"/>
            <a:ext cx="7005061" cy="42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720" y="92044"/>
            <a:ext cx="10364451" cy="2404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Преобразования графиков функций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675" y="332509"/>
            <a:ext cx="7322416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5" y="309284"/>
            <a:ext cx="8011023" cy="625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97</TotalTime>
  <Words>267</Words>
  <Application>Microsoft Office PowerPoint</Application>
  <PresentationFormat>Широкоэкранный</PresentationFormat>
  <Paragraphs>55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Cambria Math</vt:lpstr>
      <vt:lpstr>Symbol</vt:lpstr>
      <vt:lpstr>Times New Roman</vt:lpstr>
      <vt:lpstr>Tw Cen MT</vt:lpstr>
      <vt:lpstr>Wingdings</vt:lpstr>
      <vt:lpstr>Капля</vt:lpstr>
      <vt:lpstr>Equation</vt:lpstr>
      <vt:lpstr>Тема 1 тригонометрические функции</vt:lpstr>
      <vt:lpstr>Таблица значений тригонометрических функций</vt:lpstr>
      <vt:lpstr>Тема 2. Тригонометрические уравнения</vt:lpstr>
      <vt:lpstr>Особые случаи</vt:lpstr>
      <vt:lpstr>3. Уравнение tg x = a</vt:lpstr>
      <vt:lpstr>Графики тригонометрических функций</vt:lpstr>
      <vt:lpstr>Презентация PowerPoint</vt:lpstr>
      <vt:lpstr>Преобразования графиков функций</vt:lpstr>
      <vt:lpstr>Презентация PowerPoint</vt:lpstr>
      <vt:lpstr>Иррациональные уравнения                             </vt:lpstr>
      <vt:lpstr>Презентация PowerPoint</vt:lpstr>
      <vt:lpstr>1. Уравнения, содержащие корень нечетной степени. </vt:lpstr>
      <vt:lpstr>2. Уравнения вида  </vt:lpstr>
      <vt:lpstr>ПРИМЕРЫ   1)   Решить уравнение </vt:lpstr>
      <vt:lpstr>ПРИМЕРЫ 2) Решить уравнение </vt:lpstr>
      <vt:lpstr>Презентация PowerPoint</vt:lpstr>
      <vt:lpstr>ПРИМЕРЫ 1) Решить уравнение </vt:lpstr>
      <vt:lpstr>Показательная функция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логарифмической функции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тригонометрические функции</dc:title>
  <dc:creator>юлия</dc:creator>
  <cp:lastModifiedBy>юлия</cp:lastModifiedBy>
  <cp:revision>10</cp:revision>
  <dcterms:created xsi:type="dcterms:W3CDTF">2024-12-09T08:26:32Z</dcterms:created>
  <dcterms:modified xsi:type="dcterms:W3CDTF">2024-12-09T10:03:40Z</dcterms:modified>
</cp:coreProperties>
</file>