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24CF-675A-4474-9BEE-578E93729CA9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9BC44-89EB-4F5E-B21D-BA22F3FC7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67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определения объемов стволов</a:t>
            </a:r>
            <a:r>
              <a:rPr lang="ru-RU" baseline="0" dirty="0" smtClean="0"/>
              <a:t> в начале прошлого  века были введены видовые числа.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9BC44-89EB-4F5E-B21D-BA22F3FC7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0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Данное понятие можно в виде формулы записать в</a:t>
            </a:r>
            <a:r>
              <a:rPr lang="ru-RU" baseline="0" dirty="0" smtClean="0"/>
              <a:t> следующем виде. Таким образом, видовое число показывает какую часть от объема соответствующего цилиндра составляет объем ствола.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9BC44-89EB-4F5E-B21D-BA22F3FC7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8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3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 урока: </a:t>
            </a:r>
            <a:b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Видовое число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639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489654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u="sng" dirty="0" smtClean="0"/>
              <a:t>Постоянная величина С:</a:t>
            </a:r>
          </a:p>
          <a:p>
            <a:pPr marL="0" indent="0">
              <a:buNone/>
            </a:pPr>
            <a:r>
              <a:rPr lang="ru-RU" sz="3600" dirty="0" smtClean="0"/>
              <a:t>Сосна и ясень – </a:t>
            </a:r>
            <a:r>
              <a:rPr lang="ru-RU" sz="3600" dirty="0" smtClean="0">
                <a:solidFill>
                  <a:srgbClr val="FF0000"/>
                </a:solidFill>
              </a:rPr>
              <a:t>0,20</a:t>
            </a:r>
          </a:p>
          <a:p>
            <a:pPr marL="0" indent="0">
              <a:buNone/>
            </a:pPr>
            <a:r>
              <a:rPr lang="ru-RU" sz="3600" dirty="0" smtClean="0"/>
              <a:t>Ель и липа – </a:t>
            </a:r>
            <a:r>
              <a:rPr lang="ru-RU" sz="3600" dirty="0" smtClean="0">
                <a:solidFill>
                  <a:srgbClr val="FF0000"/>
                </a:solidFill>
              </a:rPr>
              <a:t>0,21</a:t>
            </a:r>
          </a:p>
          <a:p>
            <a:pPr marL="0" indent="0">
              <a:buNone/>
            </a:pPr>
            <a:r>
              <a:rPr lang="ru-RU" sz="3600" dirty="0" smtClean="0"/>
              <a:t>Лиственница, береза и бук – </a:t>
            </a:r>
            <a:r>
              <a:rPr lang="ru-RU" sz="3600" dirty="0" smtClean="0">
                <a:solidFill>
                  <a:srgbClr val="FF0000"/>
                </a:solidFill>
              </a:rPr>
              <a:t>0,22</a:t>
            </a:r>
          </a:p>
          <a:p>
            <a:pPr marL="0" indent="0">
              <a:buNone/>
            </a:pPr>
            <a:r>
              <a:rPr lang="ru-RU" sz="3600" dirty="0" smtClean="0"/>
              <a:t>Осина – </a:t>
            </a:r>
            <a:r>
              <a:rPr lang="ru-RU" sz="3600" dirty="0" smtClean="0">
                <a:solidFill>
                  <a:srgbClr val="FF0000"/>
                </a:solidFill>
              </a:rPr>
              <a:t>0,24</a:t>
            </a:r>
            <a:endParaRPr lang="ru-RU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8" y="0"/>
            <a:ext cx="9001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2: Формулы для определения видового числа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40137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9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8229600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3600" u="sng" dirty="0" smtClean="0"/>
                  <a:t>Формула </a:t>
                </a:r>
                <a:r>
                  <a:rPr lang="ru-RU" sz="3600" u="sng" dirty="0" err="1" smtClean="0"/>
                  <a:t>Кунце</a:t>
                </a:r>
                <a:r>
                  <a:rPr lang="ru-RU" sz="3600" u="sng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ru-RU" sz="3600" i="1" smtClean="0">
                        <a:solidFill>
                          <a:srgbClr val="FF0000"/>
                        </a:solidFill>
                        <a:latin typeface="Cambria Math"/>
                      </a:rPr>
                      <m:t>𝑓</m:t>
                    </m:r>
                    <m:r>
                      <a:rPr lang="ru-RU" sz="360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ru-RU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>
                            <a:solidFill>
                              <a:srgbClr val="FF0000"/>
                            </a:solidFill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ru-RU" sz="3600" i="1">
                                <a:solidFill>
                                  <a:srgbClr val="FF0000"/>
                                </a:solidFill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</a:rPr>
                              <m:t>(</m:t>
                            </m:r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</a:rPr>
                              <m:t>𝑞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</a:rPr>
                              <m:t>2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FF0000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i="1">
                            <a:solidFill>
                              <a:srgbClr val="FF0000"/>
                            </a:solidFill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 smtClean="0"/>
              </a:p>
              <a:p>
                <a:pPr marL="0" indent="0">
                  <a:buNone/>
                </a:pPr>
                <a:r>
                  <a:rPr lang="en-US" sz="3600" dirty="0" smtClean="0">
                    <a:latin typeface="Cambria Math"/>
                  </a:rPr>
                  <a:t>f</a:t>
                </a:r>
                <a:r>
                  <a:rPr lang="ru-RU" sz="3600" dirty="0" smtClean="0">
                    <a:latin typeface="Cambria Math"/>
                  </a:rPr>
                  <a:t> – видовое число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36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ru-RU" sz="3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36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3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3600" dirty="0" smtClean="0"/>
                  <a:t> - коэффициент формы на середине дерева в квадрате</a:t>
                </a:r>
                <a:endParaRPr lang="ru-RU" sz="36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8229600" cy="4525963"/>
              </a:xfrm>
              <a:blipFill rotWithShape="1">
                <a:blip r:embed="rId2"/>
                <a:stretch>
                  <a:fillRect l="-2296" t="-2019" r="-30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8" y="0"/>
            <a:ext cx="9001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2: Формулы для определения видового числа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63198"/>
            <a:ext cx="40719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8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3: Решение задач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856822"/>
            <a:ext cx="3312368" cy="5688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000" u="sng" dirty="0" smtClean="0"/>
              <a:t>Дано:</a:t>
            </a:r>
          </a:p>
          <a:p>
            <a:pPr marL="0" indent="0">
              <a:buNone/>
            </a:pPr>
            <a:r>
              <a:rPr lang="en-US" sz="4000" dirty="0"/>
              <a:t>h = 13.0 </a:t>
            </a:r>
            <a:r>
              <a:rPr lang="ru-RU" sz="4000" dirty="0"/>
              <a:t>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en-US" sz="4000" baseline="-25000" dirty="0"/>
              <a:t>0  </a:t>
            </a:r>
            <a:r>
              <a:rPr lang="en-US" sz="4000" dirty="0"/>
              <a:t>= 17 </a:t>
            </a:r>
            <a:r>
              <a:rPr lang="ru-RU" sz="4000" dirty="0"/>
              <a:t>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1</a:t>
            </a:r>
            <a:r>
              <a:rPr lang="ru-RU" sz="4000" dirty="0"/>
              <a:t> = 15,6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3</a:t>
            </a:r>
            <a:r>
              <a:rPr lang="ru-RU" sz="4000" dirty="0"/>
              <a:t> = 12,5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5</a:t>
            </a:r>
            <a:r>
              <a:rPr lang="ru-RU" sz="4000" dirty="0"/>
              <a:t> = 10,5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7</a:t>
            </a:r>
            <a:r>
              <a:rPr lang="ru-RU" sz="4000" dirty="0"/>
              <a:t> = 8,9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9</a:t>
            </a:r>
            <a:r>
              <a:rPr lang="ru-RU" sz="4000" dirty="0"/>
              <a:t> = 7,1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11</a:t>
            </a:r>
            <a:r>
              <a:rPr lang="ru-RU" sz="4000" dirty="0"/>
              <a:t> = 4,5 см</a:t>
            </a:r>
            <a:endParaRPr lang="ru-RU" sz="4000" dirty="0"/>
          </a:p>
          <a:p>
            <a:pPr marL="0" indent="0">
              <a:buNone/>
            </a:pPr>
            <a:r>
              <a:rPr lang="en-US" sz="4000" dirty="0"/>
              <a:t>d</a:t>
            </a:r>
            <a:r>
              <a:rPr lang="ru-RU" sz="4000" baseline="-25000" dirty="0"/>
              <a:t>12</a:t>
            </a:r>
            <a:r>
              <a:rPr lang="ru-RU" sz="4000" dirty="0"/>
              <a:t> = 3,0 </a:t>
            </a:r>
            <a:r>
              <a:rPr lang="ru-RU" sz="4000" dirty="0" smtClean="0"/>
              <a:t>см</a:t>
            </a:r>
          </a:p>
          <a:p>
            <a:pPr marL="0" indent="0">
              <a:buNone/>
            </a:pPr>
            <a:r>
              <a:rPr lang="ru-RU" sz="4000" u="sng" dirty="0" smtClean="0"/>
              <a:t>Найти:</a:t>
            </a:r>
          </a:p>
          <a:p>
            <a:pPr marL="0" indent="0">
              <a:buNone/>
            </a:pPr>
            <a:r>
              <a:rPr lang="en-US" sz="4000" dirty="0" smtClean="0"/>
              <a:t>f - </a:t>
            </a:r>
            <a:r>
              <a:rPr lang="ru-RU" sz="4000" dirty="0" smtClean="0"/>
              <a:t>?</a:t>
            </a:r>
            <a:endParaRPr lang="ru-RU" sz="4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98" y="980728"/>
            <a:ext cx="3773487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По общей формуле:</a:t>
            </a:r>
          </a:p>
          <a:p>
            <a:pPr marL="0" indent="0" algn="ctr">
              <a:buNone/>
            </a:pPr>
            <a:r>
              <a:rPr lang="en-US" sz="4000" dirty="0" smtClean="0"/>
              <a:t>f =</a:t>
            </a:r>
            <a:r>
              <a:rPr lang="ru-RU" sz="4000" dirty="0" smtClean="0"/>
              <a:t> 0,47</a:t>
            </a:r>
          </a:p>
          <a:p>
            <a:pPr marL="0" indent="0" algn="ctr">
              <a:buNone/>
            </a:pPr>
            <a:r>
              <a:rPr lang="ru-RU" sz="4000" dirty="0" smtClean="0"/>
              <a:t>По формуле </a:t>
            </a:r>
            <a:r>
              <a:rPr lang="ru-RU" sz="4000" dirty="0" err="1" smtClean="0"/>
              <a:t>Вейзе</a:t>
            </a:r>
            <a:r>
              <a:rPr lang="ru-RU" sz="4000" dirty="0" smtClean="0"/>
              <a:t>:</a:t>
            </a:r>
          </a:p>
          <a:p>
            <a:pPr marL="0" indent="0" algn="ctr">
              <a:buNone/>
            </a:pPr>
            <a:r>
              <a:rPr lang="en-US" sz="4000" dirty="0" smtClean="0"/>
              <a:t>f =</a:t>
            </a:r>
            <a:r>
              <a:rPr lang="ru-RU" sz="4000" dirty="0" smtClean="0"/>
              <a:t> 0,48</a:t>
            </a:r>
          </a:p>
          <a:p>
            <a:pPr marL="0" indent="0" algn="ctr">
              <a:buNone/>
            </a:pPr>
            <a:r>
              <a:rPr lang="ru-RU" sz="4000" dirty="0" smtClean="0"/>
              <a:t>По формуле </a:t>
            </a:r>
            <a:r>
              <a:rPr lang="ru-RU" sz="4000" dirty="0" err="1" smtClean="0"/>
              <a:t>Кунце</a:t>
            </a:r>
            <a:r>
              <a:rPr lang="ru-RU" sz="4000" dirty="0" smtClean="0"/>
              <a:t>:</a:t>
            </a:r>
          </a:p>
          <a:p>
            <a:pPr marL="0" indent="0" algn="ctr">
              <a:buNone/>
            </a:pPr>
            <a:r>
              <a:rPr lang="en-US" sz="4000" dirty="0" smtClean="0"/>
              <a:t>f = 0,462</a:t>
            </a:r>
            <a:endParaRPr lang="ru-RU" sz="4000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3: Решение задач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29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Ответить на вопросы: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Что такое видовое число?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Сколько существует формул для определения видового числа?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/>
              <a:t>Выйти к доске написать и объяснить  данные формулы?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468404"/>
            <a:ext cx="3376711" cy="337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5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Подведение итогов: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020256" cy="510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9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Домашнее задание: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Учебник «Лесная таксация и лесоустройство», автор В.В. Загреев, стр. 25-28, 45-49 прочитать.</a:t>
            </a:r>
          </a:p>
          <a:p>
            <a:pPr marL="0" indent="0">
              <a:buNone/>
            </a:pPr>
            <a:r>
              <a:rPr lang="ru-RU" sz="3600" dirty="0" smtClean="0"/>
              <a:t>Повторить изученные темы.</a:t>
            </a:r>
          </a:p>
          <a:p>
            <a:pPr marL="0" indent="0">
              <a:buNone/>
            </a:pPr>
            <a:r>
              <a:rPr lang="ru-RU" sz="3600" dirty="0" smtClean="0"/>
              <a:t>Самостоятельная работа по пройденному материалу.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56042"/>
            <a:ext cx="3728640" cy="282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Цели урока: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Узнать, что такое видовое число;</a:t>
            </a:r>
          </a:p>
          <a:p>
            <a:r>
              <a:rPr lang="ru-RU" sz="3600" dirty="0" smtClean="0"/>
              <a:t>Сколько формул и какие, существуют для определения данного таксационного показателя.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11974"/>
            <a:ext cx="4595193" cy="348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25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урока: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600" dirty="0" smtClean="0"/>
              <a:t>Ответить на вопросы;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Изучить новый материал;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Ответить на вопросы по изученному материалу;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Подвести итоги урока;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Записать домашнее задание.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56119"/>
            <a:ext cx="3375918" cy="242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9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8" y="-243408"/>
            <a:ext cx="892899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по изученному материалу: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600" dirty="0" smtClean="0"/>
              <a:t>Что такое коэффициент формы?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Сколько коэффициентов мы изучили?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Выйти к доске и написать формулу по определению коэффициента формы?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70" y="3429000"/>
            <a:ext cx="4266530" cy="326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2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Изучение нового материала: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3600" dirty="0" smtClean="0"/>
              <a:t>Понятие о видовом числе;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Формулы для определения видового числа;</a:t>
            </a:r>
          </a:p>
          <a:p>
            <a:pPr marL="514350" indent="-514350">
              <a:buAutoNum type="arabicPeriod"/>
            </a:pPr>
            <a:r>
              <a:rPr lang="ru-RU" sz="3600" dirty="0" smtClean="0"/>
              <a:t>Решить задачу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05374"/>
            <a:ext cx="493871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856984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1: Понятие о видовом числе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64488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600" dirty="0" smtClean="0"/>
              <a:t>Таксационный показатель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видовое число</a:t>
            </a:r>
          </a:p>
          <a:p>
            <a:pPr marL="0" indent="0" algn="ctr">
              <a:buNone/>
            </a:pPr>
            <a:r>
              <a:rPr lang="ru-RU" sz="3600" dirty="0" smtClean="0"/>
              <a:t>Условное обозначение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f</a:t>
            </a:r>
            <a:endParaRPr lang="ru-RU" sz="36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600" dirty="0" smtClean="0"/>
              <a:t>Единицы измерения</a:t>
            </a:r>
          </a:p>
          <a:p>
            <a:pPr marL="0" indent="0" algn="ctr">
              <a:buNone/>
            </a:pP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отсутствуют</a:t>
            </a:r>
          </a:p>
          <a:p>
            <a:pPr marL="0" indent="0" algn="ctr">
              <a:buNone/>
            </a:pPr>
            <a:r>
              <a:rPr lang="ru-RU" sz="3600" dirty="0" smtClean="0"/>
              <a:t>Точность измерения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до 0,001</a:t>
            </a:r>
          </a:p>
        </p:txBody>
      </p:sp>
    </p:spTree>
    <p:extLst>
      <p:ext uri="{BB962C8B-B14F-4D97-AF65-F5344CB8AC3E}">
        <p14:creationId xmlns:p14="http://schemas.microsoft.com/office/powerpoint/2010/main" val="217003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836712"/>
                <a:ext cx="8229600" cy="4525963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ru-RU" sz="3600" u="sng" dirty="0">
                    <a:solidFill>
                      <a:srgbClr val="FF0000"/>
                    </a:solidFill>
                  </a:rPr>
                  <a:t>Видовое число </a:t>
                </a:r>
                <a:r>
                  <a:rPr lang="ru-RU" sz="3600" dirty="0"/>
                  <a:t>– это отношение объема ствола к объему равновеликого </a:t>
                </a:r>
                <a:r>
                  <a:rPr lang="ru-RU" sz="3600" dirty="0" smtClean="0"/>
                  <a:t>цилиндра</a:t>
                </a:r>
                <a:r>
                  <a:rPr lang="ru-RU" sz="3600" dirty="0"/>
                  <a:t>.</a:t>
                </a:r>
                <a:r>
                  <a:rPr lang="ru-RU" sz="3600" dirty="0" smtClean="0"/>
                  <a:t> </a:t>
                </a:r>
              </a:p>
              <a:p>
                <a:pPr marL="0" indent="0">
                  <a:buNone/>
                </a:pPr>
                <a:endParaRPr lang="ru-RU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/>
                        <m:t>𝒇</m:t>
                      </m:r>
                      <m:r>
                        <a:rPr lang="ru-RU" sz="3600" b="1" i="1"/>
                        <m:t>=</m:t>
                      </m:r>
                      <m:f>
                        <m:fPr>
                          <m:ctrlPr>
                            <a:rPr lang="ru-RU" sz="3600" b="1" i="1"/>
                          </m:ctrlPr>
                        </m:fPr>
                        <m:num>
                          <m:sSub>
                            <m:sSubPr>
                              <m:ctrlPr>
                                <a:rPr lang="ru-RU" sz="3600" b="1" i="1"/>
                              </m:ctrlPr>
                            </m:sSubPr>
                            <m:e>
                              <m:r>
                                <a:rPr lang="ru-RU" sz="3600" b="1" i="1"/>
                                <m:t>𝑽</m:t>
                              </m:r>
                            </m:e>
                            <m:sub>
                              <m:r>
                                <a:rPr lang="ru-RU" sz="3600" b="1" i="1"/>
                                <m:t>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600" b="1" i="1"/>
                              </m:ctrlPr>
                            </m:sSubPr>
                            <m:e>
                              <m:r>
                                <a:rPr lang="ru-RU" sz="3600" b="1" i="1"/>
                                <m:t>𝑽</m:t>
                              </m:r>
                            </m:e>
                            <m:sub>
                              <m:r>
                                <a:rPr lang="ru-RU" sz="3600" b="1" i="1"/>
                                <m:t>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836712"/>
                <a:ext cx="8229600" cy="4525963"/>
              </a:xfrm>
              <a:blipFill rotWithShape="1">
                <a:blip r:embed="rId3"/>
                <a:stretch>
                  <a:fillRect l="-2296" t="-2019" r="-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856984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1: Понятие о видовом числе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7308"/>
            <a:ext cx="2664296" cy="215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04864"/>
            <a:ext cx="2819201" cy="214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6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8" y="0"/>
            <a:ext cx="9001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2: Формулы для определения видового числа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268760"/>
                <a:ext cx="8856984" cy="532859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ru-RU" sz="3600" u="sng" dirty="0" smtClean="0"/>
                  <a:t>Общая формула: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solidFill>
                            <a:srgbClr val="FF0000"/>
                          </a:solidFill>
                        </a:rPr>
                        <m:t>𝑓</m:t>
                      </m:r>
                      <m:r>
                        <a:rPr lang="ru-RU" sz="3600" i="1" smtClean="0">
                          <a:solidFill>
                            <a:srgbClr val="FF0000"/>
                          </a:solidFill>
                        </a:rPr>
                        <m:t>=</m:t>
                      </m:r>
                      <m:f>
                        <m:fPr>
                          <m:ctrlPr>
                            <a:rPr lang="ru-RU" sz="3600" i="1">
                              <a:solidFill>
                                <a:srgbClr val="FF0000"/>
                              </a:solidFill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FF0000"/>
                              </a:solidFill>
                            </a:rPr>
                            <m:t>𝑉</m:t>
                          </m:r>
                        </m:num>
                        <m:den>
                          <m:r>
                            <a:rPr lang="ru-RU" sz="3600" i="1">
                              <a:solidFill>
                                <a:srgbClr val="FF0000"/>
                              </a:solidFill>
                            </a:rPr>
                            <m:t>h</m:t>
                          </m:r>
                          <m:r>
                            <a:rPr lang="ru-RU" sz="3600" i="1">
                              <a:solidFill>
                                <a:srgbClr val="FF0000"/>
                              </a:solidFill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sz="3600" i="1">
                                  <a:solidFill>
                                    <a:srgbClr val="FF0000"/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srgbClr val="FF0000"/>
                                  </a:solidFill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rgbClr val="FF0000"/>
                                  </a:solidFill>
                                </a:rPr>
                                <m:t>1.3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600" dirty="0" smtClean="0"/>
              </a:p>
              <a:p>
                <a:pPr marL="0" indent="0">
                  <a:buNone/>
                </a:pPr>
                <a:r>
                  <a:rPr lang="en-US" sz="3600" dirty="0" smtClean="0"/>
                  <a:t>f- </a:t>
                </a:r>
                <a:r>
                  <a:rPr lang="ru-RU" sz="3600" dirty="0" smtClean="0"/>
                  <a:t>видовое число;</a:t>
                </a:r>
              </a:p>
              <a:p>
                <a:pPr marL="0" indent="0">
                  <a:buNone/>
                </a:pPr>
                <a:r>
                  <a:rPr lang="en-US" sz="3600" dirty="0" smtClean="0"/>
                  <a:t>V</a:t>
                </a:r>
                <a:r>
                  <a:rPr lang="ru-RU" sz="3600" dirty="0" smtClean="0"/>
                  <a:t> – объем ствола по сложной формуле;</a:t>
                </a:r>
              </a:p>
              <a:p>
                <a:pPr marL="0" indent="0">
                  <a:buNone/>
                </a:pPr>
                <a:r>
                  <a:rPr lang="en-US" sz="3600" dirty="0" smtClean="0"/>
                  <a:t>h- </a:t>
                </a:r>
                <a:r>
                  <a:rPr lang="ru-RU" sz="3600" dirty="0" smtClean="0"/>
                  <a:t>высота дерева;</a:t>
                </a:r>
              </a:p>
              <a:p>
                <a:pPr marL="0" indent="0">
                  <a:buNone/>
                </a:pPr>
                <a:r>
                  <a:rPr lang="en-US" sz="3600" dirty="0" smtClean="0"/>
                  <a:t>g</a:t>
                </a:r>
                <a:r>
                  <a:rPr lang="en-US" sz="3600" baseline="-25000" dirty="0" smtClean="0"/>
                  <a:t>1.3</a:t>
                </a:r>
                <a:r>
                  <a:rPr lang="en-US" sz="3600" dirty="0" smtClean="0"/>
                  <a:t> – </a:t>
                </a:r>
                <a:r>
                  <a:rPr lang="ru-RU" sz="3600" dirty="0" smtClean="0"/>
                  <a:t>площадь поперечного сечения на уровне груди</a:t>
                </a:r>
                <a:endParaRPr lang="ru-RU" sz="3600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268760"/>
                <a:ext cx="8856984" cy="5328592"/>
              </a:xfrm>
              <a:blipFill rotWithShape="1">
                <a:blip r:embed="rId2"/>
                <a:stretch>
                  <a:fillRect l="-2065" t="-17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9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268760"/>
                <a:ext cx="8928992" cy="5256584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:r>
                  <a:rPr lang="ru-RU" sz="3600" dirty="0" smtClean="0"/>
                  <a:t>Существуют другие способы определения видового числа:</a:t>
                </a:r>
              </a:p>
              <a:p>
                <a:pPr marL="0" indent="0">
                  <a:buNone/>
                </a:pPr>
                <a:r>
                  <a:rPr lang="ru-RU" sz="3600" b="1" u="sng" dirty="0" smtClean="0"/>
                  <a:t>Формула </a:t>
                </a:r>
                <a:r>
                  <a:rPr lang="ru-RU" sz="3600" b="1" u="sng" dirty="0" err="1" smtClean="0"/>
                  <a:t>Вейзе</a:t>
                </a:r>
                <a:endParaRPr lang="ru-RU" sz="3600" b="1" u="sng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solidFill>
                            <a:srgbClr val="FF0000"/>
                          </a:solidFill>
                        </a:rPr>
                        <m:t>𝑓</m:t>
                      </m:r>
                      <m:r>
                        <a:rPr lang="ru-RU" sz="3600" i="1" smtClean="0">
                          <a:solidFill>
                            <a:srgbClr val="FF0000"/>
                          </a:solidFill>
                        </a:rPr>
                        <m:t>=</m:t>
                      </m:r>
                      <m:sSub>
                        <m:sSubPr>
                          <m:ctrlPr>
                            <a:rPr lang="ru-RU" sz="3600" i="1">
                              <a:solidFill>
                                <a:srgbClr val="FF0000"/>
                              </a:solidFill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</a:rPr>
                            <m:t>𝑞</m:t>
                          </m:r>
                        </m:e>
                        <m:sub>
                          <m:r>
                            <a:rPr lang="ru-RU" sz="3600" i="1">
                              <a:solidFill>
                                <a:srgbClr val="FF0000"/>
                              </a:solidFill>
                            </a:rPr>
                            <m:t>2</m:t>
                          </m:r>
                        </m:sub>
                      </m:sSub>
                      <m:r>
                        <a:rPr lang="ru-RU" sz="3600" i="1">
                          <a:solidFill>
                            <a:srgbClr val="FF0000"/>
                          </a:solidFill>
                        </a:rPr>
                        <m:t>−</m:t>
                      </m:r>
                      <m:r>
                        <a:rPr lang="ru-RU" sz="3600" i="1">
                          <a:solidFill>
                            <a:srgbClr val="FF0000"/>
                          </a:solidFill>
                        </a:rPr>
                        <m:t>𝐶</m:t>
                      </m:r>
                    </m:oMath>
                  </m:oMathPara>
                </a14:m>
                <a:endParaRPr lang="ru-RU" sz="3600" dirty="0" smtClean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3600" dirty="0" smtClean="0">
                    <a:latin typeface="Cambria Math"/>
                  </a:rPr>
                  <a:t>f – </a:t>
                </a:r>
                <a:r>
                  <a:rPr lang="ru-RU" sz="3600" dirty="0" smtClean="0">
                    <a:latin typeface="Cambria Math"/>
                  </a:rPr>
                  <a:t>видовое число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ru-RU" sz="36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3600" dirty="0" smtClean="0"/>
                  <a:t> - коэффициент формы на середине дерева</a:t>
                </a:r>
              </a:p>
              <a:p>
                <a:pPr marL="0" indent="0">
                  <a:buNone/>
                </a:pPr>
                <a:r>
                  <a:rPr lang="ru-RU" sz="3600" dirty="0" smtClean="0"/>
                  <a:t>С – постоянное число зависит от породы</a:t>
                </a: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268760"/>
                <a:ext cx="8928992" cy="5256584"/>
              </a:xfrm>
              <a:blipFill rotWithShape="1">
                <a:blip r:embed="rId2"/>
                <a:stretch>
                  <a:fillRect l="-2117" t="-1740" r="-1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58" y="0"/>
            <a:ext cx="9001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 2: Формулы для определения видового числа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0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495</Words>
  <Application>Microsoft Office PowerPoint</Application>
  <PresentationFormat>Экран (4:3)</PresentationFormat>
  <Paragraphs>89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Тема урока:  Видовое число</vt:lpstr>
      <vt:lpstr>Цели урока:</vt:lpstr>
      <vt:lpstr>Задачи урока:</vt:lpstr>
      <vt:lpstr>Вопросы по изученному материалу:</vt:lpstr>
      <vt:lpstr>Изучение нового материала:</vt:lpstr>
      <vt:lpstr>Вопрос 1: Понятие о видовом числе</vt:lpstr>
      <vt:lpstr>Вопрос 1: Понятие о видовом числе</vt:lpstr>
      <vt:lpstr>Вопрос 2: Формулы для определения видового числа</vt:lpstr>
      <vt:lpstr>Вопрос 2: Формулы для определения видового числа</vt:lpstr>
      <vt:lpstr>Вопрос 2: Формулы для определения видового числа</vt:lpstr>
      <vt:lpstr>Вопрос 2: Формулы для определения видового числа</vt:lpstr>
      <vt:lpstr>Вопрос 3: Решение задач</vt:lpstr>
      <vt:lpstr>Вопрос 3: Решение задач</vt:lpstr>
      <vt:lpstr>Ответить на вопросы:</vt:lpstr>
      <vt:lpstr>Подведение итогов:</vt:lpstr>
      <vt:lpstr>Домашнее 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Видовое число</dc:title>
  <dc:creator>BLT</dc:creator>
  <cp:lastModifiedBy>BLT</cp:lastModifiedBy>
  <cp:revision>9</cp:revision>
  <dcterms:modified xsi:type="dcterms:W3CDTF">2013-11-01T04:41:07Z</dcterms:modified>
</cp:coreProperties>
</file>