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99" r:id="rId4"/>
    <p:sldId id="370" r:id="rId5"/>
    <p:sldId id="400" r:id="rId6"/>
    <p:sldId id="385" r:id="rId7"/>
    <p:sldId id="401" r:id="rId8"/>
    <p:sldId id="386" r:id="rId9"/>
    <p:sldId id="402" r:id="rId10"/>
    <p:sldId id="372" r:id="rId11"/>
    <p:sldId id="373" r:id="rId12"/>
    <p:sldId id="374" r:id="rId13"/>
    <p:sldId id="258" r:id="rId14"/>
    <p:sldId id="259" r:id="rId15"/>
    <p:sldId id="260" r:id="rId16"/>
    <p:sldId id="261" r:id="rId17"/>
    <p:sldId id="262" r:id="rId18"/>
    <p:sldId id="267" r:id="rId19"/>
    <p:sldId id="266" r:id="rId20"/>
    <p:sldId id="269" r:id="rId21"/>
    <p:sldId id="265" r:id="rId22"/>
    <p:sldId id="377" r:id="rId23"/>
    <p:sldId id="378" r:id="rId24"/>
    <p:sldId id="299" r:id="rId25"/>
    <p:sldId id="300" r:id="rId26"/>
    <p:sldId id="301" r:id="rId27"/>
    <p:sldId id="302" r:id="rId28"/>
    <p:sldId id="298" r:id="rId29"/>
    <p:sldId id="297" r:id="rId30"/>
    <p:sldId id="383" r:id="rId31"/>
    <p:sldId id="307" r:id="rId32"/>
    <p:sldId id="308" r:id="rId33"/>
    <p:sldId id="309" r:id="rId34"/>
    <p:sldId id="311" r:id="rId35"/>
    <p:sldId id="384" r:id="rId36"/>
    <p:sldId id="388" r:id="rId37"/>
    <p:sldId id="389" r:id="rId38"/>
    <p:sldId id="390" r:id="rId39"/>
    <p:sldId id="391" r:id="rId40"/>
    <p:sldId id="392" r:id="rId41"/>
    <p:sldId id="393" r:id="rId42"/>
    <p:sldId id="359" r:id="rId43"/>
    <p:sldId id="403" r:id="rId44"/>
    <p:sldId id="360" r:id="rId45"/>
    <p:sldId id="361" r:id="rId46"/>
    <p:sldId id="339" r:id="rId47"/>
    <p:sldId id="333" r:id="rId48"/>
    <p:sldId id="364" r:id="rId49"/>
    <p:sldId id="365" r:id="rId50"/>
    <p:sldId id="366" r:id="rId51"/>
    <p:sldId id="367" r:id="rId52"/>
    <p:sldId id="368" r:id="rId53"/>
    <p:sldId id="351" r:id="rId54"/>
    <p:sldId id="387" r:id="rId55"/>
    <p:sldId id="394" r:id="rId56"/>
    <p:sldId id="395" r:id="rId57"/>
    <p:sldId id="396" r:id="rId58"/>
    <p:sldId id="397" r:id="rId59"/>
    <p:sldId id="404" r:id="rId60"/>
    <p:sldId id="398" r:id="rId6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CC"/>
    <a:srgbClr val="3333FF"/>
    <a:srgbClr val="000099"/>
    <a:srgbClr val="352579"/>
    <a:srgbClr val="000000"/>
    <a:srgbClr val="FF9900"/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8634" autoAdjust="0"/>
    <p:restoredTop sz="93366" autoAdjust="0"/>
  </p:normalViewPr>
  <p:slideViewPr>
    <p:cSldViewPr>
      <p:cViewPr>
        <p:scale>
          <a:sx n="57" d="100"/>
          <a:sy n="57" d="100"/>
        </p:scale>
        <p:origin x="-2382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54B9AD-A5AD-4D91-8360-5F6C49FDB5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1F5C7E-B774-4795-BB77-B7313EB9E3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86877-13AB-4977-8FB4-B0615DF290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FBECD-AE3C-49B7-B067-7AEE3061D4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99351-0873-4C9B-BBE9-2940CBAC14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6FA5E-7894-4E92-A929-E9B4435148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C012B-5C5D-47F3-B8A0-AF7FA38812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EA46E-02CD-44B9-B6DF-60AE989270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F4766-D5FD-412A-A515-42F7C9FF90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84844-7786-4AB1-B8A3-C072A4D099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39BD0-68FB-4791-A143-DA0619BBC5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CCF839-2B8C-45B7-9F9A-6E2D1218CB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9F918C4-834F-4296-B1A8-DD22BE0C7A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weaponplace.ru/ammo.jpg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274638"/>
            <a:ext cx="8856984" cy="1354162"/>
          </a:xfrm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тема: Назначение, боевые свойства, устройство автомата Калашникова</a:t>
            </a: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endParaRPr lang="ru-RU" b="1" dirty="0" smtClean="0">
              <a:solidFill>
                <a:schemeClr val="bg1"/>
              </a:solidFill>
            </a:endParaRPr>
          </a:p>
        </p:txBody>
      </p:sp>
      <p:pic>
        <p:nvPicPr>
          <p:cNvPr id="2051" name="Picture 5" descr="АКМ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7544" y="1916832"/>
            <a:ext cx="8215170" cy="4668540"/>
          </a:xfrm>
          <a:ln w="76200">
            <a:solidFill>
              <a:srgbClr val="0000FF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54050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Тактико-технические характеристики</a:t>
            </a:r>
            <a:endParaRPr lang="ru-RU" sz="36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0" y="764704"/>
          <a:ext cx="9144000" cy="6093296"/>
        </p:xfrm>
        <a:graphic>
          <a:graphicData uri="http://schemas.openxmlformats.org/drawingml/2006/table">
            <a:tbl>
              <a:tblPr/>
              <a:tblGrid>
                <a:gridCol w="4796851"/>
                <a:gridCol w="1439507"/>
                <a:gridCol w="1476158"/>
                <a:gridCol w="1431484"/>
              </a:tblGrid>
              <a:tr h="7350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ХАРАКТЕРИСТИКА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АКМ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АК-74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АКС-74у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6711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Калибр, мм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7,62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5,45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5,45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5189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Патрон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7,62х39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5,45х39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5,45х39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14462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Вес автомата без </a:t>
                      </a:r>
                      <a:r>
                        <a:rPr kumimoji="0" lang="ru-RU" sz="2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штык-ножа</a:t>
                      </a:r>
                      <a:r>
                        <a:rPr kumimoji="0" lang="ru-RU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, кг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с неснаряженным магазином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со снаряженным магазином</a:t>
                      </a: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3,1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3,6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3,3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3,6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2,7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3,0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16953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Длина автомата, мм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без </a:t>
                      </a:r>
                      <a:r>
                        <a:rPr kumimoji="0" lang="ru-RU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штык-ножа</a:t>
                      </a: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с примкнутым </a:t>
                      </a:r>
                      <a:r>
                        <a:rPr kumimoji="0" lang="ru-RU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штык-ножом</a:t>
                      </a: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с откинут./сложен. прикладом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880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1020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940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1089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730/490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5132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Прицельная дальность, м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1000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1000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500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5132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Наиболее эффективный </a:t>
                      </a:r>
                      <a:r>
                        <a:rPr kumimoji="0" lang="ru-RU" sz="2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огонь,м</a:t>
                      </a:r>
                      <a:endParaRPr kumimoji="0" lang="ru-RU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до 400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до 500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до 400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2612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Тактико-технические характеристики</a:t>
            </a:r>
            <a:endParaRPr lang="ru-RU" sz="36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692697"/>
          <a:ext cx="9144000" cy="6342260"/>
        </p:xfrm>
        <a:graphic>
          <a:graphicData uri="http://schemas.openxmlformats.org/drawingml/2006/table">
            <a:tbl>
              <a:tblPr/>
              <a:tblGrid>
                <a:gridCol w="5547410"/>
                <a:gridCol w="1199440"/>
                <a:gridCol w="1049477"/>
                <a:gridCol w="1347673"/>
              </a:tblGrid>
              <a:tr h="6460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ХАРАКТЕРИСТИКА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АКМ 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АК-74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АКС-74у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6722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Начальная скорость пули, м/с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5000"/>
                        </a:lnSpc>
                        <a:spcBef>
                          <a:spcPct val="8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715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900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735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6177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Темп стрельбы, </a:t>
                      </a:r>
                      <a:r>
                        <a:rPr kumimoji="0" 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выстр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./мин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.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~600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~600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650-700</a:t>
                      </a:r>
                      <a:endParaRPr lang="ru-RU" sz="2400" dirty="0"/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13445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Боевая скорострельность, </a:t>
                      </a:r>
                      <a:r>
                        <a:rPr kumimoji="0" lang="ru-RU" sz="2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выс</a:t>
                      </a:r>
                      <a:r>
                        <a:rPr kumimoji="0" lang="ru-RU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./мин.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при стрельбе одиночными выстрелами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при стрельбе очередями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100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100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13445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Дальность прямого выстрела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по грудной фигуре (</a:t>
                      </a:r>
                      <a:r>
                        <a:rPr kumimoji="0" 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выс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. 50 см), 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по бегущей фигуре (выс.150 см), м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350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525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440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625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360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520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8358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Дальность, до которой сохраняется убойное действие пули, м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1500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1350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1100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7042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Предельная дальность полета </a:t>
                      </a:r>
                      <a:r>
                        <a:rPr kumimoji="0" lang="ru-RU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пули,м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3000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3150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2900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06090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Тактико-технические характеристики</a:t>
            </a:r>
            <a:endParaRPr lang="ru-RU" sz="36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0" y="692696"/>
          <a:ext cx="9144000" cy="6165303"/>
        </p:xfrm>
        <a:graphic>
          <a:graphicData uri="http://schemas.openxmlformats.org/drawingml/2006/table">
            <a:tbl>
              <a:tblPr/>
              <a:tblGrid>
                <a:gridCol w="4932921"/>
                <a:gridCol w="1366040"/>
                <a:gridCol w="1331233"/>
                <a:gridCol w="1513806"/>
              </a:tblGrid>
              <a:tr h="6424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ХАРАКТЕРИСТИКА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АКМ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АК-74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АКС-74у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9250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Емкость магазина, шт. </a:t>
                      </a:r>
                      <a:r>
                        <a:rPr kumimoji="0" 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патр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.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5000"/>
                        </a:lnSpc>
                        <a:spcBef>
                          <a:spcPct val="8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30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30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8993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Длина ствола, мм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415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415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206,5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8097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Число нарезов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4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4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8463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Вес </a:t>
                      </a:r>
                      <a:r>
                        <a:rPr kumimoji="0" 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штык-ножа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с ножнами, кг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0,45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0,49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9850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Вес пули (обыкновенной со стальным сердечником), г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7,9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3,4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3,4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10573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Вес патрона, г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16,2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10,2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10,2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title"/>
          </p:nvPr>
        </p:nvSpPr>
        <p:spPr>
          <a:xfrm>
            <a:off x="214282" y="500042"/>
            <a:ext cx="8715375" cy="922337"/>
          </a:xfrm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Автомат Калашникова обр. 1947 года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10243" name="Picture 7" descr="АК-4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313" y="2243138"/>
            <a:ext cx="8643937" cy="2924175"/>
          </a:xfrm>
          <a:ln w="76200">
            <a:solidFill>
              <a:srgbClr val="0000FF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571480"/>
            <a:ext cx="8643998" cy="922337"/>
          </a:xfrm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АКМС со складным прикладом</a:t>
            </a:r>
          </a:p>
        </p:txBody>
      </p:sp>
      <p:pic>
        <p:nvPicPr>
          <p:cNvPr id="11267" name="Picture 5" descr="АКМС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2143116"/>
            <a:ext cx="8572500" cy="2962284"/>
          </a:xfrm>
          <a:ln w="76200">
            <a:solidFill>
              <a:srgbClr val="0000FF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220072" y="4581128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>
          <a:xfrm>
            <a:off x="214313" y="274638"/>
            <a:ext cx="8715375" cy="1143000"/>
          </a:xfrm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7,62 мм автомат АКМ с </a:t>
            </a:r>
            <a:r>
              <a:rPr lang="ru-RU" sz="36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подствольным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гранатометом ГП-25</a:t>
            </a:r>
          </a:p>
        </p:txBody>
      </p:sp>
      <p:pic>
        <p:nvPicPr>
          <p:cNvPr id="12291" name="Picture 6" descr="АКМ С ГП-2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2349500"/>
            <a:ext cx="8572500" cy="2771775"/>
          </a:xfrm>
          <a:ln w="76200">
            <a:solidFill>
              <a:srgbClr val="0000FF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>
          <a:xfrm>
            <a:off x="214313" y="274638"/>
            <a:ext cx="8643937" cy="1143000"/>
          </a:xfrm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5.45мм автомат Калашникова АК-74</a:t>
            </a:r>
            <a:r>
              <a:rPr lang="ru-RU" sz="3600" b="1" dirty="0" smtClean="0"/>
              <a:t> </a:t>
            </a:r>
            <a:r>
              <a:rPr lang="ru-RU" sz="4000" dirty="0" smtClean="0"/>
              <a:t> </a:t>
            </a:r>
          </a:p>
        </p:txBody>
      </p:sp>
      <p:pic>
        <p:nvPicPr>
          <p:cNvPr id="13315" name="Picture 6" descr="АК-7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8275" y="2101292"/>
            <a:ext cx="8868221" cy="2442133"/>
          </a:xfrm>
          <a:ln w="76200">
            <a:solidFill>
              <a:srgbClr val="0000FF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654175"/>
          </a:xfrm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АК-74 поздних выпусков, с пластиковой черной фурнитурой  и  </a:t>
            </a:r>
            <a:r>
              <a:rPr lang="ru-RU" sz="36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штык-ножом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нового  образца </a:t>
            </a:r>
          </a:p>
        </p:txBody>
      </p:sp>
      <p:pic>
        <p:nvPicPr>
          <p:cNvPr id="14339" name="Picture 6" descr="АК-74_пластик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5725" y="2420938"/>
            <a:ext cx="9058275" cy="2397125"/>
          </a:xfrm>
          <a:ln w="76200">
            <a:solidFill>
              <a:srgbClr val="0000FF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АКС-74 со складным металлическим прикладом </a:t>
            </a:r>
          </a:p>
        </p:txBody>
      </p:sp>
      <p:pic>
        <p:nvPicPr>
          <p:cNvPr id="15363" name="Picture 6" descr="АКС-7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2875" y="2339975"/>
            <a:ext cx="8858250" cy="2276475"/>
          </a:xfrm>
          <a:ln w="76200">
            <a:solidFill>
              <a:srgbClr val="0000FF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>
          <a:xfrm>
            <a:off x="214313" y="188913"/>
            <a:ext cx="8929687" cy="2087562"/>
          </a:xfrm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5,45 мм автомат АК-74М. </a:t>
            </a:r>
            <a:r>
              <a:rPr lang="ru-RU" sz="40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Принят на вооружение Российской Армии    в  начале  1990х.  Отличается  от  поздних  АК-74  складным  вбок пластиковым  прикладом  и  планкой  для крепления прицельных приспособлений на левой стороне ствольной коробки.</a:t>
            </a:r>
          </a:p>
        </p:txBody>
      </p:sp>
      <p:pic>
        <p:nvPicPr>
          <p:cNvPr id="16387" name="Picture 6" descr="АК-74М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61950" y="2928938"/>
            <a:ext cx="8572500" cy="2571750"/>
          </a:xfrm>
          <a:ln w="76200">
            <a:solidFill>
              <a:srgbClr val="0000FF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88640"/>
            <a:ext cx="8229600" cy="694978"/>
          </a:xfrm>
        </p:spPr>
        <p:txBody>
          <a:bodyPr/>
          <a:lstStyle/>
          <a:p>
            <a:pPr eaLnBrk="1" hangingPunct="1"/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Учебные вопросы: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214313" y="1052736"/>
            <a:ext cx="8715375" cy="5805264"/>
          </a:xfrm>
        </p:spPr>
        <p:txBody>
          <a:bodyPr/>
          <a:lstStyle/>
          <a:p>
            <a:pPr marL="0" indent="-609600" eaLnBrk="1" hangingPunct="1">
              <a:lnSpc>
                <a:spcPct val="80000"/>
              </a:lnSpc>
              <a:spcBef>
                <a:spcPts val="0"/>
              </a:spcBef>
              <a:buFontTx/>
              <a:buNone/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1. Назначение, боевые свойства, общее устройство 7,62-мм модернизированного автомата Калашникова (АКМ) и 5,45-мм автоматов Калашникова АК-74,  АКС-74у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-609600" eaLnBrk="1" hangingPunct="1">
              <a:lnSpc>
                <a:spcPct val="80000"/>
              </a:lnSpc>
              <a:spcBef>
                <a:spcPts val="0"/>
              </a:spcBef>
              <a:buFontTx/>
              <a:buNone/>
              <a:defRPr/>
            </a:pPr>
            <a:endParaRPr lang="ru-RU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-609600" eaLnBrk="1" hangingPunct="1">
              <a:lnSpc>
                <a:spcPct val="80000"/>
              </a:lnSpc>
              <a:spcBef>
                <a:spcPts val="0"/>
              </a:spcBef>
              <a:buFontTx/>
              <a:buNone/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2. Назначение и устройство частей и механизмов автомата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-609600" eaLnBrk="1" hangingPunct="1">
              <a:lnSpc>
                <a:spcPct val="80000"/>
              </a:lnSpc>
              <a:spcBef>
                <a:spcPts val="0"/>
              </a:spcBef>
              <a:buFontTx/>
              <a:buNone/>
              <a:defRPr/>
            </a:pPr>
            <a:endParaRPr lang="ru-RU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-609600" eaLnBrk="1" hangingPunct="1">
              <a:lnSpc>
                <a:spcPct val="80000"/>
              </a:lnSpc>
              <a:spcBef>
                <a:spcPts val="0"/>
              </a:spcBef>
              <a:buFontTx/>
              <a:buNone/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3. Неполная разборка автомата и сборка после нее.</a:t>
            </a:r>
          </a:p>
          <a:p>
            <a:pPr marL="0" indent="-609600" eaLnBrk="1" hangingPunct="1">
              <a:lnSpc>
                <a:spcPct val="80000"/>
              </a:lnSpc>
              <a:spcBef>
                <a:spcPts val="0"/>
              </a:spcBef>
              <a:buFontTx/>
              <a:buNone/>
              <a:defRPr/>
            </a:pPr>
            <a:endParaRPr lang="ru-RU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-609600" eaLnBrk="1" hangingPunct="1">
              <a:lnSpc>
                <a:spcPct val="80000"/>
              </a:lnSpc>
              <a:spcBef>
                <a:spcPts val="0"/>
              </a:spcBef>
              <a:buFontTx/>
              <a:buNone/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4. Задержки при стрельбе из автомата и способы их устранения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Уход за автоматом.</a:t>
            </a:r>
          </a:p>
          <a:p>
            <a:pPr marL="609600" indent="-609600" algn="just" eaLnBrk="1" hangingPunct="1">
              <a:lnSpc>
                <a:spcPct val="80000"/>
              </a:lnSpc>
              <a:defRPr/>
            </a:pPr>
            <a:endParaRPr lang="ru-RU" sz="26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642938"/>
            <a:ext cx="8229600" cy="1071562"/>
          </a:xfrm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5,45 мм автомат АКС-74У </a:t>
            </a:r>
          </a:p>
        </p:txBody>
      </p:sp>
      <p:pic>
        <p:nvPicPr>
          <p:cNvPr id="17411" name="Picture 6" descr="АКС-74У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2133600"/>
            <a:ext cx="8402637" cy="2938463"/>
          </a:xfrm>
          <a:ln w="76200">
            <a:solidFill>
              <a:srgbClr val="0000FF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571472" y="214313"/>
            <a:ext cx="8072494" cy="1357299"/>
          </a:xfrm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Модифицированный АКС-74УБ </a:t>
            </a:r>
            <a: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</a:t>
            </a: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комплекте со съемным </a:t>
            </a:r>
            <a:r>
              <a:rPr lang="ru-RU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глушителеми</a:t>
            </a: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30мм </a:t>
            </a:r>
            <a:r>
              <a:rPr lang="ru-RU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подствольным</a:t>
            </a: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бесшумным   гранатометом </a:t>
            </a: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БС-1"Тишина" </a:t>
            </a:r>
          </a:p>
        </p:txBody>
      </p:sp>
      <p:pic>
        <p:nvPicPr>
          <p:cNvPr id="18435" name="Picture 6" descr="АКС-74У_с_глушит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54270" y="1714488"/>
            <a:ext cx="7595098" cy="4714907"/>
          </a:xfrm>
          <a:ln w="76200">
            <a:solidFill>
              <a:srgbClr val="0000FF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313"/>
            <a:ext cx="8229600" cy="1285875"/>
          </a:xfrm>
        </p:spPr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Общее устройство автомата Калашникова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531" name="Picture 4" descr="E:\2963960.jpg"/>
          <p:cNvPicPr>
            <a:picLocks noChangeAspect="1" noChangeArrowheads="1"/>
          </p:cNvPicPr>
          <p:nvPr/>
        </p:nvPicPr>
        <p:blipFill>
          <a:blip r:embed="rId2" cstate="print">
            <a:lum bright="-30000"/>
          </a:blip>
          <a:srcRect l="1718" t="1460" r="2188" b="43275"/>
          <a:stretch>
            <a:fillRect/>
          </a:stretch>
        </p:blipFill>
        <p:spPr bwMode="auto">
          <a:xfrm>
            <a:off x="0" y="1638068"/>
            <a:ext cx="9144000" cy="4683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2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/>
          <a:lstStyle/>
          <a:p>
            <a:pPr>
              <a:defRPr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Автомат состоит из следующих основных частей и механизмов:</a:t>
            </a:r>
            <a:endParaRPr lang="ru-RU" sz="32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88" y="1052736"/>
            <a:ext cx="8643937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2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1.ствол </a:t>
            </a:r>
            <a:r>
              <a:rPr lang="ru-RU" sz="2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 ствольной коробкой, с прицельным приспособлением, прикладом и пистолетной рукояткой;</a:t>
            </a:r>
          </a:p>
          <a:p>
            <a:pPr>
              <a:lnSpc>
                <a:spcPct val="90000"/>
              </a:lnSpc>
              <a:defRPr/>
            </a:pPr>
            <a:r>
              <a:rPr lang="ru-RU" sz="2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2.крышка </a:t>
            </a:r>
            <a:r>
              <a:rPr lang="ru-RU" sz="2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ствольной коробки;</a:t>
            </a:r>
          </a:p>
          <a:p>
            <a:pPr>
              <a:lnSpc>
                <a:spcPct val="90000"/>
              </a:lnSpc>
              <a:defRPr/>
            </a:pPr>
            <a:r>
              <a:rPr lang="ru-RU" sz="2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3.затворная </a:t>
            </a:r>
            <a:r>
              <a:rPr lang="ru-RU" sz="2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рама с газовым поршнем;</a:t>
            </a:r>
          </a:p>
          <a:p>
            <a:pPr>
              <a:lnSpc>
                <a:spcPct val="90000"/>
              </a:lnSpc>
              <a:defRPr/>
            </a:pPr>
            <a:r>
              <a:rPr lang="ru-RU" sz="2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4.затвор</a:t>
            </a:r>
            <a:r>
              <a:rPr lang="ru-RU" sz="2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>
              <a:lnSpc>
                <a:spcPct val="90000"/>
              </a:lnSpc>
              <a:defRPr/>
            </a:pPr>
            <a:r>
              <a:rPr lang="ru-RU" sz="2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5.возвратный </a:t>
            </a:r>
            <a:r>
              <a:rPr lang="ru-RU" sz="2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механизм;</a:t>
            </a:r>
          </a:p>
          <a:p>
            <a:pPr>
              <a:lnSpc>
                <a:spcPct val="90000"/>
              </a:lnSpc>
              <a:defRPr/>
            </a:pPr>
            <a:r>
              <a:rPr lang="ru-RU" sz="2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6.газовая </a:t>
            </a:r>
            <a:r>
              <a:rPr lang="ru-RU" sz="2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трубка со ствольной накладкой;</a:t>
            </a:r>
          </a:p>
          <a:p>
            <a:pPr>
              <a:lnSpc>
                <a:spcPct val="90000"/>
              </a:lnSpc>
              <a:defRPr/>
            </a:pPr>
            <a:r>
              <a:rPr lang="ru-RU" sz="2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7.ударно-спусковой </a:t>
            </a:r>
            <a:r>
              <a:rPr lang="ru-RU" sz="2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механизм;</a:t>
            </a:r>
          </a:p>
          <a:p>
            <a:pPr>
              <a:lnSpc>
                <a:spcPct val="90000"/>
              </a:lnSpc>
              <a:defRPr/>
            </a:pPr>
            <a:r>
              <a:rPr lang="ru-RU" sz="2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8.цевьё</a:t>
            </a:r>
            <a:r>
              <a:rPr lang="ru-RU" sz="2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>
              <a:defRPr/>
            </a:pPr>
            <a:r>
              <a:rPr lang="ru-RU" sz="2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9.магазин</a:t>
            </a:r>
            <a:r>
              <a:rPr lang="ru-RU" sz="2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2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defRPr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Кроме того, у автомата имеется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штык-нож.</a:t>
            </a:r>
          </a:p>
          <a:p>
            <a:pPr>
              <a:defRPr/>
            </a:pP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комплект автомата входят</a:t>
            </a:r>
            <a:r>
              <a:rPr lang="ru-RU" sz="28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принадлежность (шомпол  и пенал с принадлежностью), ремень и сумка для магазинов.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42875"/>
            <a:ext cx="8640960" cy="1143000"/>
          </a:xfrm>
        </p:spPr>
        <p:txBody>
          <a:bodyPr/>
          <a:lstStyle/>
          <a:p>
            <a:pPr algn="just" eaLnBrk="1" hangingPunct="1">
              <a:lnSpc>
                <a:spcPct val="85000"/>
              </a:lnSpc>
              <a:defRPr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Ствол  со  ствольной коробкой, прицельным приспособлением, прикладом и пистолетной рукояткой </a:t>
            </a:r>
          </a:p>
        </p:txBody>
      </p:sp>
      <p:pic>
        <p:nvPicPr>
          <p:cNvPr id="21507" name="Picture 4" descr="C:\Users\Администратор\Pictures\Ствол А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1428750"/>
            <a:ext cx="8572500" cy="2601913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14313" y="4214813"/>
            <a:ext cx="8786812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>
              <a:lnSpc>
                <a:spcPct val="85000"/>
              </a:lnSpc>
              <a:defRPr/>
            </a:pPr>
            <a:r>
              <a:rPr lang="ru-RU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ствол</a:t>
            </a:r>
            <a:r>
              <a:rPr lang="ru-RU" sz="2100" b="1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2100" b="1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служит для направления полета пули; </a:t>
            </a:r>
            <a:endParaRPr lang="ru-RU" sz="2100" b="1" kern="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just">
              <a:lnSpc>
                <a:spcPct val="85000"/>
              </a:lnSpc>
              <a:defRPr/>
            </a:pPr>
            <a:r>
              <a:rPr lang="ru-RU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ствольная </a:t>
            </a:r>
            <a:r>
              <a:rPr lang="ru-RU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коробка</a:t>
            </a:r>
            <a:r>
              <a:rPr lang="ru-RU" sz="24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2100" b="1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служит для соединения частей и механизмов автомата, обеспечение закрывания канала ствола затвором и запирания затвора;   </a:t>
            </a:r>
            <a:endParaRPr lang="ru-RU" sz="2100" b="1" kern="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just">
              <a:lnSpc>
                <a:spcPct val="85000"/>
              </a:lnSpc>
              <a:defRPr/>
            </a:pPr>
            <a:r>
              <a:rPr lang="ru-RU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прицельное </a:t>
            </a:r>
            <a:r>
              <a:rPr lang="ru-RU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приспособление </a:t>
            </a:r>
            <a:r>
              <a:rPr lang="ru-RU" sz="2100" b="1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служит для наводки автомата при стрельбе по целям на различные </a:t>
            </a:r>
            <a:r>
              <a:rPr lang="ru-RU" sz="2100" b="1" kern="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расстояния;</a:t>
            </a:r>
          </a:p>
          <a:p>
            <a:pPr algn="just">
              <a:lnSpc>
                <a:spcPct val="85000"/>
              </a:lnSpc>
              <a:defRPr/>
            </a:pPr>
            <a:r>
              <a:rPr lang="ru-RU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приклад </a:t>
            </a:r>
            <a:r>
              <a:rPr lang="ru-RU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и пистолетная рукоятка </a:t>
            </a:r>
            <a:r>
              <a:rPr lang="ru-RU" sz="2100" b="1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служат для удобства действия автоматом;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764704"/>
            <a:ext cx="8496944" cy="720080"/>
          </a:xfrm>
        </p:spPr>
        <p:txBody>
          <a:bodyPr/>
          <a:lstStyle/>
          <a:p>
            <a:pPr eaLnBrk="1" hangingPunct="1">
              <a:buNone/>
              <a:defRPr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Крышка ствольной коробки</a:t>
            </a:r>
            <a:endParaRPr lang="ru-RU" sz="40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ru-RU" sz="2400" dirty="0" smtClean="0">
              <a:solidFill>
                <a:schemeClr val="bg1"/>
              </a:solidFill>
            </a:endParaRPr>
          </a:p>
          <a:p>
            <a:pPr eaLnBrk="1" hangingPunct="1">
              <a:buNone/>
              <a:defRPr/>
            </a:pPr>
            <a:r>
              <a:rPr lang="ru-RU" sz="2400" b="1" dirty="0" smtClean="0">
                <a:solidFill>
                  <a:srgbClr val="0000FF"/>
                </a:solidFill>
              </a:rPr>
              <a:t>    </a:t>
            </a:r>
            <a:r>
              <a:rPr lang="ru-RU" sz="2800" b="1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предохраняет от загрязнения части и механизмы, помещенные в ствольной коробке.</a:t>
            </a:r>
            <a:endParaRPr lang="ru-RU" sz="2800" dirty="0" smtClean="0">
              <a:solidFill>
                <a:schemeClr val="tx2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531" name="Rectangle 4"/>
          <p:cNvSpPr>
            <a:spLocks noChangeArrowheads="1"/>
          </p:cNvSpPr>
          <p:nvPr/>
        </p:nvSpPr>
        <p:spPr bwMode="auto">
          <a:xfrm>
            <a:off x="0" y="2527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22532" name="Picture 7" descr="http://i.piccy.info/i9/80aa933325a78b82cbbc961d8a412865/1386666904/63643/463931/AK_74S_04_800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l="18500" r="1813" b="68913"/>
          <a:stretch>
            <a:fillRect/>
          </a:stretch>
        </p:blipFill>
        <p:spPr bwMode="auto">
          <a:xfrm>
            <a:off x="251519" y="3547753"/>
            <a:ext cx="8712969" cy="2268838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Затворная  рама с газовым поршнем</a:t>
            </a:r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147050" cy="1540768"/>
          </a:xfrm>
        </p:spPr>
        <p:txBody>
          <a:bodyPr/>
          <a:lstStyle/>
          <a:p>
            <a:pPr eaLnBrk="1" hangingPunct="1">
              <a:buNone/>
            </a:pPr>
            <a:r>
              <a:rPr lang="ru-RU" sz="2400" b="1" dirty="0" smtClean="0">
                <a:solidFill>
                  <a:srgbClr val="0000FF"/>
                </a:solidFill>
              </a:rPr>
              <a:t>    </a:t>
            </a:r>
            <a:r>
              <a:rPr lang="ru-RU" b="1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служит для приведения в действие затвора и ударно-спускового механизма</a:t>
            </a:r>
            <a:r>
              <a:rPr lang="ru-RU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eaLnBrk="1" hangingPunct="1"/>
            <a:endParaRPr lang="ru-RU" sz="2400" dirty="0" smtClean="0">
              <a:solidFill>
                <a:schemeClr val="bg1"/>
              </a:solidFill>
            </a:endParaRPr>
          </a:p>
          <a:p>
            <a:pPr eaLnBrk="1" hangingPunct="1"/>
            <a:endParaRPr lang="ru-RU" sz="2400" dirty="0" smtClean="0">
              <a:solidFill>
                <a:schemeClr val="bg1"/>
              </a:solidFill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79388" y="6588125"/>
            <a:ext cx="8785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endParaRPr lang="ru-RU" b="1">
              <a:solidFill>
                <a:schemeClr val="bg1"/>
              </a:solidFill>
            </a:endParaRPr>
          </a:p>
        </p:txBody>
      </p:sp>
      <p:pic>
        <p:nvPicPr>
          <p:cNvPr id="23557" name="Picture 6" descr="C:\Users\Администратор\Pictures\Затв.рама.PNG"/>
          <p:cNvPicPr>
            <a:picLocks noChangeAspect="1" noChangeArrowheads="1"/>
          </p:cNvPicPr>
          <p:nvPr/>
        </p:nvPicPr>
        <p:blipFill>
          <a:blip r:embed="rId2" cstate="print">
            <a:lum bright="10000" contrast="30000"/>
          </a:blip>
          <a:srcRect/>
          <a:stretch>
            <a:fillRect/>
          </a:stretch>
        </p:blipFill>
        <p:spPr bwMode="auto">
          <a:xfrm>
            <a:off x="217488" y="3381375"/>
            <a:ext cx="8783637" cy="1476375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Затвор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7504" y="1125538"/>
            <a:ext cx="9036496" cy="1727398"/>
          </a:xfrm>
        </p:spPr>
        <p:txBody>
          <a:bodyPr/>
          <a:lstStyle/>
          <a:p>
            <a:pPr marL="108000" eaLnBrk="1" hangingPunct="1">
              <a:lnSpc>
                <a:spcPct val="80000"/>
              </a:lnSpc>
              <a:buFontTx/>
              <a:buNone/>
            </a:pPr>
            <a:r>
              <a:rPr lang="ru-RU" sz="2400" b="1" dirty="0" smtClean="0">
                <a:solidFill>
                  <a:srgbClr val="0000FF"/>
                </a:solidFill>
              </a:rPr>
              <a:t>  </a:t>
            </a:r>
            <a:r>
              <a:rPr lang="ru-RU" sz="2800" b="1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служит для досылания патрона в патронник,     закрывания и запирания канала ствола, разбивания капсюля и извлечения из патронника гильзы (патрона). </a:t>
            </a:r>
          </a:p>
          <a:p>
            <a:pPr eaLnBrk="1" hangingPunct="1">
              <a:lnSpc>
                <a:spcPct val="80000"/>
              </a:lnSpc>
            </a:pPr>
            <a:endParaRPr lang="ru-RU" sz="2400" b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ru-RU" sz="2400" b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ru-RU" sz="1800" dirty="0" smtClean="0">
              <a:solidFill>
                <a:schemeClr val="bg1"/>
              </a:solidFill>
            </a:endParaRPr>
          </a:p>
        </p:txBody>
      </p:sp>
      <p:pic>
        <p:nvPicPr>
          <p:cNvPr id="27652" name="Рисунок 6" descr="zatvor"/>
          <p:cNvPicPr>
            <a:picLocks noChangeAspect="1" noChangeArrowheads="1"/>
          </p:cNvPicPr>
          <p:nvPr/>
        </p:nvPicPr>
        <p:blipFill>
          <a:blip r:embed="rId2" cstate="print">
            <a:lum bright="10000" contrast="30000"/>
          </a:blip>
          <a:srcRect/>
          <a:stretch>
            <a:fillRect/>
          </a:stretch>
        </p:blipFill>
        <p:spPr bwMode="auto">
          <a:xfrm>
            <a:off x="1475656" y="3068960"/>
            <a:ext cx="6215063" cy="335756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620688"/>
            <a:ext cx="8229600" cy="857250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Возвратный механизм</a:t>
            </a:r>
          </a:p>
        </p:txBody>
      </p:sp>
      <p:sp>
        <p:nvSpPr>
          <p:cNvPr id="25603" name="Rectangle 6"/>
          <p:cNvSpPr>
            <a:spLocks noChangeArrowheads="1"/>
          </p:cNvSpPr>
          <p:nvPr/>
        </p:nvSpPr>
        <p:spPr bwMode="auto">
          <a:xfrm>
            <a:off x="250825" y="1513726"/>
            <a:ext cx="864235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sz="2800" b="1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служит для возвращения затворной рамы с затвором в переднее положение. </a:t>
            </a:r>
          </a:p>
          <a:p>
            <a:r>
              <a:rPr lang="ru-RU" sz="2800" b="1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 состоит из возвратной пружины, направляющего  стержня, подвижного стержня и муфты. </a:t>
            </a:r>
          </a:p>
        </p:txBody>
      </p:sp>
      <p:pic>
        <p:nvPicPr>
          <p:cNvPr id="25604" name="Picture 5" descr="C:\Users\Администратор\Pictures\Возвр.мех-м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5" y="4293096"/>
            <a:ext cx="7920880" cy="1266825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5" name="Рисунок 4" descr="Возвратный механизм"/>
          <p:cNvPicPr/>
          <p:nvPr/>
        </p:nvPicPr>
        <p:blipFill>
          <a:blip r:embed="rId3" cstate="print">
            <a:lum contrast="18000"/>
            <a:grayscl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93096"/>
            <a:ext cx="7920880" cy="1296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2875"/>
            <a:ext cx="9144000" cy="1071563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Газовая трубка со ствольной накладкой</a:t>
            </a:r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412874"/>
            <a:ext cx="8820472" cy="1728093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None/>
              <a:defRPr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  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Газовая трубка </a:t>
            </a:r>
            <a:r>
              <a:rPr lang="ru-RU" sz="2800" b="1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служит для направления движения газового поршня.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Ствольная накладка </a:t>
            </a:r>
            <a:r>
              <a:rPr lang="ru-RU" sz="2800" b="1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служит для предохранения рук автоматчика от ожогов при стрельбе.</a:t>
            </a:r>
          </a:p>
        </p:txBody>
      </p:sp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3286412"/>
            <a:ext cx="5328592" cy="3571588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0"/>
            <a:ext cx="8229600" cy="857250"/>
          </a:xfrm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Литература: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214313" y="980728"/>
            <a:ext cx="8929687" cy="5877272"/>
          </a:xfrm>
        </p:spPr>
        <p:txBody>
          <a:bodyPr/>
          <a:lstStyle/>
          <a:p>
            <a:pPr marL="0" indent="-609600" eaLnBrk="1" hangingPunct="1">
              <a:lnSpc>
                <a:spcPct val="80000"/>
              </a:lnSpc>
              <a:spcBef>
                <a:spcPts val="0"/>
              </a:spcBef>
              <a:buFontTx/>
              <a:buNone/>
              <a:defRPr/>
            </a:pP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1. Федеральный закон от 13.12.96 года №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150-ФЗ «Об оружии»</a:t>
            </a:r>
          </a:p>
          <a:p>
            <a:pPr marL="0" indent="-609600" eaLnBrk="1" hangingPunct="1">
              <a:lnSpc>
                <a:spcPct val="80000"/>
              </a:lnSpc>
              <a:spcBef>
                <a:spcPts val="0"/>
              </a:spcBef>
              <a:buFontTx/>
              <a:buNone/>
              <a:defRPr/>
            </a:pPr>
            <a:endParaRPr lang="ru-RU" sz="30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-609600" eaLnBrk="1" hangingPunct="1">
              <a:lnSpc>
                <a:spcPct val="80000"/>
              </a:lnSpc>
              <a:spcBef>
                <a:spcPts val="0"/>
              </a:spcBef>
              <a:buFontTx/>
              <a:buNone/>
              <a:defRPr/>
            </a:pP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2. 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Приказ</a:t>
            </a: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МВД РФ от 13.11.12 года 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№1030дсп </a:t>
            </a: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«Об утверждении Наставления по организации огневой подготовки в органах внутренних дел Российской Федерации»</a:t>
            </a: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endParaRPr lang="ru-RU" sz="30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-609600" eaLnBrk="1" hangingPunct="1">
              <a:lnSpc>
                <a:spcPct val="80000"/>
              </a:lnSpc>
              <a:spcBef>
                <a:spcPts val="0"/>
              </a:spcBef>
              <a:buFontTx/>
              <a:buNone/>
              <a:defRPr/>
            </a:pPr>
            <a:endParaRPr lang="ru-RU" sz="30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-609600" eaLnBrk="1" hangingPunct="1">
              <a:lnSpc>
                <a:spcPct val="80000"/>
              </a:lnSpc>
              <a:spcBef>
                <a:spcPts val="0"/>
              </a:spcBef>
              <a:buFontTx/>
              <a:buNone/>
              <a:defRPr/>
            </a:pP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3. Наставление по стрелковому делу. Москва. Воениздат, 1985 год.</a:t>
            </a:r>
          </a:p>
          <a:p>
            <a:pPr marL="0" indent="-609600" eaLnBrk="1" hangingPunct="1">
              <a:lnSpc>
                <a:spcPct val="80000"/>
              </a:lnSpc>
              <a:spcBef>
                <a:spcPts val="0"/>
              </a:spcBef>
              <a:buFontTx/>
              <a:buNone/>
              <a:defRPr/>
            </a:pPr>
            <a:endParaRPr lang="ru-RU" sz="30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-609600" eaLnBrk="1" hangingPunct="1">
              <a:lnSpc>
                <a:spcPct val="80000"/>
              </a:lnSpc>
              <a:spcBef>
                <a:spcPts val="0"/>
              </a:spcBef>
              <a:buFontTx/>
              <a:buNone/>
              <a:defRPr/>
            </a:pP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4. Огневая подготовка: Учебник /под общей редакцией кандидата юридических наук Н.В. Румянцева – М,: ЦОКР МВД России, 2009 – 672 с.</a:t>
            </a:r>
          </a:p>
          <a:p>
            <a:pPr marL="609600" indent="-609600" algn="just" eaLnBrk="1" hangingPunct="1">
              <a:lnSpc>
                <a:spcPct val="80000"/>
              </a:lnSpc>
              <a:defRPr/>
            </a:pPr>
            <a:endParaRPr lang="ru-RU" sz="3000" dirty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142875" y="142875"/>
            <a:ext cx="8543925" cy="1428750"/>
          </a:xfrm>
        </p:spPr>
        <p:txBody>
          <a:bodyPr/>
          <a:lstStyle/>
          <a:p>
            <a:pPr marL="342900" indent="-342900" eaLnBrk="1" hangingPunct="1">
              <a:lnSpc>
                <a:spcPts val="2500"/>
              </a:lnSpc>
            </a:pPr>
            <a:r>
              <a:rPr lang="ru-RU" sz="3200" b="1" dirty="0" smtClean="0">
                <a:solidFill>
                  <a:srgbClr val="0000FF"/>
                </a:solidFill>
              </a:rPr>
              <a:t/>
            </a:r>
            <a:br>
              <a:rPr lang="ru-RU" sz="3200" b="1" dirty="0" smtClean="0">
                <a:solidFill>
                  <a:srgbClr val="0000FF"/>
                </a:solidFill>
              </a:rPr>
            </a:br>
            <a:r>
              <a:rPr lang="ru-RU" sz="3200" b="1" dirty="0" smtClean="0">
                <a:solidFill>
                  <a:srgbClr val="0000FF"/>
                </a:solidFill>
              </a:rPr>
              <a:t/>
            </a:r>
            <a:br>
              <a:rPr lang="ru-RU" sz="3200" b="1" dirty="0" smtClean="0">
                <a:solidFill>
                  <a:srgbClr val="0000FF"/>
                </a:solidFill>
              </a:rPr>
            </a:br>
            <a:r>
              <a:rPr lang="ru-RU" sz="3200" b="1" dirty="0" smtClean="0">
                <a:solidFill>
                  <a:srgbClr val="0000FF"/>
                </a:solidFill>
              </a:rPr>
              <a:t/>
            </a:r>
            <a:br>
              <a:rPr lang="ru-RU" sz="3200" b="1" dirty="0" smtClean="0">
                <a:solidFill>
                  <a:srgbClr val="0000FF"/>
                </a:solidFill>
              </a:rPr>
            </a:br>
            <a:r>
              <a:rPr lang="ru-RU" sz="3200" b="1" dirty="0" smtClean="0">
                <a:solidFill>
                  <a:srgbClr val="0000FF"/>
                </a:solidFill>
              </a:rPr>
              <a:t/>
            </a:r>
            <a:br>
              <a:rPr lang="ru-RU" sz="3200" b="1" dirty="0" smtClean="0">
                <a:solidFill>
                  <a:srgbClr val="0000FF"/>
                </a:solidFill>
              </a:rPr>
            </a:br>
            <a:r>
              <a:rPr lang="ru-RU" sz="3200" b="1" dirty="0" smtClean="0">
                <a:solidFill>
                  <a:srgbClr val="0000FF"/>
                </a:solidFill>
              </a:rPr>
              <a:t/>
            </a:r>
            <a:br>
              <a:rPr lang="ru-RU" sz="3200" b="1" dirty="0" smtClean="0">
                <a:solidFill>
                  <a:srgbClr val="0000FF"/>
                </a:solidFill>
              </a:rPr>
            </a:br>
            <a:r>
              <a:rPr lang="ru-RU" sz="3200" b="1" dirty="0" smtClean="0">
                <a:solidFill>
                  <a:srgbClr val="0000FF"/>
                </a:solidFill>
              </a:rPr>
              <a:t/>
            </a:r>
            <a:br>
              <a:rPr lang="ru-RU" sz="3200" b="1" dirty="0" smtClean="0">
                <a:solidFill>
                  <a:srgbClr val="0000FF"/>
                </a:solidFill>
              </a:rPr>
            </a:b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Части ударно-спускового механизма</a:t>
            </a:r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– курок;   2- боевая пружина;   3– спусковой крючок;                                  4 – шептало одиночного огня; 5 – автоспуск; 6 - пружина  автоспуска;      7 -переводчик; 8 – замедлитель курка; 9 – оси; </a:t>
            </a:r>
            <a:r>
              <a:rPr lang="ru-RU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dirty="0" smtClean="0">
                <a:solidFill>
                  <a:srgbClr val="0000FF"/>
                </a:solidFill>
              </a:rPr>
              <a:t/>
            </a:r>
            <a:br>
              <a:rPr lang="ru-RU" sz="1800" b="1" dirty="0" smtClean="0">
                <a:solidFill>
                  <a:srgbClr val="0000FF"/>
                </a:solidFill>
              </a:rPr>
            </a:br>
            <a:r>
              <a:rPr lang="ru-RU" sz="1800" b="1" dirty="0" smtClean="0">
                <a:solidFill>
                  <a:srgbClr val="0000FF"/>
                </a:solidFill>
              </a:rPr>
              <a:t> </a:t>
            </a:r>
            <a:br>
              <a:rPr lang="ru-RU" sz="1800" b="1" dirty="0" smtClean="0">
                <a:solidFill>
                  <a:srgbClr val="0000FF"/>
                </a:solidFill>
              </a:rPr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>
                <a:solidFill>
                  <a:srgbClr val="0000FF"/>
                </a:solidFill>
              </a:rPr>
              <a:t/>
            </a:r>
            <a:br>
              <a:rPr lang="ru-RU" sz="1800" b="1" dirty="0" smtClean="0">
                <a:solidFill>
                  <a:srgbClr val="0000FF"/>
                </a:solidFill>
              </a:rPr>
            </a:br>
            <a:r>
              <a:rPr lang="ru-RU" sz="1800" b="1" dirty="0" smtClean="0">
                <a:solidFill>
                  <a:srgbClr val="0000FF"/>
                </a:solidFill>
              </a:rPr>
              <a:t/>
            </a:r>
            <a:br>
              <a:rPr lang="ru-RU" sz="1800" b="1" dirty="0" smtClean="0">
                <a:solidFill>
                  <a:srgbClr val="0000FF"/>
                </a:solidFill>
              </a:rPr>
            </a:br>
            <a:endParaRPr lang="ru-RU" sz="3200" dirty="0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000500" y="1714500"/>
            <a:ext cx="5143500" cy="4738836"/>
          </a:xfrm>
        </p:spPr>
        <p:txBody>
          <a:bodyPr/>
          <a:lstStyle/>
          <a:p>
            <a:pPr indent="180000" eaLnBrk="1" hangingPunct="1">
              <a:lnSpc>
                <a:spcPts val="2400"/>
              </a:lnSpc>
              <a:defRPr/>
            </a:pP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Ударно-спусковой механизм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служит для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indent="180000" eaLnBrk="1" hangingPunct="1">
              <a:lnSpc>
                <a:spcPts val="2400"/>
              </a:lnSpc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спуска курка с боевого взвода или со взвода автоспуска;</a:t>
            </a:r>
          </a:p>
          <a:p>
            <a:pPr indent="180000" eaLnBrk="1" hangingPunct="1">
              <a:lnSpc>
                <a:spcPts val="2400"/>
              </a:lnSpc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нанесения удара по ударнику;</a:t>
            </a:r>
          </a:p>
          <a:p>
            <a:pPr indent="180000" eaLnBrk="1" hangingPunct="1">
              <a:lnSpc>
                <a:spcPts val="2400"/>
              </a:lnSpc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обеспечения ведения автоматического или одиночного огня;</a:t>
            </a:r>
          </a:p>
          <a:p>
            <a:pPr indent="180000" eaLnBrk="1" hangingPunct="1">
              <a:lnSpc>
                <a:spcPts val="2400"/>
              </a:lnSpc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прекращения стрельбы;</a:t>
            </a:r>
          </a:p>
          <a:p>
            <a:pPr indent="180000" eaLnBrk="1" hangingPunct="1">
              <a:lnSpc>
                <a:spcPts val="2400"/>
              </a:lnSpc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предотвращения выстрелов при незапертом затворе;</a:t>
            </a:r>
          </a:p>
          <a:p>
            <a:pPr indent="180000" eaLnBrk="1" hangingPunct="1">
              <a:lnSpc>
                <a:spcPts val="2400"/>
              </a:lnSpc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постановки автомата на предохранитель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10" descr="http://popgun.ru/files/g/120/orig/567608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528" y="1772816"/>
            <a:ext cx="3605089" cy="4383087"/>
          </a:xfr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53" name="Picture 3" descr="C:\Users\Администратор\Pictures\Шептало один.огн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5429250"/>
            <a:ext cx="100647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28625" y="0"/>
            <a:ext cx="8443913" cy="1484784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ru-RU" sz="3600" dirty="0" smtClean="0">
                <a:solidFill>
                  <a:schemeClr val="tx2"/>
                </a:solidFill>
              </a:rPr>
              <a:t>   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Цевье</a:t>
            </a:r>
            <a:r>
              <a:rPr lang="ru-RU" sz="3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служит для удобства действия и для предохранения рук автоматчика от ожогов.</a:t>
            </a:r>
          </a:p>
        </p:txBody>
      </p:sp>
      <p:pic>
        <p:nvPicPr>
          <p:cNvPr id="28675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25" y="1643063"/>
            <a:ext cx="5980113" cy="4951412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536" y="260648"/>
            <a:ext cx="8218487" cy="1440160"/>
          </a:xfrm>
        </p:spPr>
        <p:txBody>
          <a:bodyPr lIns="108000"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Магазин</a:t>
            </a:r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служит для помещения патронов и подачи их в ствольную коробку.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endParaRPr lang="ru-RU" sz="24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magazi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916832"/>
            <a:ext cx="7643866" cy="4714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idx="1"/>
          </p:nvPr>
        </p:nvSpPr>
        <p:spPr>
          <a:xfrm>
            <a:off x="0" y="836613"/>
            <a:ext cx="9144000" cy="15842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dirty="0" smtClean="0">
                <a:solidFill>
                  <a:schemeClr val="bg1"/>
                </a:solidFill>
              </a:rPr>
              <a:t>   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Штык-нож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присоединяется к автомату перед атакой и служит  для  поражения  противника  в рукопашном бою.</a:t>
            </a:r>
          </a:p>
        </p:txBody>
      </p:sp>
      <p:sp>
        <p:nvSpPr>
          <p:cNvPr id="30723" name="Rectangle 6"/>
          <p:cNvSpPr>
            <a:spLocks noChangeArrowheads="1"/>
          </p:cNvSpPr>
          <p:nvPr/>
        </p:nvSpPr>
        <p:spPr bwMode="auto">
          <a:xfrm>
            <a:off x="2366963" y="2019300"/>
            <a:ext cx="2159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30724" name="Rectangle 8"/>
          <p:cNvSpPr>
            <a:spLocks noChangeArrowheads="1"/>
          </p:cNvSpPr>
          <p:nvPr/>
        </p:nvSpPr>
        <p:spPr bwMode="auto">
          <a:xfrm>
            <a:off x="2366963" y="2019300"/>
            <a:ext cx="225107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30725" name="Picture 9" descr="C:\Users\Администратор\Pictures\шт-нож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775" y="2651125"/>
            <a:ext cx="8626475" cy="2420938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260648"/>
            <a:ext cx="8572500" cy="208823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400" b="1" dirty="0" smtClean="0">
                <a:solidFill>
                  <a:srgbClr val="0000FF"/>
                </a:solidFill>
              </a:rPr>
              <a:t>   </a:t>
            </a:r>
            <a:r>
              <a:rPr lang="ru-RU" sz="2800" b="1" dirty="0" smtClean="0">
                <a:solidFill>
                  <a:srgbClr val="0000FF"/>
                </a:solidFill>
              </a:rPr>
              <a:t> 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Ножны</a:t>
            </a:r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служат для ношения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штык-ножа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поясном ремне. </a:t>
            </a:r>
          </a:p>
          <a:p>
            <a:pPr eaLnBrk="1" hangingPunct="1">
              <a:buFontTx/>
              <a:buNone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Кроме того, они используются вместе со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штык-ножом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резки проволоки.</a:t>
            </a:r>
          </a:p>
        </p:txBody>
      </p:sp>
      <p:pic>
        <p:nvPicPr>
          <p:cNvPr id="31747" name="Picture 4" descr="C:\Users\Администратор\Pictures\Ножны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625" y="2500313"/>
            <a:ext cx="8255000" cy="3429000"/>
          </a:xfrm>
          <a:noFill/>
          <a:ln w="76200">
            <a:solidFill>
              <a:srgbClr val="0000FF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142875" y="0"/>
            <a:ext cx="8786813" cy="1571625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Принадлежность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служит для разборки,    сборки, чистки и смазки автомата.       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принадлежности относятся</a:t>
            </a:r>
            <a:r>
              <a:rPr lang="ru-RU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1- шомпол, 2- протирка, 3- ершик, 4- отвертка,                 5- выколотка, 6 -  шпилька, 7 - пенал,  8 - крышка пенала, 9 - масленка.</a:t>
            </a:r>
            <a:endPara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771" name="Picture 4" descr="http://s01.yapfiles.ru/files/35957/prinadlezhnosti.jpg"/>
          <p:cNvPicPr>
            <a:picLocks noChangeAspect="1" noChangeArrowheads="1"/>
          </p:cNvPicPr>
          <p:nvPr/>
        </p:nvPicPr>
        <p:blipFill>
          <a:blip r:embed="rId2" cstate="print"/>
          <a:srcRect t="14819"/>
          <a:stretch>
            <a:fillRect/>
          </a:stretch>
        </p:blipFill>
        <p:spPr bwMode="auto">
          <a:xfrm>
            <a:off x="928688" y="1785938"/>
            <a:ext cx="7429500" cy="4892675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Устройство  патрона к АК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795" name="Содержимое 3"/>
          <p:cNvSpPr>
            <a:spLocks noGrp="1"/>
          </p:cNvSpPr>
          <p:nvPr>
            <p:ph sz="half" idx="2"/>
          </p:nvPr>
        </p:nvSpPr>
        <p:spPr>
          <a:xfrm>
            <a:off x="5143500" y="2357438"/>
            <a:ext cx="3820988" cy="3375818"/>
          </a:xfrm>
        </p:spPr>
        <p:txBody>
          <a:bodyPr/>
          <a:lstStyle/>
          <a:p>
            <a:pPr>
              <a:buNone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1-пуля; 2-гильза;              3-пороховой заряд;</a:t>
            </a:r>
          </a:p>
          <a:p>
            <a:pPr>
              <a:buFontTx/>
              <a:buNone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4-капсюль;               5-дульце;                   6-проточка;                                                                    7-наковальня;                   8-затравочное                                                                       отверстие;</a:t>
            </a:r>
          </a:p>
          <a:p>
            <a:pPr>
              <a:buFontTx/>
              <a:buNone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9-ударный состав</a:t>
            </a:r>
          </a:p>
          <a:p>
            <a:pPr>
              <a:buFontTx/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          </a:t>
            </a:r>
          </a:p>
          <a:p>
            <a:endParaRPr lang="ru-RU" dirty="0" smtClean="0"/>
          </a:p>
        </p:txBody>
      </p:sp>
      <p:sp>
        <p:nvSpPr>
          <p:cNvPr id="33796" name="Прямоугольник 4"/>
          <p:cNvSpPr>
            <a:spLocks noChangeArrowheads="1"/>
          </p:cNvSpPr>
          <p:nvPr/>
        </p:nvSpPr>
        <p:spPr bwMode="auto">
          <a:xfrm>
            <a:off x="1643063" y="1143000"/>
            <a:ext cx="70723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общий вид 5,45-мм патрона и его устройство</a:t>
            </a:r>
            <a:endParaRPr lang="ru-RU" sz="24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797" name="Содержимое 5" descr="1"/>
          <p:cNvPicPr>
            <a:picLocks noGrp="1"/>
          </p:cNvPicPr>
          <p:nvPr>
            <p:ph sz="half" idx="1"/>
          </p:nvPr>
        </p:nvPicPr>
        <p:blipFill>
          <a:blip r:embed="rId2" cstate="print">
            <a:lum bright="6000"/>
          </a:blip>
          <a:srcRect/>
          <a:stretch>
            <a:fillRect/>
          </a:stretch>
        </p:blipFill>
        <p:spPr>
          <a:xfrm>
            <a:off x="642938" y="1143000"/>
            <a:ext cx="714375" cy="5357813"/>
          </a:xfrm>
        </p:spPr>
      </p:pic>
      <p:pic>
        <p:nvPicPr>
          <p:cNvPr id="33798" name="Рисунок 6" descr="image007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88" y="2071688"/>
            <a:ext cx="2286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428625"/>
          </a:xfrm>
        </p:spPr>
        <p:txBody>
          <a:bodyPr/>
          <a:lstStyle/>
          <a:p>
            <a:pPr>
              <a:defRPr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Виды патронов 7,62 </a:t>
            </a:r>
            <a:r>
              <a:rPr lang="ru-RU" sz="32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39 мм: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2875" y="714375"/>
            <a:ext cx="8858250" cy="60023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обыкновенной пулей ПО </a:t>
            </a: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пуля со стальным сердечником, состоит из стальной, покрытой томпаком оболочки и стального сердечника, между которыми имеется свинцовая рубашка. </a:t>
            </a:r>
          </a:p>
          <a:p>
            <a:pPr algn="just"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обыкновенной пулей со стальным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термоупрочнённым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сердечником  -  57-Н-231С</a:t>
            </a: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endParaRPr lang="ru-RU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r>
              <a:rPr 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трассирующей пулей Т-45 - (б), </a:t>
            </a: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предназначена для </a:t>
            </a:r>
            <a:r>
              <a:rPr lang="ru-RU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целеуказания</a:t>
            </a: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корректировки огня на расстояниях до 800 м, головная часть оболочки окрашена в зеленый цвет. </a:t>
            </a:r>
          </a:p>
          <a:p>
            <a:pPr algn="just"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бронебойно-зажигательной пулей БЗ</a:t>
            </a: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предназначена для зажигания горючих жидкостей и для поражения живой силы противника, до 300 м. Головная часть оболочки окрашена в черный цвет с красным пояском. </a:t>
            </a:r>
          </a:p>
          <a:p>
            <a:pPr algn="just"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зажигательной пулей - </a:t>
            </a: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окраска вершины пули красного цвета.</a:t>
            </a:r>
            <a:r>
              <a:rPr lang="ru-RU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just">
              <a:defRPr/>
            </a:pP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пулей уменьшенной скорости УС</a:t>
            </a:r>
            <a:r>
              <a:rPr lang="ru-RU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окраска вершины пули чёрная с зелёным пояском.</a:t>
            </a:r>
            <a:r>
              <a:rPr lang="ru-RU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just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Эталонный патрон ЭП </a:t>
            </a: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окраска вершины пули белого цвета.</a:t>
            </a:r>
            <a:r>
              <a:rPr lang="ru-RU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just">
              <a:defRPr/>
            </a:pP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Патрон с усиленным зарядом УЗ </a:t>
            </a: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вся пуля чёрного цвета. </a:t>
            </a:r>
          </a:p>
          <a:p>
            <a:pPr algn="just"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Патрон высокого давления ВД </a:t>
            </a: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отличительной окраски </a:t>
            </a:r>
          </a:p>
          <a:p>
            <a:pPr algn="just">
              <a:defRPr/>
            </a:pP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имеет, на патронном ящике надпись "Высокое давление".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pPr>
              <a:defRPr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Виды патронов 7,62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39 мм: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5843" name="Picture 5" descr="7,62x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00808"/>
            <a:ext cx="7798818" cy="4919911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35844" name="Прямоугольник 3"/>
          <p:cNvSpPr>
            <a:spLocks noChangeArrowheads="1"/>
          </p:cNvSpPr>
          <p:nvPr/>
        </p:nvSpPr>
        <p:spPr bwMode="auto">
          <a:xfrm>
            <a:off x="539552" y="1196752"/>
            <a:ext cx="80648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</a:rPr>
              <a:t>    </a:t>
            </a: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      </a:t>
            </a:r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ПН      </a:t>
            </a:r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57-Н-231     </a:t>
            </a: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57-Н-231С   </a:t>
            </a:r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7Н23        </a:t>
            </a: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57-БЗ-231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395536" y="285750"/>
            <a:ext cx="8136903" cy="642938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00FF"/>
                </a:solidFill>
              </a:rPr>
              <a:t/>
            </a:r>
            <a:br>
              <a:rPr lang="ru-RU" sz="3200" b="1" dirty="0" smtClean="0">
                <a:solidFill>
                  <a:srgbClr val="0000FF"/>
                </a:solidFill>
              </a:rPr>
            </a:b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5.45х39 мм патроны для АК. </a:t>
            </a: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0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7" name="Рисунок 3" descr="патрон 5,45 мм с обыкновенной пулей 7Н6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6506" y="1124744"/>
            <a:ext cx="8119758" cy="5328592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19000"/>
            <a:lum/>
          </a:blip>
          <a:srcRect/>
          <a:tile tx="25400" ty="2540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0" y="285750"/>
            <a:ext cx="9144000" cy="1415058"/>
          </a:xfrm>
        </p:spPr>
        <p:txBody>
          <a:bodyPr/>
          <a:lstStyle/>
          <a:p>
            <a:pPr>
              <a:lnSpc>
                <a:spcPts val="3300"/>
              </a:lnSpc>
            </a:pP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Назначение, боевые свойства, общее устройство   7,62 мм   автомата  АКМ,   5,45 мм   автоматов  АК-74,  АКС-74у</a:t>
            </a:r>
            <a:endParaRPr lang="ru-RU" sz="3600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772816"/>
            <a:ext cx="8640960" cy="4656559"/>
          </a:xfrm>
        </p:spPr>
        <p:txBody>
          <a:bodyPr/>
          <a:lstStyle/>
          <a:p>
            <a:pPr algn="just" eaLnBrk="1" hangingPunct="1">
              <a:defRPr/>
            </a:pPr>
            <a:r>
              <a:rPr lang="ru-RU" sz="3600" b="1" dirty="0" smtClean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Автомат Калашникова является </a:t>
            </a:r>
            <a:r>
              <a:rPr lang="ru-RU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индивидуальным оружием и предназначен для уничтожения живой силы противника. Для поражения противника в рукопашном бою к автомату присоединяется штык-нож (кроме АКС-74у).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29600" cy="428625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Виды патронов 5,45 </a:t>
            </a:r>
            <a:r>
              <a:rPr lang="ru-RU" sz="36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</a:t>
            </a:r>
            <a:r>
              <a:rPr lang="ru-RU" sz="3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39:</a:t>
            </a:r>
            <a:endParaRPr lang="ru-RU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324544" y="714375"/>
            <a:ext cx="9325669" cy="5706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algn="just">
              <a:lnSpc>
                <a:spcPct val="80000"/>
              </a:lnSpc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      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"ПС" </a:t>
            </a: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пулей со стальным сердечником 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(индекс 7Н6, 7Н6ВК)</a:t>
            </a:r>
            <a:r>
              <a:rPr lang="ru-RU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массой 3,30-3,55 г. Пуля без окраски.</a:t>
            </a: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609600" indent="-609600" algn="just">
              <a:lnSpc>
                <a:spcPct val="80000"/>
              </a:lnSpc>
              <a:defRPr/>
            </a:pPr>
            <a:r>
              <a:rPr 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"Т" - трассирующий (7T3). </a:t>
            </a:r>
            <a:r>
              <a:rPr lang="ru-RU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Зеленая вершина пули. </a:t>
            </a:r>
          </a:p>
          <a:p>
            <a:pPr marL="609600" indent="-609600" algn="just">
              <a:lnSpc>
                <a:spcPct val="80000"/>
              </a:lnSpc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Патрон для стрельбы из оружия с приборами бесшумной стрельбы (индекс 7У1) </a:t>
            </a:r>
            <a:r>
              <a:rPr lang="ru-RU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содержит пулю массой 5,15 г, которая имеет начальную скорость 303 м/с. </a:t>
            </a:r>
            <a:r>
              <a:rPr lang="ru-RU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Окраска </a:t>
            </a:r>
            <a:r>
              <a:rPr lang="ru-RU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черная</a:t>
            </a:r>
            <a:r>
              <a:rPr lang="ru-RU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вершина пули с </a:t>
            </a:r>
            <a: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зеленым</a:t>
            </a:r>
            <a:r>
              <a:rPr lang="ru-RU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ободком. </a:t>
            </a:r>
          </a:p>
          <a:p>
            <a:pPr marL="609600" indent="-609600" algn="just">
              <a:lnSpc>
                <a:spcPct val="80000"/>
              </a:lnSpc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Xолостой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(7X3) </a:t>
            </a:r>
            <a:r>
              <a:rPr lang="ru-RU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пластиковой пулей массой </a:t>
            </a:r>
            <a:r>
              <a:rPr lang="ru-RU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0,22-0,26г</a:t>
            </a:r>
            <a:r>
              <a:rPr lang="ru-RU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масса пороха </a:t>
            </a:r>
            <a:r>
              <a:rPr lang="ru-RU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0,24 г. </a:t>
            </a:r>
          </a:p>
          <a:p>
            <a:pPr marL="609600" indent="-609600" algn="just">
              <a:lnSpc>
                <a:spcPct val="80000"/>
              </a:lnSpc>
              <a:defRPr/>
            </a:pPr>
            <a:r>
              <a:rPr lang="ru-RU" b="1" dirty="0" smtClean="0">
                <a:solidFill>
                  <a:srgbClr val="3525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Патрон </a:t>
            </a:r>
            <a:r>
              <a:rPr lang="ru-RU" b="1" dirty="0">
                <a:solidFill>
                  <a:srgbClr val="3525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ПП (7Н10) </a:t>
            </a:r>
            <a:r>
              <a:rPr lang="ru-RU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сердечником из </a:t>
            </a:r>
            <a:r>
              <a:rPr lang="ru-RU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специальных </a:t>
            </a:r>
            <a:r>
              <a:rPr lang="ru-RU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сплавов (пуля повышенной пробиваемости), </a:t>
            </a:r>
            <a:r>
              <a:rPr lang="ru-RU" sz="1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Лак-герметизатор</a:t>
            </a:r>
            <a:r>
              <a:rPr lang="ru-RU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темно-фиолетового цвета</a:t>
            </a:r>
            <a:r>
              <a:rPr lang="ru-RU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 отличие от красного в 7Н6. </a:t>
            </a:r>
          </a:p>
          <a:p>
            <a:pPr marL="609600" indent="-609600" algn="just">
              <a:lnSpc>
                <a:spcPct val="80000"/>
              </a:lnSpc>
              <a:defRPr/>
            </a:pP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ru-RU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Учебный (без заряда</a:t>
            </a:r>
            <a:r>
              <a:rPr lang="ru-RU" sz="1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</a:t>
            </a:r>
            <a:r>
              <a:rPr lang="ru-RU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Отличается наличием четырех продольных </a:t>
            </a:r>
            <a:r>
              <a:rPr lang="ru-RU" sz="1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выштамповок</a:t>
            </a:r>
            <a:r>
              <a:rPr lang="ru-RU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гильзе и двойного кольцевого обжима пули в дульце гильзы. </a:t>
            </a:r>
          </a:p>
          <a:p>
            <a:pPr marL="609600" indent="-609600" algn="just">
              <a:lnSpc>
                <a:spcPct val="80000"/>
              </a:lnSpc>
              <a:defRPr/>
            </a:pPr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Патрон</a:t>
            </a:r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БП (7Н22) </a:t>
            </a:r>
            <a:r>
              <a:rPr lang="ru-RU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бронебойной пулей массой 3,68 г которая пробивает бронеплиту толщиной 5 мм на дистанции 250 метров. </a:t>
            </a:r>
            <a:r>
              <a:rPr lang="ru-RU" sz="1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Лак-герметизатор</a:t>
            </a:r>
            <a:r>
              <a:rPr lang="ru-RU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красного</a:t>
            </a:r>
            <a:r>
              <a:rPr lang="ru-RU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цвета, пуля имеет носик </a:t>
            </a:r>
            <a:r>
              <a:rPr lang="ru-RU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черного</a:t>
            </a:r>
            <a:r>
              <a:rPr lang="ru-RU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цвета. </a:t>
            </a:r>
          </a:p>
          <a:p>
            <a:pPr marL="609600" indent="-609600" algn="just">
              <a:lnSpc>
                <a:spcPct val="80000"/>
              </a:lnSpc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Образцовый патрон </a:t>
            </a:r>
            <a:r>
              <a:rPr lang="ru-RU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предназначен для сравнительной проверки баллистических характеристик </a:t>
            </a:r>
            <a:r>
              <a:rPr lang="ru-RU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патронов</a:t>
            </a:r>
            <a:r>
              <a:rPr lang="ru-RU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Соответствует штатному патрону (7Н6), но изготовлен с повышенной точностью. Носик пули </a:t>
            </a:r>
            <a:r>
              <a:rPr lang="ru-RU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белого</a:t>
            </a:r>
            <a:r>
              <a:rPr lang="ru-RU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цвета. </a:t>
            </a:r>
            <a:endParaRPr lang="ru-RU" sz="1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just">
              <a:lnSpc>
                <a:spcPct val="80000"/>
              </a:lnSpc>
              <a:defRPr/>
            </a:pP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Патрон с усиленным зарядом (УЗ) </a:t>
            </a:r>
            <a:r>
              <a:rPr lang="ru-RU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вся пуля целиком черного цвета. </a:t>
            </a:r>
          </a:p>
          <a:p>
            <a:pPr marL="609600" indent="-609600" algn="just">
              <a:lnSpc>
                <a:spcPct val="80000"/>
              </a:lnSpc>
              <a:defRPr/>
            </a:pP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Патрон высокого давления (ВД) </a:t>
            </a:r>
            <a:r>
              <a:rPr lang="ru-RU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вся пуля целиком </a:t>
            </a:r>
            <a:r>
              <a:rPr lang="ru-RU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желтого</a:t>
            </a:r>
            <a:r>
              <a:rPr lang="ru-RU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цвета. 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>
          <a:xfrm>
            <a:off x="2000250" y="642938"/>
            <a:ext cx="5500688" cy="571500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5.45х39 мм патроны</a:t>
            </a:r>
            <a:r>
              <a:rPr lang="ru-RU" sz="40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40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8915" name="Группа 11"/>
          <p:cNvGrpSpPr>
            <a:grpSpLocks/>
          </p:cNvGrpSpPr>
          <p:nvPr/>
        </p:nvGrpSpPr>
        <p:grpSpPr bwMode="auto">
          <a:xfrm>
            <a:off x="1285875" y="1571625"/>
            <a:ext cx="6429375" cy="4667250"/>
            <a:chOff x="1000100" y="1214422"/>
            <a:chExt cx="6429420" cy="4667252"/>
          </a:xfrm>
        </p:grpSpPr>
        <p:grpSp>
          <p:nvGrpSpPr>
            <p:cNvPr id="3" name="Группа 8"/>
            <p:cNvGrpSpPr/>
            <p:nvPr/>
          </p:nvGrpSpPr>
          <p:grpSpPr>
            <a:xfrm>
              <a:off x="1000100" y="1571612"/>
              <a:ext cx="6416759" cy="4310062"/>
              <a:chOff x="733413" y="1628763"/>
              <a:chExt cx="6416759" cy="4310062"/>
            </a:xfrm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grpSpPr>
          <p:pic>
            <p:nvPicPr>
              <p:cNvPr id="6" name="Picture 3" descr="Патроны 5,45х39 разных видов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>
              <a:xfrm>
                <a:off x="733413" y="1628763"/>
                <a:ext cx="4354512" cy="4310062"/>
              </a:xfrm>
              <a:prstGeom prst="rect">
                <a:avLst/>
              </a:prstGeom>
              <a:noFill/>
            </p:spPr>
          </p:pic>
          <p:pic>
            <p:nvPicPr>
              <p:cNvPr id="7" name="Picture 4" descr="Безымянный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857488" y="1643050"/>
                <a:ext cx="1065212" cy="4286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" name="Picture 6" descr="1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6000"/>
              </a:blip>
              <a:srcRect t="47609"/>
              <a:stretch>
                <a:fillRect/>
              </a:stretch>
            </p:blipFill>
            <p:spPr bwMode="auto">
              <a:xfrm>
                <a:off x="749288" y="1643050"/>
                <a:ext cx="1071562" cy="4286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" name="Picture 8" descr="Безымянный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072066" y="1643050"/>
                <a:ext cx="1061743" cy="4286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143636" y="1643050"/>
                <a:ext cx="1006536" cy="42862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5" name="Прямоугольник 4"/>
            <p:cNvSpPr/>
            <p:nvPr/>
          </p:nvSpPr>
          <p:spPr>
            <a:xfrm>
              <a:off x="1000100" y="1214422"/>
              <a:ext cx="6429420" cy="400110"/>
            </a:xfrm>
            <a:prstGeom prst="rect">
              <a:avLst/>
            </a:prstGeom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b="1" dirty="0">
                  <a:solidFill>
                    <a:schemeClr val="accent1">
                      <a:lumMod val="75000"/>
                    </a:schemeClr>
                  </a:solidFill>
                </a:rPr>
                <a:t>   </a:t>
              </a:r>
              <a:r>
                <a:rPr lang="ru-RU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7Н6       7Н24      7Н10        7Н22        7Т3        7Х3</a:t>
              </a:r>
              <a:endParaRPr lang="ru-RU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2875"/>
            <a:ext cx="9144000" cy="1000125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Порядок неполной разборки и сборки после нее автомата Калашникова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4439"/>
            <a:ext cx="8964488" cy="5643562"/>
          </a:xfrm>
        </p:spPr>
        <p:txBody>
          <a:bodyPr/>
          <a:lstStyle/>
          <a:p>
            <a:pPr algn="just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Разборка автомата может быть неполной и полной.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Неполная разборка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производится для чистки, смазки и осмотра автомата,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полная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для чистки при сильном загрязнении автомата, после нахождения его под дождем или в снегу, при переходе на новую смазку, а также при ремонте.    Излишне частая разборка автомата вредна, так как ускоряет  изнашивание частей и механизмов.</a:t>
            </a:r>
          </a:p>
          <a:p>
            <a:pPr algn="just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0" y="260648"/>
            <a:ext cx="9144000" cy="6597353"/>
          </a:xfrm>
        </p:spPr>
        <p:txBody>
          <a:bodyPr/>
          <a:lstStyle/>
          <a:p>
            <a:pPr algn="just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разборке и сборке автомата необходимо соблюдать следующие правила:</a:t>
            </a:r>
          </a:p>
          <a:p>
            <a:pPr algn="just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– разборку и сборку производить на столе или скамейке, а в поле – на чистой подстилке;</a:t>
            </a:r>
          </a:p>
          <a:p>
            <a:pPr algn="just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– части и механизмы класть в порядке разборки, обращаться с ними осторожно, не класть одну часть на другую и не применять излишних усилий и резких ударов;</a:t>
            </a:r>
          </a:p>
          <a:p>
            <a:pPr algn="just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– при сборке автомата сличить номера на его частях; у каждого автомата номеру ствольной коробке должны соответствовать номера на затворной раме, затворе и др. отделяемых частях, имеющих номер. 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0"/>
            <a:ext cx="8715375" cy="1071563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Порядок неполной разборки автомата Калашникова: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0" y="1071563"/>
            <a:ext cx="8929688" cy="1143000"/>
          </a:xfrm>
        </p:spPr>
        <p:txBody>
          <a:bodyPr lIns="36000" tIns="36000" rIns="36000" bIns="36000"/>
          <a:lstStyle/>
          <a:p>
            <a:pPr marL="609600" indent="-609600" algn="just" eaLnBrk="1" hangingPunct="1">
              <a:lnSpc>
                <a:spcPct val="90000"/>
              </a:lnSpc>
              <a:buFontTx/>
              <a:buNone/>
            </a:pPr>
            <a:r>
              <a:rPr lang="ru-RU" sz="2000" b="1" dirty="0" smtClean="0">
                <a:solidFill>
                  <a:schemeClr val="tx2"/>
                </a:solidFill>
              </a:rPr>
              <a:t>        </a:t>
            </a:r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Отделить магазин. </a:t>
            </a: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Удерживая автомат левой рукой за шейку приклада или цевье, правой рукой обхватить магазин; нажимая большим пальцем на защелку, подать нижнюю часть магазина вперед и отделить его.</a:t>
            </a: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3635375" y="62372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457200" algn="ctr"/>
            <a:endParaRPr lang="ru-RU"/>
          </a:p>
        </p:txBody>
      </p:sp>
      <p:pic>
        <p:nvPicPr>
          <p:cNvPr id="40965" name="Picture 4" descr="CIMG6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88" y="2286000"/>
            <a:ext cx="5957887" cy="4418013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6" name="Picture 4" descr="CIMG6002"/>
          <p:cNvPicPr>
            <a:picLocks noChangeAspect="1" noChangeArrowheads="1"/>
          </p:cNvPicPr>
          <p:nvPr/>
        </p:nvPicPr>
        <p:blipFill>
          <a:blip r:embed="rId3" cstate="print"/>
          <a:srcRect l="7863" t="7236"/>
          <a:stretch>
            <a:fillRect/>
          </a:stretch>
        </p:blipFill>
        <p:spPr bwMode="auto">
          <a:xfrm>
            <a:off x="2195736" y="2425275"/>
            <a:ext cx="6078508" cy="4432725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7" name="Picture 3" descr="CIMG60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3" y="2564905"/>
            <a:ext cx="6120679" cy="4464495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 noChangeArrowheads="1"/>
          </p:cNvSpPr>
          <p:nvPr>
            <p:ph idx="1"/>
          </p:nvPr>
        </p:nvSpPr>
        <p:spPr>
          <a:xfrm>
            <a:off x="-428625" y="0"/>
            <a:ext cx="9572625" cy="1500188"/>
          </a:xfrm>
        </p:spPr>
        <p:txBody>
          <a:bodyPr/>
          <a:lstStyle/>
          <a:p>
            <a:pPr marL="609600" indent="-609600" algn="just" eaLnBrk="1" hangingPunct="1">
              <a:buFontTx/>
              <a:buNone/>
              <a:defRPr/>
            </a:pPr>
            <a:r>
              <a:rPr lang="ru-RU" dirty="0" smtClean="0">
                <a:solidFill>
                  <a:srgbClr val="0000FF"/>
                </a:solidFill>
              </a:rPr>
              <a:t>     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Проверить, нет ли в патроннике патрона. </a:t>
            </a: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чего: опустить переводчик вниз, поставив его в положение “АВ” или “ОД”; отвести рукоятку затворной рамы назад, осмотреть патронник; отпустить рукоятку затворной рамы и спустить курок с боевого взвода.</a:t>
            </a:r>
          </a:p>
        </p:txBody>
      </p:sp>
      <p:pic>
        <p:nvPicPr>
          <p:cNvPr id="44035" name="Picture 4" descr="CIMG60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39" y="1571625"/>
            <a:ext cx="6957962" cy="5113338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4" name="Picture 4" descr="CIMG60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700808"/>
            <a:ext cx="6984776" cy="5157192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5" name="Picture 4" descr="CIMG6013"/>
          <p:cNvPicPr>
            <a:picLocks noChangeAspect="1" noChangeArrowheads="1"/>
          </p:cNvPicPr>
          <p:nvPr/>
        </p:nvPicPr>
        <p:blipFill>
          <a:blip r:embed="rId4" cstate="print"/>
          <a:srcRect l="7687" t="6961"/>
          <a:stretch>
            <a:fillRect/>
          </a:stretch>
        </p:blipFill>
        <p:spPr bwMode="auto">
          <a:xfrm>
            <a:off x="1475656" y="1844825"/>
            <a:ext cx="6984776" cy="5184575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6" name="Picture 4" descr="CIMG60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3" y="1988840"/>
            <a:ext cx="6984775" cy="5184576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7" name="Picture 4" descr="CIMG60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688" y="2132856"/>
            <a:ext cx="6984776" cy="5184576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CIMG601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28688" y="1355725"/>
            <a:ext cx="7072312" cy="5254625"/>
          </a:xfrm>
          <a:ln w="76200">
            <a:solidFill>
              <a:srgbClr val="0000FF"/>
            </a:solidFill>
          </a:ln>
        </p:spPr>
      </p:pic>
      <p:sp>
        <p:nvSpPr>
          <p:cNvPr id="50179" name="Прямоугольник 2"/>
          <p:cNvSpPr>
            <a:spLocks noChangeArrowheads="1"/>
          </p:cNvSpPr>
          <p:nvPr/>
        </p:nvSpPr>
        <p:spPr bwMode="auto">
          <a:xfrm>
            <a:off x="214313" y="214313"/>
            <a:ext cx="89296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Вынуть пенал с принадлежностью из гнезда приклада. </a:t>
            </a: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чего: утопить пальцем правой руки крышку гнезда так, чтобы пенал под действием пружины вышел из гнезда.</a:t>
            </a:r>
          </a:p>
        </p:txBody>
      </p:sp>
      <p:pic>
        <p:nvPicPr>
          <p:cNvPr id="4" name="Picture 4" descr="CIMG60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484783"/>
            <a:ext cx="7128792" cy="5256585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CIMG602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43000" y="1428750"/>
            <a:ext cx="7035800" cy="5227638"/>
          </a:xfrm>
          <a:ln w="76200">
            <a:solidFill>
              <a:srgbClr val="0000FF"/>
            </a:solidFill>
          </a:ln>
        </p:spPr>
      </p:pic>
      <p:sp>
        <p:nvSpPr>
          <p:cNvPr id="52227" name="Прямоугольник 2"/>
          <p:cNvSpPr>
            <a:spLocks noChangeArrowheads="1"/>
          </p:cNvSpPr>
          <p:nvPr/>
        </p:nvSpPr>
        <p:spPr bwMode="auto">
          <a:xfrm>
            <a:off x="0" y="214313"/>
            <a:ext cx="9144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09600" indent="-609600">
              <a:defRPr/>
            </a:pPr>
            <a:r>
              <a:rPr lang="ru-RU" b="1" dirty="0">
                <a:solidFill>
                  <a:srgbClr val="0000FF"/>
                </a:solidFill>
              </a:rPr>
              <a:t>        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Отделить шомпол:</a:t>
            </a: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оттянуть конец шомпола от ствола так, чтобы его головка вышла из-под упора на основании мушки, </a:t>
            </a:r>
          </a:p>
          <a:p>
            <a:pPr marL="609600" indent="-609600">
              <a:defRPr/>
            </a:pP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и вынуть шомпол.</a:t>
            </a:r>
          </a:p>
        </p:txBody>
      </p:sp>
      <p:pic>
        <p:nvPicPr>
          <p:cNvPr id="4" name="Picture 4" descr="CIMG60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1" y="1586086"/>
            <a:ext cx="7056783" cy="5271914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5" name="Picture 4" descr="CIMG60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1754610"/>
            <a:ext cx="7056784" cy="5272639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/>
          <p:cNvSpPr>
            <a:spLocks noGrp="1" noChangeArrowheads="1"/>
          </p:cNvSpPr>
          <p:nvPr>
            <p:ph idx="1"/>
          </p:nvPr>
        </p:nvSpPr>
        <p:spPr>
          <a:xfrm>
            <a:off x="0" y="142875"/>
            <a:ext cx="9001125" cy="1571625"/>
          </a:xfrm>
        </p:spPr>
        <p:txBody>
          <a:bodyPr/>
          <a:lstStyle/>
          <a:p>
            <a:pPr marL="609600" indent="-180000" eaLnBrk="1" hangingPunct="1">
              <a:lnSpc>
                <a:spcPts val="2200"/>
              </a:lnSpc>
              <a:buFontTx/>
              <a:buNone/>
              <a:defRPr/>
            </a:pPr>
            <a:r>
              <a:rPr lang="ru-RU" dirty="0" smtClean="0"/>
              <a:t>    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Отделить крышку ствольной коробки.   </a:t>
            </a: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чего: левой рукой обхватить шейку приклада, большим пальцем этой руки нажать на выступ направляющего стержня возвратного механизма; правой рукой приподнять вверх заднюю часть крышки ствольной коробки    и отделить крышку.</a:t>
            </a:r>
          </a:p>
        </p:txBody>
      </p:sp>
      <p:pic>
        <p:nvPicPr>
          <p:cNvPr id="55299" name="Picture 4" descr="CIMG6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700808"/>
            <a:ext cx="6643687" cy="4937125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4" name="Picture 4" descr="CIMG60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844824"/>
            <a:ext cx="6624736" cy="4922537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5" name="Picture 4" descr="CIMG60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1988840"/>
            <a:ext cx="6624736" cy="4968552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-357188" y="142875"/>
            <a:ext cx="9358313" cy="2000250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        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Отделить возвратный механизм. </a:t>
            </a: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Удерживая автомат левой рукой за шейку приклада, правой подать вперед направляющий стержень возвратного механизма до выхода его пятки из продольного паза ствольной коробки; приподнять задний конец направляющего стержня и извлечь возвратный механизм из канала затворной рамы.</a:t>
            </a:r>
          </a:p>
        </p:txBody>
      </p:sp>
      <p:pic>
        <p:nvPicPr>
          <p:cNvPr id="58371" name="Picture 4" descr="CIMG6032"/>
          <p:cNvPicPr>
            <a:picLocks noChangeAspect="1" noChangeArrowheads="1"/>
          </p:cNvPicPr>
          <p:nvPr/>
        </p:nvPicPr>
        <p:blipFill>
          <a:blip r:embed="rId2" cstate="print"/>
          <a:srcRect l="9350" t="20827"/>
          <a:stretch>
            <a:fillRect/>
          </a:stretch>
        </p:blipFill>
        <p:spPr bwMode="auto">
          <a:xfrm>
            <a:off x="1475656" y="2143125"/>
            <a:ext cx="6934919" cy="4500563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4" name="Picture 4" descr="CIMG6034"/>
          <p:cNvPicPr>
            <a:picLocks noChangeAspect="1" noChangeArrowheads="1"/>
          </p:cNvPicPr>
          <p:nvPr/>
        </p:nvPicPr>
        <p:blipFill>
          <a:blip r:embed="rId3" cstate="print"/>
          <a:srcRect t="7838"/>
          <a:stretch>
            <a:fillRect/>
          </a:stretch>
        </p:blipFill>
        <p:spPr bwMode="auto">
          <a:xfrm>
            <a:off x="1619672" y="2276872"/>
            <a:ext cx="6984776" cy="4581128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19000"/>
            <a:lum/>
          </a:blip>
          <a:srcRect/>
          <a:tile tx="25400" ty="2540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260648"/>
            <a:ext cx="8640960" cy="6168727"/>
          </a:xfrm>
        </p:spPr>
        <p:txBody>
          <a:bodyPr/>
          <a:lstStyle/>
          <a:p>
            <a:pPr algn="just" eaLnBrk="1" hangingPunct="1">
              <a:defRPr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автомата ведется 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автоматический</a:t>
            </a:r>
            <a:r>
              <a:rPr lang="ru-RU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</a:t>
            </a:r>
            <a:r>
              <a:rPr lang="ru-RU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одиночный</a:t>
            </a:r>
            <a:r>
              <a:rPr lang="ru-RU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огонь. Автоматический огонь является основным видом огня из автомата; он ведется 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короткими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(до 5 выстрелов) и 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длинными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(до 10 выстрелов) очередями и 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непрерывно</a:t>
            </a:r>
            <a:r>
              <a:rPr lang="ru-RU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Подача патронов при стрельбе производится из коробчатого магазина емкостью на 30 патронов.</a:t>
            </a:r>
            <a:r>
              <a:rPr lang="ru-RU" sz="3600" b="1" u="sng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6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-142875" y="142875"/>
            <a:ext cx="9286875" cy="1285875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7. Отделить затворную раму с затвором. </a:t>
            </a: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Продолжая удерживать автомат  левой  рукой,  правой отвести затворную раму назад до отказа, приподнять ее вместе с затвором и отделить от ствольной коробки.</a:t>
            </a:r>
          </a:p>
        </p:txBody>
      </p:sp>
      <p:pic>
        <p:nvPicPr>
          <p:cNvPr id="60419" name="Picture 4" descr="CIMG60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1571625"/>
            <a:ext cx="6786563" cy="5043488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>
          <a:xfrm>
            <a:off x="-428625" y="142875"/>
            <a:ext cx="9358313" cy="1357313"/>
          </a:xfrm>
        </p:spPr>
        <p:txBody>
          <a:bodyPr/>
          <a:lstStyle/>
          <a:p>
            <a:pPr marL="609600" indent="-609600" algn="just" eaLnBrk="1" hangingPunct="1">
              <a:buFontTx/>
              <a:buNone/>
              <a:defRPr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        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Отделить затвор от затворной рамы. </a:t>
            </a: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чего: взять затворную раму в левую руку затвором кверху; правой рукой отвести затвор назад, повернуть его так, чтобы ведущий выступ затвора вышел    из фигурного выреза затворной рамы; вывести затвор вперед.</a:t>
            </a:r>
          </a:p>
        </p:txBody>
      </p:sp>
      <p:pic>
        <p:nvPicPr>
          <p:cNvPr id="62467" name="Picture 4" descr="CIMG60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88" y="1785938"/>
            <a:ext cx="6607175" cy="4910137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4" name="Picture 4" descr="CIMG60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916833"/>
            <a:ext cx="6650183" cy="4941168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5" name="Picture 4" descr="CIMG604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2043783"/>
            <a:ext cx="6624736" cy="4922555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>
          <a:xfrm>
            <a:off x="-285750" y="142875"/>
            <a:ext cx="9126538" cy="1643063"/>
          </a:xfrm>
        </p:spPr>
        <p:txBody>
          <a:bodyPr/>
          <a:lstStyle/>
          <a:p>
            <a:pPr marL="609600" indent="-609600" algn="just" eaLnBrk="1" hangingPunct="1">
              <a:buFontTx/>
              <a:buNone/>
              <a:defRPr/>
            </a:pPr>
            <a:r>
              <a:rPr lang="ru-RU" sz="2000" b="1" dirty="0" smtClean="0">
                <a:solidFill>
                  <a:schemeClr val="bg1"/>
                </a:solidFill>
              </a:rPr>
              <a:t>        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 Отделить газовую трубку со ствольной накладкой: </a:t>
            </a: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удерживая автомат левой рукой, правой надеть пенал с принадлежностью прямоугольным отверстием на выступ </a:t>
            </a:r>
            <a:r>
              <a:rPr lang="ru-RU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замыкателя</a:t>
            </a: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газовой трубки; повернуть </a:t>
            </a:r>
            <a:r>
              <a:rPr lang="ru-RU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замыкатель</a:t>
            </a: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 себя до вертикального положения; снять газовую трубку с патрубка газовой камеры.</a:t>
            </a:r>
          </a:p>
        </p:txBody>
      </p:sp>
      <p:pic>
        <p:nvPicPr>
          <p:cNvPr id="65539" name="Picture 6" descr="CIMG60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0" y="1857375"/>
            <a:ext cx="6321425" cy="4697413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4" name="Picture 4" descr="CIMG60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988840"/>
            <a:ext cx="6371331" cy="4680520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5" name="Picture 4" descr="CIMG605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2132856"/>
            <a:ext cx="6408712" cy="4725144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CIMG605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7526" b="8505"/>
          <a:stretch>
            <a:fillRect/>
          </a:stretch>
        </p:blipFill>
        <p:spPr>
          <a:xfrm>
            <a:off x="539552" y="1412776"/>
            <a:ext cx="8321675" cy="3960440"/>
          </a:xfrm>
          <a:ln w="76200">
            <a:solidFill>
              <a:srgbClr val="0000FF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1187624" y="188640"/>
            <a:ext cx="68407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Порядок сборки после неполной разборки автомата Калашникова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5517233"/>
            <a:ext cx="828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Сборка  автомата  после  неполной разборки производится в обратном порядке.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001156" cy="357190"/>
          </a:xfrm>
        </p:spPr>
        <p:txBody>
          <a:bodyPr/>
          <a:lstStyle/>
          <a:p>
            <a:pPr>
              <a:defRPr/>
            </a:pP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Задержки при стрельбе из АК 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b="1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42844" y="642918"/>
          <a:ext cx="8858250" cy="5953134"/>
        </p:xfrm>
        <a:graphic>
          <a:graphicData uri="http://schemas.openxmlformats.org/drawingml/2006/table">
            <a:tbl>
              <a:tblPr/>
              <a:tblGrid>
                <a:gridCol w="3000365"/>
                <a:gridCol w="2357485"/>
                <a:gridCol w="3500400"/>
              </a:tblGrid>
              <a:tr h="6429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Задержки и их характеристика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3427" marR="63427" marT="31713" marB="31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Причины задержек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3427" marR="63427" marT="31713" marB="31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Способы устранения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3427" marR="63427" marT="31713" marB="31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544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9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Неподача патрона: 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затвор в переднем положении, но выстрела не произошло — в патроннике нет патрона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3427" marR="63427" marT="31713" marB="31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9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1. Загрязнение или неисправность магазина.</a:t>
                      </a:r>
                      <a:b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</a:b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2. Неисправность защелки магазина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3427" marR="63427" marT="31713" marB="31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9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Перезарядить автомат и продолжать стрельбу. Заменить магазин. При неисправности защелки магазина отдать автомат в ремонтную мастерскую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3427" marR="63427" marT="31713" marB="31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8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9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Утыкание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 патрона: 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патрон пулей уткнулся в казенный срез ствола, подвижные части остановились в среднем положении.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3427" marR="63427" marT="31713" marB="31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9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Погнутость загибов боковых стенок магазина.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3427" marR="63427" marT="31713" marB="31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9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Удерживая рукоятку затворной рамы, удалить уткнувшийся патрон и продолжать стрельбу. При повторении задержки заменить магазин.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3427" marR="63427" marT="31713" marB="31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77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9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Осечка: 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затвор в переднем положении, патрон в патроннике, курок спущен, выстрела не произошло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3427" marR="63427" marT="31713" marB="31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9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1. Неисправность патрона.</a:t>
                      </a:r>
                      <a:b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</a:b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2. Неисправность ударника или ударно-спускового механизма; загрязнение или застывание смазки.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3427" marR="63427" marT="31713" marB="31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9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Перезарядить автомат и продолжать стрельбу. При повторении задержки осмотреть и прочистить ударник и ударно-спусковой механизм; при их поломке или износе автомат отправить в ремонтную мастерскую.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3427" marR="63427" marT="31713" marB="31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14313" y="142875"/>
          <a:ext cx="8715375" cy="6715125"/>
        </p:xfrm>
        <a:graphic>
          <a:graphicData uri="http://schemas.openxmlformats.org/drawingml/2006/table">
            <a:tbl>
              <a:tblPr/>
              <a:tblGrid>
                <a:gridCol w="2143125"/>
                <a:gridCol w="2428875"/>
                <a:gridCol w="4143375"/>
              </a:tblGrid>
              <a:tr h="7232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Задержки и их характеристика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85626" marR="85626" marT="42813" marB="428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Причины задержек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85626" marR="85626" marT="42813" marB="428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Способы устранения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85626" marR="85626" marT="42813" marB="428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885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7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Неизвлечение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 гильзы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: гильза в патроннике, очередной патрон уткнулся в нее пулей, подвижные части остановились в среднем положении.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85626" marR="85626" marT="42813" marB="428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7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1. Грязный патрон или загрязнение патронника.</a:t>
                      </a:r>
                      <a:b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</a:b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2. Загрязнение или неисправность выбрасывателя или его пружины.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85626" marR="85626" marT="42813" marB="428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7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Отвести рукоятку затворной рамы назад и, удерживая ее в заднем положении, отделить магазин и извлечь уткнувшийся патрон. Извлечь затвором или шомполом гильзу из патронника. Продолжать стрельбу. При повторении задержки прочистить патронник и патроны. Осмотреть и очистить от грязи выбрасыватель и продолжать стрельбу. При неисправности выбрасывателя автомат отправить в ремонт.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85626" marR="85626" marT="42813" marB="428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69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7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Прихват или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неотражение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 гильзы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85626" marR="85626" marT="42813" marB="428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7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1. Загрязнение трущихся частей, газовых путей или патронника.</a:t>
                      </a:r>
                      <a:b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</a:b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2. Загрязнение или неисправность выбрасывателя.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85626" marR="85626" marT="42813" marB="428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7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Отвести рукоятку затворной рамы назад, выбросить гильзу и продолжать стрельбу. При повторении задержки прочистить газовые пути, трущиеся части и патронник; трущиеся части смазать. При неисправности выбрасывателя автомат отправить в ремонт.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85626" marR="85626" marT="42813" marB="428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284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4219" marR="64219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9024" y="188640"/>
            <a:ext cx="8533456" cy="6669360"/>
          </a:xfrm>
        </p:spPr>
        <p:txBody>
          <a:bodyPr lIns="108000"/>
          <a:lstStyle/>
          <a:p>
            <a:pPr marL="0" indent="0" algn="ctr">
              <a:lnSpc>
                <a:spcPts val="2200"/>
              </a:lnSpc>
              <a:buFontTx/>
              <a:buNone/>
            </a:pPr>
            <a:endParaRPr lang="ru-RU" sz="3600" b="1" dirty="0" smtClean="0">
              <a:latin typeface="Times New Roman" pitchFamily="18" charset="0"/>
            </a:endParaRPr>
          </a:p>
          <a:p>
            <a:pPr marL="0" indent="0" algn="ctr">
              <a:lnSpc>
                <a:spcPts val="2200"/>
              </a:lnSpc>
              <a:buFontTx/>
              <a:buNone/>
            </a:pP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Уход за автоматом</a:t>
            </a:r>
            <a:endParaRPr lang="ru-RU" sz="3600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lnSpc>
                <a:spcPts val="2700"/>
              </a:lnSpc>
              <a:buFontTx/>
              <a:buNone/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Уход за автоматом осуществляют лица, за которыми оружие закреплено.  Автомат должен содержаться в полной исправности и быть готовым к действию. Это достигается своевременной и умелой чисткой, смазкой и правильным хранением оружия.</a:t>
            </a:r>
          </a:p>
          <a:p>
            <a:pPr marL="0" indent="0" algn="just">
              <a:lnSpc>
                <a:spcPts val="2700"/>
              </a:lnSpc>
              <a:buFontTx/>
              <a:buNone/>
            </a:pP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Чистку автомата производят:</a:t>
            </a:r>
          </a:p>
          <a:p>
            <a:pPr marL="0" indent="0" algn="just">
              <a:lnSpc>
                <a:spcPts val="2700"/>
              </a:lnSpc>
              <a:buFontTx/>
              <a:buNone/>
            </a:pP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при подготовке к стрельбе; </a:t>
            </a:r>
          </a:p>
          <a:p>
            <a:pPr marL="0" indent="0" algn="just">
              <a:lnSpc>
                <a:spcPts val="2700"/>
              </a:lnSpc>
              <a:buFontTx/>
              <a:buNone/>
            </a:pP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после стрельбы боевыми и холостыми патронами; </a:t>
            </a:r>
          </a:p>
          <a:p>
            <a:pPr marL="0" indent="0" algn="just">
              <a:lnSpc>
                <a:spcPts val="2700"/>
              </a:lnSpc>
              <a:buFontTx/>
              <a:buNone/>
            </a:pP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после службы, наряда и занятий; </a:t>
            </a:r>
          </a:p>
          <a:p>
            <a:pPr marL="0" indent="0" algn="just">
              <a:lnSpc>
                <a:spcPts val="2700"/>
              </a:lnSpc>
              <a:buFontTx/>
              <a:buNone/>
            </a:pP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Если автомат не применялся – чистка производится   </a:t>
            </a:r>
          </a:p>
          <a:p>
            <a:pPr marL="0" indent="0" algn="just">
              <a:lnSpc>
                <a:spcPts val="2700"/>
              </a:lnSpc>
              <a:buFontTx/>
              <a:buNone/>
            </a:pP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реже одного раза в неделю. После чистки автомат смазать.   Смазку наносить только на хорошо очищенную и сухую поверхность металла немедленно после очистки, чтобы не допустить воздействия влаги на металл.</a:t>
            </a:r>
          </a:p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661248"/>
          </a:xfrm>
        </p:spPr>
        <p:txBody>
          <a:bodyPr/>
          <a:lstStyle/>
          <a:p>
            <a:pPr marL="0" indent="0">
              <a:lnSpc>
                <a:spcPts val="2700"/>
              </a:lnSpc>
              <a:buFontTx/>
              <a:buNone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Жидкая  ружейная смазка</a:t>
            </a: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 для  чистки  автомата  и смазывания частей и механизмов  при  температуре воздуха от +5° до -50° С; </a:t>
            </a:r>
          </a:p>
          <a:p>
            <a:pPr marL="0" indent="0">
              <a:lnSpc>
                <a:spcPts val="2700"/>
              </a:lnSpc>
              <a:buFontTx/>
              <a:buNone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Ружейная  смазка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- для  смазывания  канала  ствола, частей и механизмов автомата после их чистки;  эта смазка применяется при температуре воздуха выше +5°С; </a:t>
            </a:r>
          </a:p>
          <a:p>
            <a:pPr marL="0" indent="0">
              <a:lnSpc>
                <a:spcPts val="2700"/>
              </a:lnSpc>
              <a:buFontTx/>
              <a:buNone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Раствор РЧС (раствор чистки стволов)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— для чистки каналов ствола и других частей автомата, подвергшихся воздействию пороховых газов; </a:t>
            </a:r>
          </a:p>
          <a:p>
            <a:pPr marL="0" indent="0">
              <a:lnSpc>
                <a:spcPts val="2700"/>
              </a:lnSpc>
              <a:buFontTx/>
              <a:buNone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Ветошь или бумага КВ-22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— для обтирания, чистки и смазки автомата; </a:t>
            </a:r>
          </a:p>
          <a:p>
            <a:pPr marL="0" indent="0">
              <a:lnSpc>
                <a:spcPts val="2700"/>
              </a:lnSpc>
              <a:spcBef>
                <a:spcPts val="600"/>
              </a:spcBef>
              <a:buNone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Пакля (короткое льноволокно)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очищенная от кострики —только для чистки канала ствола.</a:t>
            </a:r>
          </a:p>
          <a:p>
            <a:pPr marL="0" indent="0">
              <a:lnSpc>
                <a:spcPts val="2700"/>
              </a:lnSpc>
              <a:spcBef>
                <a:spcPts val="600"/>
              </a:spcBef>
              <a:buNone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Для удобства чистки пазов, вырезов и отверстий можно применять деревянные палочки.</a:t>
            </a:r>
            <a:endParaRPr lang="ru-RU" sz="24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 rot="10800000" flipV="1"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чистки и смазки автомата применяются</a:t>
            </a:r>
            <a:r>
              <a:rPr lang="ru-RU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16632"/>
            <a:ext cx="8496944" cy="6552728"/>
          </a:xfrm>
        </p:spPr>
        <p:txBody>
          <a:bodyPr wrap="square" lIns="0" tIns="36000" rIns="0" bIns="36000"/>
          <a:lstStyle/>
          <a:p>
            <a:pPr marL="180000" indent="-609600" algn="ctr">
              <a:lnSpc>
                <a:spcPct val="80000"/>
              </a:lnSpc>
              <a:buFontTx/>
              <a:buNone/>
            </a:pPr>
            <a:r>
              <a:rPr lang="ru-RU" sz="3600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Чистку автомата производить в следующем порядке:</a:t>
            </a:r>
          </a:p>
          <a:p>
            <a:pPr marL="180000" indent="-609600" algn="ctr">
              <a:lnSpc>
                <a:spcPct val="80000"/>
              </a:lnSpc>
              <a:buFontTx/>
              <a:buNone/>
            </a:pPr>
            <a:endParaRPr lang="ru-RU" sz="3600" b="1" u="sng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180000" indent="0" algn="just">
              <a:spcBef>
                <a:spcPts val="0"/>
              </a:spcBef>
              <a:buFontTx/>
              <a:buNone/>
            </a:pPr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Подготовить  материалы  для  чистки  и  смазки (вынуть  из сумки шомпол и пенал принадлежности; раскрыть пенал и вынуть из  него протирку,  ёршик, отвёртку и  выколотку).</a:t>
            </a:r>
          </a:p>
          <a:p>
            <a:pPr marL="180000" indent="0" algn="just">
              <a:spcBef>
                <a:spcPts val="0"/>
              </a:spcBef>
              <a:buFontTx/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Разобрать автомат. </a:t>
            </a:r>
          </a:p>
          <a:p>
            <a:pPr marL="180000" indent="0" algn="just">
              <a:spcBef>
                <a:spcPts val="0"/>
              </a:spcBef>
              <a:buFontTx/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Осмотреть принадлежность и подготовить ее для использования при чистке.</a:t>
            </a:r>
          </a:p>
          <a:p>
            <a:pPr marL="180000" indent="0" algn="just">
              <a:spcBef>
                <a:spcPts val="0"/>
              </a:spcBef>
              <a:buFontTx/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Прочистить канал ствола. </a:t>
            </a:r>
          </a:p>
          <a:p>
            <a:pPr marL="180000" indent="0">
              <a:lnSpc>
                <a:spcPts val="2600"/>
              </a:lnSpc>
              <a:spcBef>
                <a:spcPts val="0"/>
              </a:spcBef>
              <a:buFontTx/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180000" indent="-609600">
              <a:lnSpc>
                <a:spcPct val="80000"/>
              </a:lnSpc>
              <a:buFontTx/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  <a:endParaRPr lang="ru-RU" sz="3600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16632"/>
            <a:ext cx="8568952" cy="6552728"/>
          </a:xfrm>
        </p:spPr>
        <p:txBody>
          <a:bodyPr wrap="square" lIns="36000" tIns="72000" rIns="36000" bIns="72000"/>
          <a:lstStyle/>
          <a:p>
            <a:pPr marL="180000" indent="-609600" algn="just">
              <a:buFontTx/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</a:p>
          <a:p>
            <a:pPr marL="180000" indent="-609600" algn="just">
              <a:buFontTx/>
              <a:buNone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Газовую камеру, газовую трубку и пламегаситель промыть жидкой ружейной смазкой или раствором РЧС. Затем все вытереть насухо. </a:t>
            </a:r>
          </a:p>
          <a:p>
            <a:pPr marL="180000" indent="0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Ствольную  коробку,  затворную раму, затвор, газовый поршень чистить ветошью, пропитанной жидкой ружейной смазкой или раствором РЧС, после чего насухо протереть. </a:t>
            </a:r>
          </a:p>
          <a:p>
            <a:pPr marL="180000" indent="0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Остальные  металлические  части  насухо  протереть ветошью;  при сильном загрязнении частей прочистить их жидкой ружейной смазкой, а затем насухо протереть. </a:t>
            </a:r>
          </a:p>
          <a:p>
            <a:pPr marL="180000" indent="0">
              <a:spcBef>
                <a:spcPts val="0"/>
              </a:spcBef>
              <a:buFontTx/>
              <a:buNone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Деревянные части протереть сухой ветошью. </a:t>
            </a:r>
          </a:p>
          <a:p>
            <a:pPr marL="180000" indent="-609600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180000" indent="-609600">
              <a:buFontTx/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  <a:endParaRPr lang="ru-RU" sz="3600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Содержимое 2"/>
          <p:cNvSpPr>
            <a:spLocks noGrp="1"/>
          </p:cNvSpPr>
          <p:nvPr>
            <p:ph idx="1"/>
          </p:nvPr>
        </p:nvSpPr>
        <p:spPr>
          <a:xfrm>
            <a:off x="251520" y="620688"/>
            <a:ext cx="8424935" cy="6048671"/>
          </a:xfrm>
        </p:spPr>
        <p:txBody>
          <a:bodyPr/>
          <a:lstStyle/>
          <a:p>
            <a:pPr algn="just">
              <a:defRPr/>
            </a:pPr>
            <a:r>
              <a:rPr lang="ru-RU" sz="2400" b="1" dirty="0" smtClean="0">
                <a:solidFill>
                  <a:srgbClr val="0000CC"/>
                </a:solidFill>
              </a:rPr>
              <a:t> </a:t>
            </a:r>
            <a:r>
              <a:rPr lang="ru-RU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Автоматическое действие автомата основано на использовании энергии пороховых газов, отводимых из канала ствола в газовую камеру.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выстреле часть пороховых газов, следующих за пулей, устремляется через отверстие в стенке ствола в газовую камеру, давит на переднюю стенку газового поршня и отбрасывает поршень и затворную раму с затвором в заднее положение.</a:t>
            </a:r>
            <a:b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476672"/>
            <a:ext cx="8229600" cy="6192688"/>
          </a:xfrm>
        </p:spPr>
        <p:txBody>
          <a:bodyPr/>
          <a:lstStyle/>
          <a:p>
            <a:pPr marL="180000" indent="-609600">
              <a:buFontTx/>
              <a:buNone/>
            </a:pP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</a:rPr>
              <a:t>         </a:t>
            </a:r>
            <a:r>
              <a:rPr lang="ru-RU" sz="3600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Смазку автомата производить в следующем порядке:</a:t>
            </a:r>
          </a:p>
          <a:p>
            <a:pPr marL="180000" indent="-609600">
              <a:lnSpc>
                <a:spcPts val="2800"/>
              </a:lnSpc>
              <a:buFontTx/>
              <a:buNone/>
            </a:pP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Смазать канал ствола, патронник и пламегаситель. </a:t>
            </a:r>
          </a:p>
          <a:p>
            <a:pPr marL="180000" indent="-609600">
              <a:lnSpc>
                <a:spcPts val="2800"/>
              </a:lnSpc>
              <a:buFontTx/>
              <a:buNone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Все остальные металлические части и механизмы автомата с помощью промасленной ветоши покрыть тонким слоем смазки. Деревянные части не смазывать. </a:t>
            </a:r>
          </a:p>
          <a:p>
            <a:pPr marL="180000" indent="-609600">
              <a:buFontTx/>
              <a:buNone/>
            </a:pPr>
            <a:endParaRPr lang="ru-RU" sz="28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marL="180000" indent="-609600">
              <a:lnSpc>
                <a:spcPts val="3400"/>
              </a:lnSpc>
            </a:pPr>
            <a:r>
              <a:rPr lang="ru-RU" sz="2800" b="1" u="sng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По окончании смазки собрать автомат, проверить работу его частей и механизмов, вычистить и смазать магазины и принадлежность.</a:t>
            </a:r>
          </a:p>
          <a:p>
            <a:endParaRPr lang="ru-RU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Содержимое 2"/>
          <p:cNvSpPr>
            <a:spLocks noGrp="1"/>
          </p:cNvSpPr>
          <p:nvPr>
            <p:ph idx="1"/>
          </p:nvPr>
        </p:nvSpPr>
        <p:spPr>
          <a:xfrm>
            <a:off x="251520" y="620688"/>
            <a:ext cx="8712968" cy="6048671"/>
          </a:xfrm>
        </p:spPr>
        <p:txBody>
          <a:bodyPr/>
          <a:lstStyle/>
          <a:p>
            <a:pPr algn="just">
              <a:defRPr/>
            </a:pPr>
            <a:r>
              <a:rPr lang="ru-RU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переднее положение затворная рама с затвором возвращается под действием возвратного механизма, затвор при этом досылает очередной патрон из магазина в патронник и запирает канал ствола, а затворная рама выводит шептало автоспуска из-под взвода автоспуска курка. 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714375" y="642938"/>
            <a:ext cx="7786688" cy="5643562"/>
          </a:xfrm>
        </p:spPr>
        <p:txBody>
          <a:bodyPr/>
          <a:lstStyle/>
          <a:p>
            <a:pPr algn="just"/>
            <a:r>
              <a:rPr lang="ru-RU" sz="2000" b="1" dirty="0" smtClean="0">
                <a:solidFill>
                  <a:srgbClr val="0000CC"/>
                </a:solidFill>
              </a:rPr>
              <a:t>       </a:t>
            </a:r>
            <a:r>
              <a:rPr lang="ru-RU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Курок становится на боевой взвод. Запирание канала ствола осуществляется поворотом затвора вокруг продольной   оси вправо, в результате чего боевые выступы затвора заходят за боевые упоры   ствольной коробки.</a:t>
            </a:r>
            <a:br>
              <a:rPr lang="ru-RU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600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424935" cy="6264696"/>
          </a:xfrm>
        </p:spPr>
        <p:txBody>
          <a:bodyPr/>
          <a:lstStyle/>
          <a:p>
            <a:pPr algn="just"/>
            <a:r>
              <a:rPr lang="ru-RU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Если переводчик установлен на автоматический огонь, то стрельба будет продолжаться до тех пор, пока нажат спусковой крючок и в магазине есть патроны.</a:t>
            </a:r>
            <a:br>
              <a:rPr lang="ru-RU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Если переводчик установлен на одиночный огонь, то при нажатии на спусковой крючок произойдет только один выстрел; для производства следующего выстрела необходимо отпустить спусковой крючок и нажать на него снова.</a:t>
            </a:r>
            <a:endParaRPr lang="ru-RU" sz="3200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3753</TotalTime>
  <Words>2584</Words>
  <Application>Microsoft Office PowerPoint</Application>
  <PresentationFormat>Экран (4:3)</PresentationFormat>
  <Paragraphs>312</Paragraphs>
  <Slides>60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1" baseType="lpstr">
      <vt:lpstr>Оформление по умолчанию</vt:lpstr>
      <vt:lpstr> тема: Назначение, боевые свойства, устройство автомата Калашникова </vt:lpstr>
      <vt:lpstr>Учебные вопросы:</vt:lpstr>
      <vt:lpstr>Литература:</vt:lpstr>
      <vt:lpstr>Назначение, боевые свойства, общее устройство   7,62 мм   автомата  АКМ,   5,45 мм   автоматов  АК-74,  АКС-74у</vt:lpstr>
      <vt:lpstr>Слайд 5</vt:lpstr>
      <vt:lpstr>Слайд 6</vt:lpstr>
      <vt:lpstr>Слайд 7</vt:lpstr>
      <vt:lpstr>       Курок становится на боевой взвод. Запирание канала ствола осуществляется поворотом затвора вокруг продольной   оси вправо, в результате чего боевые выступы затвора заходят за боевые упоры   ствольной коробки. </vt:lpstr>
      <vt:lpstr>       Если переводчик установлен на автоматический огонь, то стрельба будет продолжаться до тех пор, пока нажат спусковой крючок и в магазине есть патроны.        Если переводчик установлен на одиночный огонь, то при нажатии на спусковой крючок произойдет только один выстрел; для производства следующего выстрела необходимо отпустить спусковой крючок и нажать на него снова.</vt:lpstr>
      <vt:lpstr>Тактико-технические характеристики</vt:lpstr>
      <vt:lpstr>Тактико-технические характеристики</vt:lpstr>
      <vt:lpstr>Тактико-технические характеристики</vt:lpstr>
      <vt:lpstr>Автомат Калашникова обр. 1947 года </vt:lpstr>
      <vt:lpstr>АКМС со складным прикладом</vt:lpstr>
      <vt:lpstr>7,62 мм автомат АКМ с подствольным гранатометом ГП-25</vt:lpstr>
      <vt:lpstr>5.45мм автомат Калашникова АК-74  </vt:lpstr>
      <vt:lpstr>АК-74 поздних выпусков, с пластиковой черной фурнитурой  и  штык-ножом  нового  образца </vt:lpstr>
      <vt:lpstr>АКС-74 со складным металлическим прикладом </vt:lpstr>
      <vt:lpstr>5,45 мм автомат АК-74М.  Принят на вооружение Российской Армии    в  начале  1990х.  Отличается  от  поздних  АК-74  складным  вбок пластиковым  прикладом  и  планкой  для крепления прицельных приспособлений на левой стороне ствольной коробки.</vt:lpstr>
      <vt:lpstr>5,45 мм автомат АКС-74У </vt:lpstr>
      <vt:lpstr>Модифицированный АКС-74УБ              в комплекте со съемным глушителеми 30мм подствольным   бесшумным   гранатометом БС-1"Тишина" </vt:lpstr>
      <vt:lpstr>Общее устройство автомата Калашникова</vt:lpstr>
      <vt:lpstr>Автомат состоит из следующих основных частей и механизмов:</vt:lpstr>
      <vt:lpstr>Ствол  со  ствольной коробкой, прицельным приспособлением, прикладом и пистолетной рукояткой </vt:lpstr>
      <vt:lpstr>Слайд 25</vt:lpstr>
      <vt:lpstr>Затворная  рама с газовым поршнем </vt:lpstr>
      <vt:lpstr>Затвор</vt:lpstr>
      <vt:lpstr>Возвратный механизм</vt:lpstr>
      <vt:lpstr>Газовая трубка со ствольной накладкой </vt:lpstr>
      <vt:lpstr>      Части ударно-спускового механизма 1 – курок;   2- боевая пружина;   3– спусковой крючок;                                  4 – шептало одиночного огня; 5 – автоспуск; 6 - пружина  автоспуска;      7 -переводчик; 8 – замедлитель курка; 9 – оси;        </vt:lpstr>
      <vt:lpstr>Слайд 31</vt:lpstr>
      <vt:lpstr>Слайд 32</vt:lpstr>
      <vt:lpstr>Слайд 33</vt:lpstr>
      <vt:lpstr>Слайд 34</vt:lpstr>
      <vt:lpstr>Принадлежность служит для разборки,    сборки, чистки и смазки автомата.          К принадлежности относятся: 1- шомпол, 2- протирка, 3- ершик, 4- отвертка,                 5- выколотка, 6 -  шпилька, 7 - пенал,  8 - крышка пенала, 9 - масленка.</vt:lpstr>
      <vt:lpstr> Устройство  патрона к АК </vt:lpstr>
      <vt:lpstr>Виды патронов 7,62 х 39 мм:</vt:lpstr>
      <vt:lpstr> Виды патронов 7,62 х 39 мм: </vt:lpstr>
      <vt:lpstr> 5.45х39 мм патроны для АК.  </vt:lpstr>
      <vt:lpstr>Виды патронов 5,45 х 39:</vt:lpstr>
      <vt:lpstr>5.45х39 мм патроны. </vt:lpstr>
      <vt:lpstr>Порядок неполной разборки и сборки после нее автомата Калашникова</vt:lpstr>
      <vt:lpstr>Слайд 43</vt:lpstr>
      <vt:lpstr>Порядок неполной разборки автомата Калашникова: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 Задержки при стрельбе из АК  </vt:lpstr>
      <vt:lpstr>Слайд 55</vt:lpstr>
      <vt:lpstr>Слайд 56</vt:lpstr>
      <vt:lpstr>Слайд 57</vt:lpstr>
      <vt:lpstr>Слайд 58</vt:lpstr>
      <vt:lpstr>Слайд 59</vt:lpstr>
      <vt:lpstr>Слайд 60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23</dc:title>
  <dc:creator>Ognevaia</dc:creator>
  <cp:lastModifiedBy>Коля</cp:lastModifiedBy>
  <cp:revision>356</cp:revision>
  <dcterms:created xsi:type="dcterms:W3CDTF">2007-08-29T07:51:10Z</dcterms:created>
  <dcterms:modified xsi:type="dcterms:W3CDTF">2021-10-10T11:35:17Z</dcterms:modified>
</cp:coreProperties>
</file>