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35"/>
  </p:notesMasterIdLst>
  <p:sldIdLst>
    <p:sldId id="376" r:id="rId2"/>
    <p:sldId id="257" r:id="rId3"/>
    <p:sldId id="382" r:id="rId4"/>
    <p:sldId id="261" r:id="rId5"/>
    <p:sldId id="262" r:id="rId6"/>
    <p:sldId id="377" r:id="rId7"/>
    <p:sldId id="264" r:id="rId8"/>
    <p:sldId id="265" r:id="rId9"/>
    <p:sldId id="266" r:id="rId10"/>
    <p:sldId id="267" r:id="rId11"/>
    <p:sldId id="268" r:id="rId12"/>
    <p:sldId id="383" r:id="rId13"/>
    <p:sldId id="269" r:id="rId14"/>
    <p:sldId id="270" r:id="rId15"/>
    <p:sldId id="379" r:id="rId16"/>
    <p:sldId id="380" r:id="rId17"/>
    <p:sldId id="279" r:id="rId18"/>
    <p:sldId id="387" r:id="rId19"/>
    <p:sldId id="388" r:id="rId20"/>
    <p:sldId id="389" r:id="rId21"/>
    <p:sldId id="390" r:id="rId22"/>
    <p:sldId id="401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38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  <a:srgbClr val="00008A"/>
    <a:srgbClr val="D8E1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 autoAdjust="0"/>
    <p:restoredTop sz="98899" autoAdjust="0"/>
  </p:normalViewPr>
  <p:slideViewPr>
    <p:cSldViewPr>
      <p:cViewPr varScale="1">
        <p:scale>
          <a:sx n="72" d="100"/>
          <a:sy n="72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CA8F-9E60-483A-8AA2-163B55E001AE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B627-3E5A-4CFB-9273-83A4E349D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223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FB60E-A5E1-41DE-A888-40900FDD9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3F400-872C-4A8F-898D-E3C2B707E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5D55-E67B-4918-888C-8C173FD3BF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F0B67-70CD-4EEB-A83E-FBC2C90EE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65B12-5690-4D95-911C-09F7C923C9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A464-328E-493F-AFE6-F6EF5C077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762E1-49AF-4AA4-B99E-DC3C9C608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4BB1A-D7E0-4FF1-9CF2-33B8B2FC6A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C26BE-325B-47DB-9D46-66DAE8CC59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2BE2E-073E-4B34-A3DD-F57D435AD6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A3A0-0722-40E5-BEAD-9AC29DA72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333945-9416-420C-9A25-DA8FC72BE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42853"/>
            <a:ext cx="8892480" cy="1143008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Тема  4.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Воинская обязанность и военная служба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4282" y="928671"/>
            <a:ext cx="8929718" cy="1143007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Занятие 1.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Воинская обязанность и формы ее реализации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7215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54749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граждан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Российской Федерации к военной службе организуется  в  соответствии   с  Федеральными  законами  “Об обороне”,  “О  воинской обязанности и военной службе”,  “Об образовании” и иными нормативными правовыми актами.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Порядок подготовки граждан к военной службе -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совокупность мероприятий, проводимых органами государственной власти, предприятиями, учреждениями и организациями независимо от ведомственной подчиненности и форм собственности, должностными лицами по подготовке граждан к военной службе в Вооруженных Силах Российской Федерации.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Подготовка граждан к военной службе предусматривает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обязательную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добровольную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подготовку.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14290"/>
            <a:ext cx="85358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ctr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 Обязательная подготовка граждан к военной службе</a:t>
            </a:r>
          </a:p>
          <a:p>
            <a:pPr indent="534988" algn="ctr"/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Обязательная подготовка граждан к военной службе осуществляется в порядке, определяемом постановлением Правительства Российской Федерации от 31 декабря 1999 года № 1441 “Об утверждении Положения о подготовке граждан Российской Федерации к военной службе” и предусматривает: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  получение начальных знаний в области обороны; 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подготовку по основам военной службы в государственном или негосударственном образовательном учреждении среднего (полного) общего образования, профессионального образования  независимо от формы собственности;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  военно-патриотическое воспитание;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подготовку по военно-учетным специальностям солдат, сержантов и старшин по направлению военного комиссариата;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медицинское освидетельствование и медицинское обследование;</a:t>
            </a:r>
          </a:p>
          <a:p>
            <a:pPr indent="534988" algn="just"/>
            <a:r>
              <a:rPr lang="ru-RU" sz="2000" i="0" dirty="0" smtClean="0">
                <a:latin typeface="Arial" pitchFamily="34" charset="0"/>
                <a:cs typeface="Arial" pitchFamily="34" charset="0"/>
              </a:rPr>
              <a:t>- проведение лечебно-оздоровительных мероприятий.</a:t>
            </a:r>
            <a:endParaRPr lang="ru-RU" sz="20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14282" y="875030"/>
            <a:ext cx="8715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Организация обучения граждан </a:t>
            </a:r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начальным знаниям в области обороны и их подготовки по основам военной службы включает: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организацию обучения граждан начальным знаниям в области обороны и их подготовки по основам военной службы в образовательных учреждениях;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организацию обучения граждан начальным знаниям в области обороны и их подготовки по основам военной службы в учебных пунктах;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порядок организации и проведения учебных сборов;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контроль за организацией обучения граждан начальным знаниям в области обороны и их подготовкой по основам военной службы.</a:t>
            </a:r>
            <a:endParaRPr lang="ru-RU" sz="24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73069"/>
            <a:ext cx="900115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Подготовка граждан по военно-учетным специальностям проводится в общественных объединениях и образовательных учреждениях начального профессионального и среднего профессионального образования, в порядке, определяемом приказом Министра обороны РФ  от 3 мая 2001 года № 202 “Об утверждении инструкции о подготовке граждан Российской Федерации по военно-учетным специальностям солдат, матросов, сержантов и старшин в общественных объединениях и образовательных учреждениях начального и среднего профессионального образования”.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Подготовка по военно-учетным специальностям предусматривается для граждан мужского пола, достигших 17-летнего возраста, подлежащих призыву на военную службу и годных к военной службе по состоянию здоровья, физическому развитию, моральным качествам и образовательному уровню. При отборе граждан учитывается их гражданская специальность. </a:t>
            </a:r>
            <a:endParaRPr lang="ru-RU" sz="24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49597"/>
            <a:ext cx="90011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200" i="0" dirty="0" smtClean="0">
                <a:latin typeface="Arial" pitchFamily="34" charset="0"/>
                <a:cs typeface="Arial" pitchFamily="34" charset="0"/>
              </a:rPr>
              <a:t>Порядок медицинского освидетельствования и медицинского обследования граждан определяется приказом Министра обороны Российской Федерации и Министра здравоохранения Российской Федерации от 23 мая 2001 года № 240/168 «Об организации медицинского обеспечения подготовки граждан Российской Федерации к военной службе» и включает:</a:t>
            </a:r>
          </a:p>
          <a:p>
            <a:pPr indent="534988" algn="just"/>
            <a:r>
              <a:rPr lang="ru-RU" sz="2200" i="0" dirty="0" smtClean="0">
                <a:latin typeface="Arial" pitchFamily="34" charset="0"/>
                <a:cs typeface="Arial" pitchFamily="34" charset="0"/>
              </a:rPr>
              <a:t>- медицинское обеспечение граждан Российской Федерации до их первоначальной постановки на воинский учет;</a:t>
            </a:r>
          </a:p>
          <a:p>
            <a:pPr indent="534988" algn="just"/>
            <a:r>
              <a:rPr lang="ru-RU" sz="2200" i="0" dirty="0" smtClean="0">
                <a:latin typeface="Arial" pitchFamily="34" charset="0"/>
                <a:cs typeface="Arial" pitchFamily="34" charset="0"/>
              </a:rPr>
              <a:t>- медицинское освидетельствование, обследование (лечение) граждан Российской Федерации при первоначальной постановке на воинский учет и лечебно-оздоровительные мероприятия среди граждан, поставленных на воинский учет;</a:t>
            </a:r>
          </a:p>
          <a:p>
            <a:pPr indent="534988" algn="just"/>
            <a:r>
              <a:rPr lang="ru-RU" sz="2200" i="0" dirty="0" smtClean="0">
                <a:latin typeface="Arial" pitchFamily="34" charset="0"/>
                <a:cs typeface="Arial" pitchFamily="34" charset="0"/>
              </a:rPr>
              <a:t>- медицинское освидетельствование, обследование (лечение) граждан Российской Федерации при призыве на военную службу и лечебно-оздоровительные мероприятия среди граждан РФ, получивших отсрочки от призыва на военную службу по состоянию здоровья.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2844" y="584096"/>
            <a:ext cx="8858312" cy="5509200"/>
          </a:xfrm>
        </p:spPr>
        <p:txBody>
          <a:bodyPr wrap="square">
            <a:spAutoFit/>
          </a:bodyPr>
          <a:lstStyle/>
          <a:p>
            <a:pPr indent="534988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Добровольная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подготовка граждан к военной службе</a:t>
            </a: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Добровольная  подготовка граждан к военной службе предусматривает:</a:t>
            </a: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занятие военно-прикладными видами спорта;</a:t>
            </a: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обучение по дополнительным  образовательным программам, имеющим целью военную подготовку несовершеннолетних граждан, в образовательных учреждениях среднего (полного) общего образования;</a:t>
            </a: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обучение по программе военной подготовки в федеральных государственных образовательных учреждениях высшего профессионального образования;</a:t>
            </a:r>
          </a:p>
          <a:p>
            <a:pPr marL="0" indent="5349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подготовку по основам военной службы в образовательных учреждениях среднего (полного) общего образования, начального профессионального образования граждан женского пола, годных по состоянию здоровья   к военной службе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4" y="18713"/>
            <a:ext cx="8893176" cy="6717223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534988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Обучение по дополнительным </a:t>
            </a:r>
            <a:r>
              <a:rPr lang="ru-RU" sz="2100" dirty="0" err="1">
                <a:latin typeface="Arial" pitchFamily="34" charset="0"/>
                <a:cs typeface="Arial" pitchFamily="34" charset="0"/>
              </a:rPr>
              <a:t>общеразвивающим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 программам, имеющим целью подготовку несовершеннолетних граждан к военной или иной государственной службе, в общеобразовательных организациях, профессиональных образовательных организациях осуществляется в порядке, установленном Федеральным законом от 29 декабря 2012 года N 273-ФЗ "Об образовании в Российской Федерации".</a:t>
            </a:r>
          </a:p>
          <a:p>
            <a:pPr marL="0" indent="534988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Одной из форм добровольной подготовки несовершеннолетних граждан к военной службе является их зачисление в воинские части в качестве воспитанников (Постановлениями Правительства  Российской Федерации от 14 февраля 2000 года № 124 «Об утверждении Положения о зачислении несовершеннолетних граждан Российской Федерации в качестве воспитанников в воинские части и обеспечении их необходимыми видами довольствия»).</a:t>
            </a:r>
          </a:p>
          <a:p>
            <a:pPr marL="0" indent="534988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Порядок и условия обучения граждан Российской Федерации по программам подготовки офицеров запаса на военных кафедрах при федеральных государственных образовательных учреждениях высшего профессионального образования определяются Постановлением Правительства РФ от 06.03.2008 № 152 «Об обучении граждан Российской Федерации по программе военной подготовки в федеральных государственных образовательных учреждениях высшего профессионального образования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54950"/>
            <a:ext cx="8715436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ctr"/>
            <a:r>
              <a:rPr lang="ru-RU" sz="2400" i="0" u="sng" dirty="0" smtClean="0">
                <a:latin typeface="Arial" pitchFamily="34" charset="0"/>
                <a:cs typeface="Arial" pitchFamily="34" charset="0"/>
              </a:rPr>
              <a:t>Призыву на военную службу</a:t>
            </a:r>
            <a:endParaRPr lang="ru-RU" sz="2400" i="0" dirty="0" smtClean="0">
              <a:latin typeface="Arial" pitchFamily="34" charset="0"/>
              <a:cs typeface="Arial" pitchFamily="34" charset="0"/>
            </a:endParaRPr>
          </a:p>
          <a:p>
            <a:pPr indent="534988" algn="just"/>
            <a:endParaRPr lang="ru-RU" sz="2400" i="0" dirty="0" smtClean="0">
              <a:latin typeface="Arial" pitchFamily="34" charset="0"/>
              <a:cs typeface="Arial" pitchFamily="34" charset="0"/>
            </a:endParaRP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Призыву на военную службу подлежат: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граждане мужского пола в возрасте от 18 до 27 лет, состоящие на воинском учете или не состоящие, но обязанные состоять на воинском учете и не пребывающие в запасе. 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Призыв граждан на военную службу осуществляется два раза в год - с 1 апреля по 15 июля и с 1 октября по 31 декабря на основании указов Президента Российской Федерации. Гражданин, постоянно проживающий в сельской местности и непосредственно занятый на посевных и уборочных работах, призывается на военную службу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15 октября по 31 декабря. 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Гражданин, являющийся педагогическим работником образовательного учреждения, призывается на военную службу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1 мая по 15 июня.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499816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Ст. 23 ФЗ “О воинской обязанности и военной службе” </a:t>
            </a:r>
          </a:p>
          <a:p>
            <a:pPr lvl="0" indent="534988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От призыва на военную службу освобождаются граждане:</a:t>
            </a:r>
          </a:p>
          <a:p>
            <a:pPr indent="4460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признанные ограниченно годными к военной службе по состоянию здоровья;</a:t>
            </a:r>
          </a:p>
          <a:p>
            <a:pPr indent="4460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проходящие или прошедшие военную службу в Российской Федерации;</a:t>
            </a:r>
          </a:p>
          <a:p>
            <a:pPr indent="4460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проходящие или прошедшие альтернативную гражданскую службу; </a:t>
            </a:r>
          </a:p>
          <a:p>
            <a:pPr indent="4460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прошедшие военную службу в другом государстве в случаях, предусмотренных международными договорами Российской Федерации.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203448"/>
            <a:ext cx="896448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ctr"/>
            <a:r>
              <a:rPr lang="ru-RU" sz="2400" b="1" i="0" dirty="0" smtClean="0">
                <a:latin typeface="Arial" pitchFamily="34" charset="0"/>
                <a:cs typeface="Arial" pitchFamily="34" charset="0"/>
              </a:rPr>
              <a:t>Право на освобождение от призыва на военную службу имеют граждане:  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имеющие предусмотренную государственной системой научной аттестации ученую степень; 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являющиеся сыновьями (родными братьями):  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военнослужащих, проходивших военную службу по призыву, погибших (умерших) в связи с исполнением ими обязанностей военной службы, и граждан, проходивших военные сборы, погибших (умерших) в связи с исполнением ими обязанностей военной службы в период прохождения военных сборов;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- граждан, умерших вследствие увечья (ранения, травмы, контузии) либо заболевания, полученных в связи с исполнением ими обязанностей военной службы в период прохождения военной службы по призыву, после увольнения с военной службы либо после отчисления с военных сборов или окончания военных сборов.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1"/>
            <a:ext cx="8510588" cy="11286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Учебные  вопросы: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071546"/>
            <a:ext cx="4427984" cy="4929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0"/>
              </a:spcBef>
              <a:buNone/>
              <a:defRPr/>
            </a:pP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1. Воинская обязанность и формы ее реализации.</a:t>
            </a:r>
          </a:p>
          <a:p>
            <a:pPr marL="609600" indent="-609600" algn="just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F0B67-70CD-4EEB-A83E-FBC2C90EEFF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4362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04668"/>
            <a:ext cx="8842375" cy="4152524"/>
          </a:xfrm>
        </p:spPr>
        <p:txBody>
          <a:bodyPr>
            <a:normAutofit/>
          </a:bodyPr>
          <a:lstStyle/>
          <a:p>
            <a:pPr marL="0" indent="534988" algn="ctr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подлежат призыву на военную службу граждане:</a:t>
            </a:r>
          </a:p>
          <a:p>
            <a:pPr marL="0" indent="534988"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534988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отбывающие наказание в виде обязательных работ, исправительных работ, ограничения свободы, ареста или лишения свободы;</a:t>
            </a:r>
          </a:p>
          <a:p>
            <a:pPr marL="0" indent="534988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имеющие неснятую или непогашенную судимость за совершение преступления;</a:t>
            </a:r>
          </a:p>
          <a:p>
            <a:pPr marL="0" indent="534988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в отношении которых ведется дознание либо предварительное следствие или уголовное дело в отношении которых  передано в суд.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56323"/>
          </a:xfrm>
        </p:spPr>
        <p:txBody>
          <a:bodyPr>
            <a:noAutofit/>
          </a:bodyPr>
          <a:lstStyle/>
          <a:p>
            <a:pPr marL="0" indent="534988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Ст. 24 ФЗ “О воинской обязанности и военной службе” отсрочка от призыва на военную службу предоставляется гражданам: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а) признанным в установленном настоящим ФЗ порядке временно не годными к военной службе по состоянию здоровья, -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на срок до одного года;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б) занятым постоянным уходом за отцом, матерью, женой, родным братом, родной сестрой, дедушкой, бабушкой или усыновителем;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б.1)являющимся опекуном или попечителем несовершеннолетнего родного брата или несовершеннолетней родной сестры при отсутствии других лиц, обязанных по закону содержать указанных граждан;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в) имеющим ребенка и воспитывающим его без матери ребенка;  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г) имеющим двух и более детей;  </a:t>
            </a:r>
          </a:p>
          <a:p>
            <a:pPr marL="0" indent="534988" algn="just"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имеющим ребенка-инвалида в возрасте до трех лет; </a:t>
            </a:r>
          </a:p>
          <a:p>
            <a:pPr marL="0" indent="534988" algn="just">
              <a:buNone/>
            </a:pP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поступившим на службу в органы Внутренних дел, Государственную противопожарную службу, учреждения и органы уголовно-исполнительной системы, органы по контролю за оборотом наркотических средств и психотропных веществ и таможенные органы РФ на время службы в указанных органах и учреждениях;  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и) имеющим ребенка и жену, срок беременности которой составляет не менее 26 недель;  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к) избранным депутатами Государственной Думы Федерального Собрания Российской Федерации, депутатами законодательных (представительных) органов государственной власти  -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на срок полномочий в указанных органах;  </a:t>
            </a:r>
          </a:p>
          <a:p>
            <a:pPr marL="0" indent="534988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л) зарегистрированным в соответствии с законодательством Российской Федерации о выборах в качестве кандидатов на замещаемые посредством прямых выборов должности -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на срок до дня официального опубликования (обнародования) общих результатов выборов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 </a:t>
            </a:r>
          </a:p>
          <a:p>
            <a:pPr marL="0" indent="534988"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4293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ctr">
              <a:buFont typeface="Arial" pitchFamily="34" charset="0"/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Право на отсрочку от призыва на военную службу имеют граждане: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а) обучающиеся по очной форме обучения в: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организациях, осуществляющих образовательную деятельность по имеющим государственную аккредитацию образовательным программам среднего общего образования, - в период освоения указанных образовательных программ, но не свыше сроков получения среднего общего образования, установленных федеральными государственными образовательными стандартами;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 образовательных организациях по имеющим государственную аккредитацию образовательным программам среднего профессионального образования, если они до поступления в указанные образовательные организации не получили среднее образование;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федеральных государственных образовательных организациях высшего образования, перечень которых установлен в соответствии с ФЗ от 29 декабря 2012 года N 273-ФЗ "Об образовании в Российской Федерации", - на период обучения на подготовительных отделениях этих образовательных организаций за счет бюджетных ассигнований федерального бюджета, но не свыше одного года, и в случае принятия указанных обучающихся на обучение на подготовительные отделения этих образовательных организаций в год получения среднего общего образования;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образовательных организациях и научных организациях по имеющим государственную аккредитацию: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программам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магистратуры) - в период освоения указанных образовательных программ, но не свыше установленных федеральными государственными образовательными стандартами, образовательными стандартами сроков получения высшего образования по программам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специалитета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магистратуры);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Предусмотренная настоящим подпунктом отсрочка от призыва на военную службу предоставляется гражданину только один раз,  </a:t>
            </a:r>
          </a:p>
          <a:p>
            <a:pPr marL="0" indent="534988" algn="just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008" y="94784"/>
            <a:ext cx="8964488" cy="62865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Право на отсрочку от призыва на военную службу имеют граждане: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б) обучающиеся по очной форме обучения в образовательных организациях и научных организациях по имеющим государственную аккредитацию программам подготовки научно-педагогических кадров в аспирантуре (адъюнктуре), программам ординатуры или программам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ассистентуры-стажировки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- в период освоения указанных образовательных программ, но не свыше установленных федеральными государственными образовательными стандартами сроков получения высшего образования - подготовки кадров высшей квалификации, и на время защиты квалификационной работы (диссертации), но не более одного года после завершения обучения по соответствующей образовательной программе высшего образования;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в) которым это право дано на основании указов Президента Российской Федерации;  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г) успешно прошедшие государственную итоговую аттестацию по образовательной программе среднего общего образования, - на период до 1 октября года прохождения указанной аттестации;  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 получающие по очной форме обучения среднее профессиональное образование или высшее образование по образовательным программам, направленным на подготовку служителей и религиозного персонала религиозных организаций в духовных образовательных организациях, имеющих лицензию на осуществление образовательной деятельности, - в период обучения, но не свыше сроков получения соответствующего образования.  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534988"/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622" y="22776"/>
            <a:ext cx="8786874" cy="62865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Порядок призыва  граждан  на военную службу</a:t>
            </a:r>
          </a:p>
          <a:p>
            <a:pPr marL="0" indent="534988" algn="ctr">
              <a:buFont typeface="Arial" pitchFamily="34" charset="0"/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определяется Федеральным законом “О воинской обязанности и военной службе”.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Призыв на военную службу граждан, не пребывающих в запасе, включает: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- явку на медицинское освидетельствование и заседание  призывной  комиссии;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- явку в военный комиссариат для отправки к месту прохождения военной службы и нахождение в военном комиссариате до отправки к месту прохождения военной службы. 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 случае неявки без уважительных причин гражданина по повестке военного комиссариата на мероприятия, связанные с призывом на военную службу, указанный гражданин считается уклоняющимся от военной службы и привлекается к ответственности в соответствии с законодательством Российской Федерации. </a:t>
            </a:r>
          </a:p>
          <a:p>
            <a:pPr marL="0" indent="534988">
              <a:buFont typeface="Arial" pitchFamily="34" charset="0"/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Степени годности указанных граждан к военной службе по следующим категориям:</a:t>
            </a:r>
          </a:p>
          <a:p>
            <a:pPr marL="0" indent="534988"/>
            <a:r>
              <a:rPr lang="ru-RU" sz="1800" dirty="0">
                <a:latin typeface="Arial" pitchFamily="34" charset="0"/>
                <a:cs typeface="Arial" pitchFamily="34" charset="0"/>
              </a:rPr>
              <a:t>А - годен к военной службе;</a:t>
            </a:r>
          </a:p>
          <a:p>
            <a:pPr marL="0" indent="534988"/>
            <a:r>
              <a:rPr lang="ru-RU" sz="1800" dirty="0">
                <a:latin typeface="Arial" pitchFamily="34" charset="0"/>
                <a:cs typeface="Arial" pitchFamily="34" charset="0"/>
              </a:rPr>
              <a:t>Б - годен к военной службе с незначительными ограничениями;</a:t>
            </a:r>
          </a:p>
          <a:p>
            <a:pPr marL="0" indent="534988"/>
            <a:r>
              <a:rPr lang="ru-RU" sz="1800" dirty="0">
                <a:latin typeface="Arial" pitchFamily="34" charset="0"/>
                <a:cs typeface="Arial" pitchFamily="34" charset="0"/>
              </a:rPr>
              <a:t>В - ограниченно годен к военной службе;</a:t>
            </a:r>
          </a:p>
          <a:p>
            <a:pPr marL="0" indent="534988"/>
            <a:r>
              <a:rPr lang="ru-RU" sz="1800" dirty="0">
                <a:latin typeface="Arial" pitchFamily="34" charset="0"/>
                <a:cs typeface="Arial" pitchFamily="34" charset="0"/>
              </a:rPr>
              <a:t>Г - временно не годен к военной службе;</a:t>
            </a:r>
          </a:p>
          <a:p>
            <a:pPr marL="0" indent="534988"/>
            <a:r>
              <a:rPr lang="ru-RU" sz="1800" dirty="0">
                <a:latin typeface="Arial" pitchFamily="34" charset="0"/>
                <a:cs typeface="Arial" pitchFamily="34" charset="0"/>
              </a:rPr>
              <a:t>Д - не годен к военной службе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357166"/>
            <a:ext cx="8540750" cy="62865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Призыв на военную службу граждан, зачисленных в запас с присвоением воинского звания офицера, включает: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явку на медицинское освидетельствование и к военному комиссару  для принятия решения о призыве на военную службу;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явку в военный комиссариат и получение предписания для убытия к месту прохождения военной службы.</a:t>
            </a:r>
          </a:p>
          <a:p>
            <a:pPr marL="0" indent="534988" algn="just">
              <a:buFont typeface="Arial" pitchFamily="34" charset="0"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Гражданину, зачисленному в запас и призванному на военную службу, в военном комиссариате вручаются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2 экземпляра предписания об убытии к месту прохождения военной службы, получив которые он самостоятельно убывает к месту ее прохождения.</a:t>
            </a:r>
          </a:p>
          <a:p>
            <a:pPr marL="0" indent="534988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35798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Призыв на военную службу по мобилизации граждан, осуществляется на основании Конституции РФ, Федеральных законов “Об обороне”, “О воинской обязанности и военной службе”, “О мобилизационной подготовке и мобилизации в Российской Федерации”, а также постановлением Постановление Правительства РФ от 30.12.2006 № 852 "Об утверждении Положения о призыве граждан Российской Федерации по мобилизации…»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Под призывом на военную службу и направлением на работу понимаются следующие мероприятия: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объявление общей или частичной мобилизации;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оповещение граждан о проведении общей или частичной мобилизации;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явка (доставка) граждан в пункты предварительного сбора военных комиссариатов районов, городов или непосредственно в воинские части,;</a:t>
            </a:r>
          </a:p>
          <a:p>
            <a:pPr marL="0" indent="534988" algn="just"/>
            <a:r>
              <a:rPr lang="ru-RU" sz="2000" dirty="0">
                <a:latin typeface="Arial" pitchFamily="34" charset="0"/>
                <a:cs typeface="Arial" pitchFamily="34" charset="0"/>
              </a:rPr>
              <a:t>доставка граждан из пунктов предварительного сбора (пунктов сбора) в воинские части и специальные формирования.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Призыв на военную службу (направление на работу) осуществляется на основании Указа Президента РФ об объявлении общей или частичной мобилизации.</a:t>
            </a:r>
          </a:p>
          <a:p>
            <a:pPr marL="0" indent="534988" algn="just"/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534988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214290"/>
            <a:ext cx="8540750" cy="62865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ctr">
              <a:buFont typeface="Arial" pitchFamily="34" charset="0"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Поступление граждан на военную службу по контракту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Порядок поступления граждан на военную службу по контракту определяется Федеральным законом “О воинской обязанности и военной службе” и Положением о порядке  прохождения военной службы, утвержденным указом Президента РФ от 16 сентября 1999 года № 1237. 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Для граждан, изъявивших желание проходить военную службу по контракту, основанием зачисления их на эту службу является заключение соответствующего контракта.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Контракт о прохождении военной службы вправе заключать граждане в возрасте от 18 до 40 лет, иностранные граждане в возрасте от 18 до 30 лет.</a:t>
            </a:r>
          </a:p>
          <a:p>
            <a:pPr marL="0" indent="534988" algn="just">
              <a:buFont typeface="Arial" pitchFamily="34" charset="0"/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Контракт не может быть заключен с гражданином (военнослужащим), в отношении которого вынесен обвинительный приговор и которому назначено наказание, в отношении которого ведется дознание либо предварительное следствие или уголовное дело в отношении которого передано в суд, имеющим неснятую или непогашенную судимость за совершение преступления, а также отбывавшим наказание в виде лишения свободы.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4293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ctr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Порядок отбора кандидатов из числа граждан (военнослужащих) на военную службу по контракту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Гражданин, изъявивший желание поступить на военную службу по контракту, подает заявление в военный комиссариат, где он состоит на воинском учете (не состоящий на воинском учете – в военный комиссариат по месту жительства), или в воинскую часть.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Военные комиссариаты регистрируют и принимают к рассмотрению поступившие заявления граждан, изъявивших желание поступить на военную службу по контракту. Гражданин, заявление которого принято к рассмотрению, является кандидатом, поступающим на военную службу по контракту.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Заявление лица, изъявившего желание поступить на военную службу по контракту,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может быть возвращено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военным комиссаром (командиром воинской части) по следующим основаниям: 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 отсутствии у него гражданства РФ;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 несоответствии на день заключения контракта его возраста требованиям Федерального закона, а также, если это лицо не вправе в соответствии  с Федеральным законом заключать контракт;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 вынесении в отношении его обвинительного приговора и назначении наказания, ведении в отношении его дознания, предварительного следствия или передачи уголовного дела в суд;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при наличии у него неснятой или непогашенной судимости за совершение преступления;</a:t>
            </a:r>
          </a:p>
          <a:p>
            <a:pPr marL="0" indent="534988" algn="just"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если это лицо отбывало наказание в виде лишения свободы.</a:t>
            </a:r>
          </a:p>
          <a:p>
            <a:pPr marL="0" indent="534988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214290"/>
            <a:ext cx="8540750" cy="621510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Кандидат признается комиссией военного комиссариата по отбору кандидатов не соответствующим требованиям, установленным для поступающих на военную службу по контракту, по основаниям, когда заявление может быть возвращено лицу военным комиссаром, а также в следующих случаях:</a:t>
            </a:r>
          </a:p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признании его по результатам медицинского освидетельствования ограниченно годным к военной службе, временно негодным к военной службе или негодным к военной службе;</a:t>
            </a:r>
          </a:p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отнесении его по результатам профессионального психологического отбора к четвертой категории профессиональной пригодности;</a:t>
            </a:r>
          </a:p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 признании его не соответствующим требованиям для поступающих на военную службу по контракту по уровню образования, профессиональной или физической подготовки.</a:t>
            </a:r>
          </a:p>
          <a:p>
            <a:pPr marL="0" indent="534988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7224" y="214291"/>
            <a:ext cx="7215238" cy="928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ЛИТЕРАТУРА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4" y="1214422"/>
            <a:ext cx="8607455" cy="507209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Основная: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1. Конституция Российской Федерации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2. Федеральный закон от 31 мая 1996 г. № 61-ФЗ «Об обороне». 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3. Федеральный закон от 28 марта 1998 года № 53-ФЗ « О воинской обязанности и военной службе».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4. Постановление Правительства Российской Федерации от 31 декабря 1999 года № 1441 «Об утверждении Положения о подготовке граждан Российской Федерации к военной службе».</a:t>
            </a:r>
          </a:p>
          <a:p>
            <a:pPr lvl="0" algn="just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5. Военное право: Учебник. Серия «Право в Вооруженных силах - консультант». – М.: «За права военнослужащих», 2004. с. 130-158.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Дополнительная:</a:t>
            </a:r>
          </a:p>
          <a:p>
            <a:pPr marL="0" lvl="0" indent="357188" algn="just">
              <a:spcBef>
                <a:spcPct val="0"/>
              </a:spcBef>
              <a:buNone/>
              <a:defRPr/>
            </a:pPr>
            <a:r>
              <a:rPr lang="ru-RU" sz="2800" dirty="0" err="1">
                <a:latin typeface="Arial" pitchFamily="34" charset="0"/>
                <a:ea typeface="+mj-ea"/>
                <a:cs typeface="Arial" pitchFamily="34" charset="0"/>
              </a:rPr>
              <a:t>ЗателепинО.К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., Тюрин А.И., Фатеев К.Ф. Юридический справочник офицера. М., 2003.</a:t>
            </a:r>
          </a:p>
          <a:p>
            <a:pPr marL="0" lvl="0" indent="357188" algn="just">
              <a:spcBef>
                <a:spcPct val="0"/>
              </a:spcBef>
              <a:buNone/>
              <a:defRPr/>
            </a:pPr>
            <a:r>
              <a:rPr lang="ru-RU" sz="2800" dirty="0" err="1">
                <a:latin typeface="Arial" pitchFamily="34" charset="0"/>
                <a:ea typeface="+mj-ea"/>
                <a:cs typeface="Arial" pitchFamily="34" charset="0"/>
              </a:rPr>
              <a:t>Кудашкин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 А.В. Военная служба в Российской Федерации: теория и практика правового регулирования. </a:t>
            </a:r>
            <a:r>
              <a:rPr lang="ru-RU" sz="2800" dirty="0" err="1">
                <a:latin typeface="Arial" pitchFamily="34" charset="0"/>
                <a:ea typeface="+mj-ea"/>
                <a:cs typeface="Arial" pitchFamily="34" charset="0"/>
              </a:rPr>
              <a:t>Спб</a:t>
            </a: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., 2003.</a:t>
            </a:r>
          </a:p>
          <a:p>
            <a:pPr lvl="0" algn="just">
              <a:spcBef>
                <a:spcPct val="0"/>
              </a:spcBef>
              <a:buNone/>
              <a:defRPr/>
            </a:pP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45735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В соответствии с ФЗ “О воинской обязанности и военной службе” и Положением о порядке прохождения военной службы, предусматриваются два вида контракта – первый и новый. 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Первый контракт может быть заключен с гражданином, ранее не проходившим в РФ военную службу по контракту. Выделяются следующие категории граждан (военнослужащих), которые имеют право заключить первый контракт: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а) граждане в возрасте от 18 до 40 лет: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пребывающие в запасе;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мужского пола, не пребывающие в запасе, окончившие государственные, муниципальные или имеющие государственную аккредитацию частные образовательные организации высшего образования по образовательным программам высшего образования;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женского пола, не пребывающие в запасе;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другие граждане в соответствии с нормативными правовыми актами Президента РФ;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б) военнослужащие, проходящие военную службу по призыву и получившие до призыва на военную службу высшее образование, а также военнослужащие, проходящие военную службу по призыву и прослужившие не менее трех месяцев;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в) граждане, не состоящие на военной службе (прошедшие военную службу по призыву), а также проходящие военную службу по призыву, при зачислении в военно-учебные заведения;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г) граждане, обучающиеся в военно-учебных заведениях, имеющие статус военнослужащих, проходящих военную службу по призыву;</a:t>
            </a:r>
          </a:p>
          <a:p>
            <a:pPr marL="0" indent="534988" algn="just">
              <a:buNone/>
            </a:pPr>
            <a:r>
              <a:rPr lang="ru-RU" sz="16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граждане, окончившие федеральные государственные образовательные организации высшего образования и прошедшие обучение по программам военной подготовки в учебных военных центрах при этих образовательных организациях;</a:t>
            </a:r>
          </a:p>
          <a:p>
            <a:pPr marL="0" indent="534988" algn="just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е) иностранные граждане в возрасте от 18 до 30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4" y="357166"/>
            <a:ext cx="8662863" cy="607223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534988" algn="just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Перечень оснований, по которым кандидату может быть отказано в заключении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контракта: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0" indent="534988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Вооруженных Силах РФ вакантных воинских должностей согласно профилю подготовки кандидата или полученной им военно-учетной специальности;</a:t>
            </a:r>
          </a:p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решение аттестационной комиссии воинской части, утвержденное командиром (начальником) воинской части, с заключением контракта с другим кандидатом по итогам конкурсного отбора;</a:t>
            </a:r>
          </a:p>
          <a:p>
            <a:pPr marL="0" indent="5349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решение комиссии военного комиссариата по отбору кандидатов или аттестационной комиссии воинской части о несоответствии кандидата требованиям, установленным для поступающих на военную службу по контракту.</a:t>
            </a:r>
          </a:p>
          <a:p>
            <a:pPr marL="0" indent="534988" algn="just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72230"/>
          </a:xfrm>
        </p:spPr>
        <p:txBody>
          <a:bodyPr>
            <a:noAutofit/>
          </a:bodyPr>
          <a:lstStyle/>
          <a:p>
            <a:pPr marL="0" indent="534988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Новый контракт заключают военнослужащие, проходящие военную службу по контракту и граждане, проходившие военную службу по контракту.</a:t>
            </a:r>
          </a:p>
          <a:p>
            <a:pPr marL="0" indent="534988" algn="just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Военнослужащий, проходящий военную службу по контракту и желающий продолжить ее прохождение, заключает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новый контракт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следующих случаях: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окончании срока предыдущего контракта;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зачислении в военно-учебное заведение, адъюнктуру, военную докторантуру;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отчислении из военно-учебного заведения, адъюнктуры, военной докторантуры; 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при переводе из Вооруженных Сил РФ в федеральный орган исполнительной власти, в котором предусмотрена военная служба, и наоборот, а также из одного федерального органа исполнительной власти, в котором предусмотрена военная служба, в другой.</a:t>
            </a:r>
          </a:p>
          <a:p>
            <a:pPr marL="0" indent="534988" algn="just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Кроме того, новый контракт заключает желающий продолжить прохождение военной службы военнослужащий: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освобожденный от должности руководителя федерального органа исполнительной власти, в котором предусмотрена военная служба;</a:t>
            </a:r>
          </a:p>
          <a:p>
            <a:pPr marL="0" indent="534988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ранее проходивший военную службу по контракту при прекращении оснований для приостановления военной службы.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2018745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  <a:tab pos="1112838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на самоподготовку: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  <a:tab pos="1112838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  <a:tab pos="1112838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1. Изучить содержание лекции № 4.1 и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рекомендуемую литературу. 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1675" algn="l"/>
                <a:tab pos="1112838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2. Быть готовыми к письменному опросу по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изученной теме.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08" y="214291"/>
            <a:ext cx="4745038" cy="92869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Вопрос 1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2204864"/>
            <a:ext cx="8607455" cy="20002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 Воинская обязанность и формы ее реализации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260648"/>
            <a:ext cx="8540750" cy="6215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534988"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200" dirty="0">
                <a:latin typeface="Arial" pitchFamily="34" charset="0"/>
                <a:ea typeface="+mj-ea"/>
                <a:cs typeface="Arial" pitchFamily="34" charset="0"/>
              </a:rPr>
              <a:t>Согласно ст. 59 (ч. 2 и 2.1) Конституции Российской Федерации защита Отечества - долг и обязанность гражданина Российской Федерации; гражданин Российской Федерации несет военную службу в соответствии с Федеральным законом.</a:t>
            </a:r>
          </a:p>
          <a:p>
            <a:pPr marL="0" indent="534988"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200" dirty="0">
                <a:latin typeface="Arial" pitchFamily="34" charset="0"/>
                <a:ea typeface="+mj-ea"/>
                <a:cs typeface="Arial" pitchFamily="34" charset="0"/>
              </a:rPr>
              <a:t>Защита Отечества - это его оборона в случае возможной агрессии против него или его союзников, с которыми страна связана договорами о взаимной военной помощи или обороне. </a:t>
            </a:r>
          </a:p>
          <a:p>
            <a:pPr marL="0" indent="534988"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200" dirty="0">
                <a:latin typeface="Arial" pitchFamily="34" charset="0"/>
                <a:ea typeface="+mj-ea"/>
                <a:cs typeface="Arial" pitchFamily="34" charset="0"/>
              </a:rPr>
              <a:t>Участвовать в защите Отечества – не только юридическая обязанность, но и глубочайшее нравственное требование, патриотический долг каждого гражданина.</a:t>
            </a:r>
          </a:p>
          <a:p>
            <a:pPr marL="0" indent="457200"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1958"/>
            <a:ext cx="8286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Содержание воинской обязанности раскрывается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Федеральном законе «О воинской обязанности и военной службе».</a:t>
            </a:r>
            <a:r>
              <a:rPr lang="ru-RU" sz="2800" i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В нем определены: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формы воинской обязанности;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основные положения воинского учета;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правовые основы подготовки гражданина к военной службе;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порядок призыва граждан и поступления их на военную службу по контракту;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прохождение военной службы; </a:t>
            </a:r>
          </a:p>
          <a:p>
            <a:pPr indent="534988" algn="just"/>
            <a:r>
              <a:rPr lang="ru-RU" sz="2800" i="0" dirty="0" smtClean="0">
                <a:latin typeface="Arial" pitchFamily="34" charset="0"/>
                <a:cs typeface="Arial" pitchFamily="34" charset="0"/>
              </a:rPr>
              <a:t>- ответственность гражданина, не являющегося военнослужащим, и должностного лица за нарушение законодательства Российской Федерации о воинской обязанности.</a:t>
            </a:r>
            <a:endParaRPr lang="ru-RU" sz="28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75650"/>
            <a:ext cx="878687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6088" algn="just"/>
            <a:r>
              <a:rPr lang="ru-RU" sz="2400" i="0" u="sng" dirty="0" smtClean="0">
                <a:latin typeface="Arial" pitchFamily="34" charset="0"/>
                <a:cs typeface="Arial" pitchFamily="34" charset="0"/>
              </a:rPr>
              <a:t>Воинский учет</a:t>
            </a:r>
            <a:r>
              <a:rPr lang="ru-RU" sz="2400" i="0" dirty="0" smtClean="0">
                <a:latin typeface="Arial" pitchFamily="34" charset="0"/>
                <a:cs typeface="Arial" pitchFamily="34" charset="0"/>
              </a:rPr>
              <a:t> граждан Российской Федерации организуется в соответствии с Конституцией Российской Федерации, Федеральными законами «Об обороне», «О воинской обязанности и военной службе», «О мобилизационной подготовке и мобилизации в Российской Федерации» и постановлением Правительства Российской Федерации от 25 декабря 1998 года № 1541 «Об утверждении Положения о воинском учете». </a:t>
            </a:r>
          </a:p>
          <a:p>
            <a:pPr indent="4460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В Министерстве обороны Российской Федерации воинский учет граждан регулируется приказом Министра обороны Российской Федерации от 23 марта 1999 года №  90. </a:t>
            </a:r>
          </a:p>
          <a:p>
            <a:pPr algn="just"/>
            <a:endParaRPr lang="ru-RU" sz="2400" i="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Под воинским учетом понимается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государственная система учета и анализа имеющихся в стране призывных и мобилизационных ресурсов.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D901-3B9B-48A5-8DE6-23C80844EF7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596417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Граждане обязаны состоять на воинском учете, за исключением граждан: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освобожденных от исполнения воинской обязанности в соответствии с Федеральным законом;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проходящих военную службу;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отбывающих наказание в виде лишения свободы;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женского пола, не имеющих военно-учетной специальности;</a:t>
            </a:r>
          </a:p>
          <a:p>
            <a:pPr indent="534988" algn="just"/>
            <a:r>
              <a:rPr lang="ru-RU" sz="2400" i="0" dirty="0" smtClean="0">
                <a:latin typeface="Arial" pitchFamily="34" charset="0"/>
                <a:cs typeface="Arial" pitchFamily="34" charset="0"/>
              </a:rPr>
              <a:t>постоянно проживающих за пределами Российской Федерации.</a:t>
            </a:r>
          </a:p>
          <a:p>
            <a:pPr indent="534988" algn="just"/>
            <a:endParaRPr lang="ru-RU" sz="24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3011</Words>
  <Application>Microsoft Office PowerPoint</Application>
  <PresentationFormat>Экран (4:3)</PresentationFormat>
  <Paragraphs>230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Тема  4. Воинская обязанность и военная служба  </vt:lpstr>
      <vt:lpstr>Учебные  вопросы:</vt:lpstr>
      <vt:lpstr>ЛИТЕРАТУРА</vt:lpstr>
      <vt:lpstr>Вопрос 1 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 </vt:lpstr>
      <vt:lpstr>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 1, лекция №1 Введение в психологию</dc:title>
  <dc:creator>Галина</dc:creator>
  <cp:lastModifiedBy>Коля</cp:lastModifiedBy>
  <cp:revision>334</cp:revision>
  <dcterms:created xsi:type="dcterms:W3CDTF">2003-07-31T09:11:21Z</dcterms:created>
  <dcterms:modified xsi:type="dcterms:W3CDTF">2021-10-08T05:05:32Z</dcterms:modified>
</cp:coreProperties>
</file>