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7"/>
  </p:notesMasterIdLst>
  <p:sldIdLst>
    <p:sldId id="288" r:id="rId2"/>
    <p:sldId id="291" r:id="rId3"/>
    <p:sldId id="290" r:id="rId4"/>
    <p:sldId id="299" r:id="rId5"/>
    <p:sldId id="292" r:id="rId6"/>
    <p:sldId id="287" r:id="rId7"/>
    <p:sldId id="293" r:id="rId8"/>
    <p:sldId id="294" r:id="rId9"/>
    <p:sldId id="298" r:id="rId10"/>
    <p:sldId id="295" r:id="rId11"/>
    <p:sldId id="297" r:id="rId12"/>
    <p:sldId id="281" r:id="rId13"/>
    <p:sldId id="282" r:id="rId14"/>
    <p:sldId id="283" r:id="rId15"/>
    <p:sldId id="284" r:id="rId16"/>
    <p:sldId id="256" r:id="rId17"/>
    <p:sldId id="261" r:id="rId18"/>
    <p:sldId id="257" r:id="rId19"/>
    <p:sldId id="258" r:id="rId20"/>
    <p:sldId id="259" r:id="rId21"/>
    <p:sldId id="260" r:id="rId22"/>
    <p:sldId id="262" r:id="rId23"/>
    <p:sldId id="263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4" r:id="rId32"/>
    <p:sldId id="276" r:id="rId33"/>
    <p:sldId id="278" r:id="rId34"/>
    <p:sldId id="280" r:id="rId35"/>
    <p:sldId id="30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33"/>
    <a:srgbClr val="FF6600"/>
    <a:srgbClr val="666699"/>
    <a:srgbClr val="33CC33"/>
    <a:srgbClr val="FC2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7529" autoAdjust="0"/>
  </p:normalViewPr>
  <p:slideViewPr>
    <p:cSldViewPr>
      <p:cViewPr>
        <p:scale>
          <a:sx n="100" d="100"/>
          <a:sy n="100" d="100"/>
        </p:scale>
        <p:origin x="-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F74394A-04BF-4CD5-9639-3E25D3C70B16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6CC1FC0-20FD-4DF2-8B7B-9E7A933DF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BB512-E94B-4549-806C-BA328B7B11C1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7F494D-2E20-402F-807B-8976D0C1C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E5FC-8299-46A8-906E-275982538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47C2E-8C2D-4A13-8734-504032EC2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594EF-6F6E-40F7-81DC-B63E1C5A1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FF9B1-963B-4B23-9B28-FE6200E5B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C638D-4917-4A38-B585-6A217982F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A061726-4A52-42FD-8A57-2854C99444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269CFEE2-55EC-46C1-AB2F-DC827606E0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2529B-4F55-44D2-A2DD-E39902114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31F1B-6F18-44BC-8BC7-0C1843E1E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30DF-51A0-4060-87A4-E3C2CDF9FC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407B42-8065-423C-A475-2BA6EC5593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71546"/>
            <a:ext cx="8351837" cy="4465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7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БУХГАЛТЕРСКИЙ БАЛАНС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</a:t>
            </a:r>
            <a:br>
              <a:rPr lang="ru-RU" dirty="0" smtClean="0"/>
            </a:br>
            <a:endParaRPr lang="ru-RU" sz="3200" dirty="0" smtClean="0"/>
          </a:p>
        </p:txBody>
      </p:sp>
      <p:pic>
        <p:nvPicPr>
          <p:cNvPr id="3075" name="Picture 3" descr="C:\Users\Максим\Desktop\9b71d370b0a54682ffa69a00185d16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385765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marL="179388" lvl="1" indent="363538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Структура пассива баланса отражает в процентах соотношение отдельных источников в формировании имущества организации. </a:t>
            </a:r>
          </a:p>
          <a:p>
            <a:pPr marL="179388" lvl="1" indent="363538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Например , уставный капитал 1200000 руб., валюта баланса 2000000.</a:t>
            </a:r>
          </a:p>
        </p:txBody>
      </p:sp>
      <p:pic>
        <p:nvPicPr>
          <p:cNvPr id="13315" name="Picture 3" descr="C:\Users\Максим\Desktop\фоттт\14253881919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328612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83247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Данные баланса служат для выявления важнейших показателей, характеризующих деятельность организации и её финансовое положение.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По данным баланса определяется обеспеченность средствами, правильность их использования, соблюдение финансовой дисциплины, рентабельность и др., а также выявляются недостатки в работе и финансовом положении и их причины.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Данные бухгалтерского баланса позволяют контролировать правильность использования средств целевого назначения.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3781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балансов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714356"/>
            <a:ext cx="8229600" cy="421481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 зависимости от назначения, содержания и порядка составления различают несколько видов балансов.</a:t>
            </a:r>
          </a:p>
        </p:txBody>
      </p:sp>
      <p:pic>
        <p:nvPicPr>
          <p:cNvPr id="18435" name="Picture 3" descr="C:\Users\Максим\Desktop\фоттт\buhgalterskiy-uchet-2013-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86058"/>
            <a:ext cx="59817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435975" cy="53657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Сальдовый баланс в денежной оценке характеризует имущество хозяйствующего субъекта и источники образования имущества по состоянию на определенную дату.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Баланс составляется бухгалтерией организации путем подсчета остаток (сальдо) по счетам.</a:t>
            </a:r>
          </a:p>
        </p:txBody>
      </p:sp>
      <p:pic>
        <p:nvPicPr>
          <p:cNvPr id="19459" name="Picture 3" descr="C:\Users\Максим\Desktop\фоттт\buhychet 75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643314"/>
            <a:ext cx="5643552" cy="300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714356"/>
            <a:ext cx="8229600" cy="47180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Оборотный баланс, помимо остатков средств и источников образования имущества на начало и конец периода, содержит данные об их движении (дебетовые и кредитовые обороты) за отчетный период.</a:t>
            </a:r>
          </a:p>
        </p:txBody>
      </p:sp>
      <p:pic>
        <p:nvPicPr>
          <p:cNvPr id="20483" name="Picture 3" descr="C:\Users\Максим\Desktop\фоттт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286124"/>
            <a:ext cx="6746708" cy="311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Балансы также классифицируются по следующим признакам: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857232"/>
            <a:ext cx="8229600" cy="4325112"/>
          </a:xfrm>
        </p:spPr>
        <p:txBody>
          <a:bodyPr/>
          <a:lstStyle/>
          <a:p>
            <a:pPr marL="812800" indent="-812800" algn="ctr" eaLnBrk="1" hangingPunct="1">
              <a:buClr>
                <a:srgbClr val="FC2A1A"/>
              </a:buClr>
              <a:buSzTx/>
              <a:buFont typeface="Wingdings" pitchFamily="2" charset="2"/>
              <a:buAutoNum type="romanUcPeriod"/>
              <a:defRPr/>
            </a:pPr>
            <a:r>
              <a:rPr lang="ru-RU" sz="6000" i="1" dirty="0" smtClean="0">
                <a:solidFill>
                  <a:schemeClr val="accent2"/>
                </a:solidFill>
                <a:latin typeface="Castellar" pitchFamily="18" charset="0"/>
              </a:rPr>
              <a:t>По времени составления различают балансы:</a:t>
            </a:r>
          </a:p>
          <a:p>
            <a:pPr marL="812800" indent="-812800" eaLnBrk="1" hangingPunct="1">
              <a:defRPr/>
            </a:pPr>
            <a:endParaRPr lang="ru-RU" sz="6000" i="1" dirty="0" smtClean="0">
              <a:solidFill>
                <a:srgbClr val="33CC33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765175"/>
            <a:ext cx="8424862" cy="4968875"/>
          </a:xfrm>
        </p:spPr>
        <p:txBody>
          <a:bodyPr/>
          <a:lstStyle/>
          <a:p>
            <a:pPr marL="609600" indent="-609600" algn="just" eaLnBrk="1" hangingPunct="1">
              <a:buClr>
                <a:srgbClr val="FC2A1A"/>
              </a:buClr>
              <a:buSzTx/>
              <a:buFont typeface="Wingdings" pitchFamily="2" charset="2"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Вступительный (начальный)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баланс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первый начальный баланс, составляемый в начале деятельности организации.</a:t>
            </a:r>
          </a:p>
          <a:p>
            <a:pPr marL="609600" indent="-609600" algn="just" eaLnBrk="1" hangingPunct="1">
              <a:buClr>
                <a:srgbClr val="FC2A1A"/>
              </a:buClr>
              <a:buSzTx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 его активе отражается состав имущества организации, полученного при ее создании, а в пассиве- источники его возникновения.</a:t>
            </a:r>
          </a:p>
          <a:p>
            <a:pPr marL="609600" indent="-609600" algn="just" eaLnBrk="1" hangingPunct="1"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Максим\Desktop\фоттт\ta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418961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8964613" cy="4968875"/>
          </a:xfrm>
        </p:spPr>
        <p:txBody>
          <a:bodyPr/>
          <a:lstStyle/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2"/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Текущие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составляются периодически. Они в свою очередь подразделяются на месячные, квартальные и годовые.</a:t>
            </a: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2"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2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Заключительный баланс-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отчетный документ о производственно-финансовой деятельности организации за определенный период.</a:t>
            </a: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None/>
              <a:defRPr/>
            </a:pPr>
            <a:endParaRPr lang="ru-RU" i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Максим\Desktop\фоттт\vozv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3881422" cy="25835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785794"/>
            <a:ext cx="8229600" cy="51498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Бухгалтерский баланс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– это способ экономической группировки имущества хозяйства по его </a:t>
            </a:r>
            <a:r>
              <a:rPr lang="ru-RU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составу</a:t>
            </a:r>
            <a:r>
              <a:rPr lang="ru-RU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размещению и источникам его формирования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по определённую дату в денежной оценке.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В бухгалтерском балансе имущество организации рассматривается с двух позиций: по составу и размещению и по источникам образования.</a:t>
            </a:r>
          </a:p>
        </p:txBody>
      </p:sp>
      <p:pic>
        <p:nvPicPr>
          <p:cNvPr id="4099" name="Picture 3" descr="C:\Users\Максим\Desktop\img1511261048227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357694"/>
            <a:ext cx="3462316" cy="2308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07375" cy="5688012"/>
          </a:xfrm>
        </p:spPr>
        <p:txBody>
          <a:bodyPr/>
          <a:lstStyle/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4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Ликвидационный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составляется для характеристики имущественного состояния организации на дату прекращения ее деятельности как юридического лица.</a:t>
            </a: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4"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4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Предварительный баланс-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бухгалтерский баланс, составляемый заранее на конец отчетного периода с учетом ожидаемых изменений в составе имущества организации.</a:t>
            </a:r>
          </a:p>
          <a:p>
            <a:pPr marL="609600" indent="-609600" algn="just" eaLnBrk="1" hangingPunct="1"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Максим\Desktop\фоттт\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1"/>
            <a:ext cx="3066358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18487" cy="5616575"/>
          </a:xfrm>
        </p:spPr>
        <p:txBody>
          <a:bodyPr/>
          <a:lstStyle/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6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Соединительные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при слиянии двух или более подразделений.</a:t>
            </a: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6"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6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Разъединительные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при изменении структуры подчиненности, в условиях приватизацию.</a:t>
            </a: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6"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6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Консолидированные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объединенные балансы материнской и дочерних компаний.</a:t>
            </a: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6"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 startAt="6"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Максим\Desktop\фоттт\buhychet 75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4"/>
            <a:ext cx="4357718" cy="23241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5726113"/>
          </a:xfrm>
        </p:spPr>
        <p:txBody>
          <a:bodyPr/>
          <a:lstStyle/>
          <a:p>
            <a:pPr marL="812800" indent="-812800" algn="ctr" eaLnBrk="1" hangingPunct="1">
              <a:buClr>
                <a:srgbClr val="FC2A1A"/>
              </a:buClr>
              <a:buSzTx/>
              <a:buFont typeface="Wingdings" pitchFamily="2" charset="2"/>
              <a:buAutoNum type="romanUcPeriod" startAt="2"/>
              <a:defRPr/>
            </a:pPr>
            <a:endParaRPr lang="ru-RU" sz="4800" smtClean="0"/>
          </a:p>
          <a:p>
            <a:pPr marL="812800" indent="-812800" algn="ctr" eaLnBrk="1" hangingPunct="1">
              <a:buClr>
                <a:srgbClr val="FC2A1A"/>
              </a:buClr>
              <a:buSzTx/>
              <a:buFont typeface="Wingdings" pitchFamily="2" charset="2"/>
              <a:buAutoNum type="romanUcPeriod" startAt="2"/>
              <a:defRPr/>
            </a:pPr>
            <a:r>
              <a:rPr lang="ru-RU" sz="6000" i="1" smtClean="0">
                <a:solidFill>
                  <a:schemeClr val="accent2"/>
                </a:solidFill>
                <a:latin typeface="Castellar" pitchFamily="18" charset="0"/>
              </a:rPr>
              <a:t>  По объему информации балансы бывают: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5726113"/>
          </a:xfrm>
        </p:spPr>
        <p:txBody>
          <a:bodyPr/>
          <a:lstStyle/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Единичные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они отражают деятельность только одной организации и составляются по данным текущего бухгалтерского учета.</a:t>
            </a: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Сводные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их получают путем сложения сумм по статьям единичных балансов и получения общих итогов актива и пассива всех организаций в целом.</a:t>
            </a:r>
          </a:p>
        </p:txBody>
      </p:sp>
      <p:pic>
        <p:nvPicPr>
          <p:cNvPr id="28675" name="Picture 3" descr="C:\Users\Максим\Desktop\фоттт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256"/>
            <a:ext cx="525313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2449512"/>
          </a:xfrm>
        </p:spPr>
        <p:txBody>
          <a:bodyPr/>
          <a:lstStyle/>
          <a:p>
            <a:pPr marL="812800" indent="-812800" algn="ctr" eaLnBrk="1" hangingPunct="1">
              <a:buClr>
                <a:srgbClr val="FC2A1A"/>
              </a:buClr>
              <a:buFont typeface="Wingdings" pitchFamily="2" charset="2"/>
              <a:buNone/>
              <a:defRPr/>
            </a:pPr>
            <a:r>
              <a:rPr lang="ru-RU" sz="6000" i="1" smtClean="0">
                <a:solidFill>
                  <a:schemeClr val="accent2"/>
                </a:solidFill>
                <a:latin typeface="Castellar" pitchFamily="18" charset="0"/>
              </a:rPr>
              <a:t>111  По характеру деятельности: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654675"/>
          </a:xfrm>
        </p:spPr>
        <p:txBody>
          <a:bodyPr/>
          <a:lstStyle/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/>
              <a:defRPr/>
            </a:pP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основной деятельности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 т. е. уставной деятельности организации: для промышленных организаций- это промышленность; для торговых- торговля.</a:t>
            </a: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rgbClr val="FC2A1A"/>
              </a:buClr>
              <a:buFont typeface="Wingdings" pitchFamily="2" charset="2"/>
              <a:buAutoNum type="arabicParenR"/>
              <a:defRPr/>
            </a:pP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Балансы не по основной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 Все прочие виды деятельности являются не основными.</a:t>
            </a:r>
          </a:p>
        </p:txBody>
      </p:sp>
      <p:pic>
        <p:nvPicPr>
          <p:cNvPr id="30723" name="Picture 3" descr="C:\Users\Максим\Desktop\фоттт\12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429132"/>
            <a:ext cx="4024320" cy="22721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3384550"/>
          </a:xfrm>
        </p:spPr>
        <p:txBody>
          <a:bodyPr/>
          <a:lstStyle/>
          <a:p>
            <a:pPr marL="812800" indent="-812800" algn="ctr" eaLnBrk="1" hangingPunct="1">
              <a:lnSpc>
                <a:spcPct val="90000"/>
              </a:lnSpc>
              <a:buClr>
                <a:srgbClr val="FC2A1A"/>
              </a:buClr>
              <a:buFont typeface="Wingdings" pitchFamily="2" charset="2"/>
              <a:buNone/>
              <a:defRPr/>
            </a:pPr>
            <a:r>
              <a:rPr lang="en-US" sz="6000" i="1" smtClean="0">
                <a:solidFill>
                  <a:schemeClr val="accent2"/>
                </a:solidFill>
                <a:latin typeface="Castellar" pitchFamily="18" charset="0"/>
              </a:rPr>
              <a:t>iv</a:t>
            </a:r>
            <a:r>
              <a:rPr lang="ru-RU" sz="6000" i="1" smtClean="0">
                <a:solidFill>
                  <a:schemeClr val="accent2"/>
                </a:solidFill>
                <a:latin typeface="Castellar" pitchFamily="18" charset="0"/>
              </a:rPr>
              <a:t> По формам собственности существуют балансы организаций: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60"/>
            <a:ext cx="6202363" cy="543877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folHlink"/>
                </a:solidFill>
              </a:rPr>
              <a:t>государственных;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folHlink"/>
                </a:solidFill>
              </a:rPr>
              <a:t>муниципальных;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folHlink"/>
                </a:solidFill>
              </a:rPr>
              <a:t>кооперативных;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folHlink"/>
                </a:solidFill>
              </a:rPr>
              <a:t>частных;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folHlink"/>
                </a:solidFill>
              </a:rPr>
              <a:t>совместных;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folHlink"/>
                </a:solidFill>
              </a:rPr>
              <a:t>общественных.</a:t>
            </a:r>
          </a:p>
        </p:txBody>
      </p:sp>
      <p:pic>
        <p:nvPicPr>
          <p:cNvPr id="32771" name="Picture 3" descr="C:\Users\Максим\Desktop\фоттт\nule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813509" cy="321151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381635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изменений баланса под влиянием хозяйственных операций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50419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Первый 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хозяйственных операций.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Операции этого типа вызывают изменения двух статей актива баланса; одна увеличивается, а другая- уменьшается на одну и ту же сумму. Валюта баланса остается неизменной, равенство сохраняется.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К этому типу можно отнести такие операции, как: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Максим\Desktop\фоттт\fotooboi-biznes-finansy-i-buhgalterskij-uchet-koncepciya-vychislite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929066"/>
            <a:ext cx="3663939" cy="2747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571480"/>
            <a:ext cx="8229600" cy="49339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Схематично </a:t>
            </a:r>
            <a:r>
              <a:rPr lang="ru-RU" sz="2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бухгалтерский баланс</a:t>
            </a:r>
            <a:r>
              <a:rPr lang="ru-RU" sz="2800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представляет собой таблицу, составленную из двух частей : левая – </a:t>
            </a:r>
            <a:r>
              <a:rPr lang="ru-RU" sz="2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актив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– отражает состав, размещение и использование средств организации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правую – </a:t>
            </a:r>
            <a:r>
              <a:rPr lang="ru-RU" sz="2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пассив</a:t>
            </a:r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– показывает те же средства, но по источникам их формирования и целевому назначению.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Итог актива равен итогу пассива баланса. Величина этих итогов называется валютой баланса.</a:t>
            </a:r>
          </a:p>
        </p:txBody>
      </p:sp>
      <p:pic>
        <p:nvPicPr>
          <p:cNvPr id="5123" name="Picture 3" descr="C:\Users\Максим\Desktop\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000636"/>
            <a:ext cx="3557573" cy="1679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428604"/>
            <a:ext cx="8229600" cy="6669087"/>
          </a:xfrm>
        </p:spPr>
        <p:txBody>
          <a:bodyPr/>
          <a:lstStyle/>
          <a:p>
            <a:pPr eaLnBrk="1" hangingPunct="1">
              <a:buClr>
                <a:srgbClr val="FC2A1A"/>
              </a:buClr>
              <a:buFont typeface="Wingdings" pitchFamily="2" charset="2"/>
              <a:buChar char="&amp;"/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folHlink"/>
                </a:solidFill>
              </a:rPr>
              <a:t>поступления денежных средств из кассы на расчетный счет;</a:t>
            </a:r>
          </a:p>
          <a:p>
            <a:pPr eaLnBrk="1" hangingPunct="1">
              <a:buClr>
                <a:srgbClr val="FC2A1A"/>
              </a:buClr>
              <a:buFont typeface="Wingdings" pitchFamily="2" charset="2"/>
              <a:buChar char="&amp;"/>
              <a:defRPr/>
            </a:pPr>
            <a:r>
              <a:rPr lang="ru-RU" dirty="0" smtClean="0">
                <a:solidFill>
                  <a:schemeClr val="folHlink"/>
                </a:solidFill>
              </a:rPr>
              <a:t>  выдача денег из кассы подотчетным лицам;</a:t>
            </a:r>
          </a:p>
          <a:p>
            <a:pPr eaLnBrk="1" hangingPunct="1">
              <a:buClr>
                <a:srgbClr val="FC2A1A"/>
              </a:buClr>
              <a:buFont typeface="Wingdings" pitchFamily="2" charset="2"/>
              <a:buChar char="&amp;"/>
              <a:defRPr/>
            </a:pPr>
            <a:r>
              <a:rPr lang="ru-RU" dirty="0" smtClean="0">
                <a:solidFill>
                  <a:schemeClr val="folHlink"/>
                </a:solidFill>
              </a:rPr>
              <a:t>  возврат неизрасходованных сумм подотчетным лицом в кассу;</a:t>
            </a:r>
          </a:p>
          <a:p>
            <a:pPr eaLnBrk="1" hangingPunct="1">
              <a:buClr>
                <a:srgbClr val="FC2A1A"/>
              </a:buClr>
              <a:buFont typeface="Wingdings" pitchFamily="2" charset="2"/>
              <a:buChar char="&amp;"/>
              <a:defRPr/>
            </a:pPr>
            <a:r>
              <a:rPr lang="ru-RU" dirty="0" smtClean="0">
                <a:solidFill>
                  <a:schemeClr val="folHlink"/>
                </a:solidFill>
              </a:rPr>
              <a:t>  отпуск материалов со склада в производство;</a:t>
            </a:r>
          </a:p>
          <a:p>
            <a:pPr eaLnBrk="1" hangingPunct="1">
              <a:buClr>
                <a:srgbClr val="FC2A1A"/>
              </a:buClr>
              <a:buFont typeface="Wingdings" pitchFamily="2" charset="2"/>
              <a:buChar char="&amp;"/>
              <a:defRPr/>
            </a:pPr>
            <a:r>
              <a:rPr lang="ru-RU" dirty="0" smtClean="0">
                <a:solidFill>
                  <a:schemeClr val="folHlink"/>
                </a:solidFill>
              </a:rPr>
              <a:t>  поступление готовой продукции с производства на склад,</a:t>
            </a:r>
          </a:p>
          <a:p>
            <a:pPr eaLnBrk="1" hangingPunct="1">
              <a:buClr>
                <a:srgbClr val="FC2A1A"/>
              </a:buClr>
              <a:buFont typeface="Wingdings" pitchFamily="2" charset="2"/>
              <a:buChar char="&amp;"/>
              <a:defRPr/>
            </a:pPr>
            <a:r>
              <a:rPr lang="ru-RU" dirty="0" smtClean="0">
                <a:solidFill>
                  <a:schemeClr val="folHlink"/>
                </a:solidFill>
              </a:rPr>
              <a:t>  отгрузка готовой продукции со склада покупателям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Второй 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хозяйственных операций.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Операции этого типа вызывают изменения двух статей пассива баланса: одна статья увеличивается, а другая уменьшается на одну и ту же сумму. Валюта баланса остается неизменной, равенство сохраняется.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К этому типу относят операции по удержанию подоходного налога из заработной платы рабочих и служащих.</a:t>
            </a:r>
          </a:p>
        </p:txBody>
      </p:sp>
      <p:pic>
        <p:nvPicPr>
          <p:cNvPr id="37891" name="Picture 3" descr="C:\Users\Максим\Desktop\фоттт\фо-ообои-финанс-и-б--гал-е-ский---е-кон-еп-ии-б--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419669"/>
            <a:ext cx="2928926" cy="2438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714356"/>
            <a:ext cx="8286808" cy="378621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Третий 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хозяйственных операций.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Этот тип вызывает увеличение статей и  в активе, и в пассиве баланса на одну и ту же сумму. Итоги актива баланса и пассива баланса возрастают на одну и ту же сумму. Равенство и актива и пассива сохраняется.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К этому типу можно отнести хозяйственные операции, связанные с поступлением основных средств, материалов от поставщиков и др.</a:t>
            </a:r>
          </a:p>
        </p:txBody>
      </p:sp>
      <p:pic>
        <p:nvPicPr>
          <p:cNvPr id="39939" name="Picture 3" descr="C:\Users\Максим\Desktop\фоттт\img_cal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357694"/>
            <a:ext cx="3580115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76250"/>
            <a:ext cx="8964612" cy="5976938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Четвертый 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хозяйственных операций.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Операции этого типа вызывают уменьшение статей и в активе и в пассиве баланса на одну и ту же сумму. Итоги актива и пассива баланса уменьшаются на эту же сумму, но равенство при этом сохраняется.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К этому типу относятся операции, связанные с погашением с расчетного счета кредиторской задолженности, оплатой поставщику за поступившие от него товары с расчетного счета и др.</a:t>
            </a:r>
          </a:p>
        </p:txBody>
      </p:sp>
      <p:pic>
        <p:nvPicPr>
          <p:cNvPr id="41987" name="Picture 3" descr="C:\Users\Максим\Desktop\фоттт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00570"/>
            <a:ext cx="4657727" cy="218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Данные бухгалтерского баланса позволяют контролировать правильность использования средств целевого назначения.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Бухгалтерский баланс, как и всю бухгалтерскую отчетность, составляют на основе проверенных бухгалтерских записей, подтвержденных оправдательными документами.</a:t>
            </a:r>
          </a:p>
        </p:txBody>
      </p:sp>
      <p:pic>
        <p:nvPicPr>
          <p:cNvPr id="44035" name="Picture 3" descr="C:\Users\Максим\Desktop\фоттт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256"/>
            <a:ext cx="3305179" cy="2476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532888"/>
            <a:ext cx="8229600" cy="4325112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2771775" y="1196975"/>
            <a:ext cx="3600450" cy="719138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/>
              <a:t>Баланс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5003800" y="2565400"/>
            <a:ext cx="3529013" cy="10795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/>
              <a:t>Пассив баланса</a:t>
            </a:r>
          </a:p>
          <a:p>
            <a:pPr algn="ctr"/>
            <a:r>
              <a:rPr lang="ru-RU"/>
              <a:t>(по источникам формирования</a:t>
            </a:r>
          </a:p>
          <a:p>
            <a:pPr algn="ctr"/>
            <a:r>
              <a:rPr lang="ru-RU"/>
              <a:t>средств и их целевому </a:t>
            </a:r>
          </a:p>
          <a:p>
            <a:pPr algn="ctr"/>
            <a:r>
              <a:rPr lang="ru-RU"/>
              <a:t>назначению) </a:t>
            </a: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611188" y="2565400"/>
            <a:ext cx="3600450" cy="10795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dirty="0"/>
              <a:t>Актив баланса</a:t>
            </a:r>
          </a:p>
          <a:p>
            <a:pPr algn="ctr"/>
            <a:r>
              <a:rPr lang="ru-RU" dirty="0"/>
              <a:t>(по составу и размещению</a:t>
            </a:r>
          </a:p>
          <a:p>
            <a:pPr algn="ctr"/>
            <a:r>
              <a:rPr lang="ru-RU" dirty="0"/>
              <a:t>средств</a:t>
            </a:r>
          </a:p>
          <a:p>
            <a:pPr algn="ctr"/>
            <a:r>
              <a:rPr lang="ru-RU" dirty="0"/>
              <a:t>предприятия)</a:t>
            </a:r>
          </a:p>
        </p:txBody>
      </p:sp>
      <p:cxnSp>
        <p:nvCxnSpPr>
          <p:cNvPr id="6150" name="AutoShape 8"/>
          <p:cNvCxnSpPr>
            <a:cxnSpLocks noChangeShapeType="1"/>
            <a:stCxn id="6147" idx="2"/>
            <a:endCxn id="6149" idx="3"/>
          </p:cNvCxnSpPr>
          <p:nvPr/>
        </p:nvCxnSpPr>
        <p:spPr bwMode="auto">
          <a:xfrm rot="5400000">
            <a:off x="3797300" y="2330451"/>
            <a:ext cx="1189037" cy="360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151" name="AutoShape 11"/>
          <p:cNvCxnSpPr>
            <a:cxnSpLocks noChangeShapeType="1"/>
            <a:stCxn id="6147" idx="2"/>
            <a:endCxn id="6148" idx="1"/>
          </p:cNvCxnSpPr>
          <p:nvPr/>
        </p:nvCxnSpPr>
        <p:spPr bwMode="auto">
          <a:xfrm rot="16200000" flipH="1">
            <a:off x="4193381" y="2294732"/>
            <a:ext cx="1189037" cy="431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6152" name="AutoShape 12"/>
          <p:cNvSpPr>
            <a:spLocks noChangeArrowheads="1"/>
          </p:cNvSpPr>
          <p:nvPr/>
        </p:nvSpPr>
        <p:spPr bwMode="auto">
          <a:xfrm>
            <a:off x="2700338" y="4149725"/>
            <a:ext cx="1727200" cy="574675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оборотные</a:t>
            </a:r>
          </a:p>
          <a:p>
            <a:pPr algn="ctr"/>
            <a:r>
              <a:rPr lang="ru-RU"/>
              <a:t>активы</a:t>
            </a: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4787900" y="4149725"/>
            <a:ext cx="1655763" cy="574675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собственный</a:t>
            </a:r>
          </a:p>
          <a:p>
            <a:pPr algn="ctr"/>
            <a:r>
              <a:rPr lang="ru-RU"/>
              <a:t>капитал</a:t>
            </a:r>
          </a:p>
        </p:txBody>
      </p:sp>
      <p:sp>
        <p:nvSpPr>
          <p:cNvPr id="6154" name="AutoShape 15"/>
          <p:cNvSpPr>
            <a:spLocks noChangeArrowheads="1"/>
          </p:cNvSpPr>
          <p:nvPr/>
        </p:nvSpPr>
        <p:spPr bwMode="auto">
          <a:xfrm>
            <a:off x="323850" y="4149725"/>
            <a:ext cx="1800225" cy="574675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внеоборотные</a:t>
            </a:r>
          </a:p>
          <a:p>
            <a:pPr algn="ctr"/>
            <a:r>
              <a:rPr lang="ru-RU"/>
              <a:t>активы</a:t>
            </a:r>
          </a:p>
        </p:txBody>
      </p:sp>
      <p:cxnSp>
        <p:nvCxnSpPr>
          <p:cNvPr id="6155" name="AutoShape 16"/>
          <p:cNvCxnSpPr>
            <a:cxnSpLocks noChangeShapeType="1"/>
            <a:stCxn id="6149" idx="2"/>
            <a:endCxn id="6152" idx="1"/>
          </p:cNvCxnSpPr>
          <p:nvPr/>
        </p:nvCxnSpPr>
        <p:spPr bwMode="auto">
          <a:xfrm rot="16200000" flipH="1">
            <a:off x="2159794" y="3896519"/>
            <a:ext cx="792163" cy="2889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156" name="AutoShape 17"/>
          <p:cNvCxnSpPr>
            <a:cxnSpLocks noChangeShapeType="1"/>
            <a:stCxn id="6149" idx="2"/>
            <a:endCxn id="6154" idx="3"/>
          </p:cNvCxnSpPr>
          <p:nvPr/>
        </p:nvCxnSpPr>
        <p:spPr bwMode="auto">
          <a:xfrm rot="5400000">
            <a:off x="1871662" y="3897313"/>
            <a:ext cx="792163" cy="287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6157" name="AutoShape 18"/>
          <p:cNvSpPr>
            <a:spLocks noChangeArrowheads="1"/>
          </p:cNvSpPr>
          <p:nvPr/>
        </p:nvSpPr>
        <p:spPr bwMode="auto">
          <a:xfrm>
            <a:off x="7092950" y="4149725"/>
            <a:ext cx="1800225" cy="574675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заемный</a:t>
            </a:r>
          </a:p>
          <a:p>
            <a:pPr algn="ctr"/>
            <a:r>
              <a:rPr lang="ru-RU"/>
              <a:t>капитал</a:t>
            </a:r>
          </a:p>
        </p:txBody>
      </p:sp>
      <p:cxnSp>
        <p:nvCxnSpPr>
          <p:cNvPr id="6158" name="AutoShape 20"/>
          <p:cNvCxnSpPr>
            <a:cxnSpLocks noChangeShapeType="1"/>
            <a:stCxn id="6148" idx="2"/>
            <a:endCxn id="6157" idx="1"/>
          </p:cNvCxnSpPr>
          <p:nvPr/>
        </p:nvCxnSpPr>
        <p:spPr bwMode="auto">
          <a:xfrm rot="16200000" flipH="1">
            <a:off x="6534943" y="3879057"/>
            <a:ext cx="792163" cy="3238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159" name="AutoShape 21"/>
          <p:cNvCxnSpPr>
            <a:cxnSpLocks noChangeShapeType="1"/>
            <a:stCxn id="6148" idx="2"/>
            <a:endCxn id="6153" idx="3"/>
          </p:cNvCxnSpPr>
          <p:nvPr/>
        </p:nvCxnSpPr>
        <p:spPr bwMode="auto">
          <a:xfrm rot="5400000">
            <a:off x="6210300" y="3878263"/>
            <a:ext cx="792163" cy="325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642918"/>
            <a:ext cx="8229600" cy="432511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Всё имущество (средство) в активе баланса и источники его образования в пассиве баланса представлены в сгруппированном виде.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Статьей бухгалтерского баланса</a:t>
            </a:r>
            <a:r>
              <a:rPr lang="ru-RU" sz="2800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называется показатель (строка) актива и пассива баланса, характеризующий отдельные виды имущества, источников его формирования, обязательств организации. </a:t>
            </a:r>
          </a:p>
        </p:txBody>
      </p:sp>
      <p:pic>
        <p:nvPicPr>
          <p:cNvPr id="7171" name="Picture 3" descr="C:\Users\Максим\Desktop\фоттт\1ca8733a172e4f90649bffcee4705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929066"/>
            <a:ext cx="4048116" cy="270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8913"/>
            <a:ext cx="8291512" cy="1368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smtClean="0">
              <a:solidFill>
                <a:srgbClr val="33CC33"/>
              </a:solidFill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33CC33"/>
                </a:solidFill>
                <a:latin typeface="Arial Black" pitchFamily="34" charset="0"/>
              </a:rPr>
              <a:t>Баланс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smtClean="0">
              <a:solidFill>
                <a:srgbClr val="33CC33"/>
              </a:solidFill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smtClean="0">
              <a:solidFill>
                <a:srgbClr val="33CC33"/>
              </a:solidFill>
              <a:latin typeface="Arial Black" pitchFamily="34" charset="0"/>
            </a:endParaRPr>
          </a:p>
        </p:txBody>
      </p:sp>
      <p:graphicFrame>
        <p:nvGraphicFramePr>
          <p:cNvPr id="82039" name="Group 119"/>
          <p:cNvGraphicFramePr>
            <a:graphicFrameLocks noGrp="1"/>
          </p:cNvGraphicFramePr>
          <p:nvPr/>
        </p:nvGraphicFramePr>
        <p:xfrm>
          <a:off x="323850" y="1262063"/>
          <a:ext cx="8569325" cy="6614160"/>
        </p:xfrm>
        <a:graphic>
          <a:graphicData uri="http://schemas.openxmlformats.org/drawingml/2006/table">
            <a:tbl>
              <a:tblPr/>
              <a:tblGrid>
                <a:gridCol w="4321175"/>
                <a:gridCol w="4248150"/>
              </a:tblGrid>
              <a:tr h="362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Актив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Пассив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Внеоборотные активы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Капитал и резервы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Основные средства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Нематериальные активы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Уставный капитал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Добавочный капитал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Резервный капитал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Нераспределенная прибыль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Оборотные активы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Долгосрочные обязательства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Краткосрочные обязательства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6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Производственные запасы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Товары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Касса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Расчетные счета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 БАЛАНС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Расчеты с поставщиками и подрядчиками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Расчеты с персоналом по оплате труда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Расчеты по налогам и сборам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БАЛАНС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143372" y="500042"/>
            <a:ext cx="4857784" cy="6165873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Балансовые статьи объединяются в группы, </a:t>
            </a:r>
            <a:endParaRPr lang="en-US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группы – в разделы, исходя из их экономического содержания.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Если статьи актива показывают, как размещено имущество организации (во что конкретно оно вложено), то статьи пассива баланса  дают сведенья о том, какая часть имущества сформирована за счёт собственных источников, а какая – за счёт заёмных (привлечённых) источников организации.</a:t>
            </a:r>
          </a:p>
        </p:txBody>
      </p:sp>
      <p:pic>
        <p:nvPicPr>
          <p:cNvPr id="9219" name="Picture 3" descr="C:\Users\Максим\Desktop\фоттт\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428991" cy="2571744"/>
          </a:xfrm>
          <a:prstGeom prst="rect">
            <a:avLst/>
          </a:prstGeom>
          <a:noFill/>
        </p:spPr>
      </p:pic>
      <p:pic>
        <p:nvPicPr>
          <p:cNvPr id="9220" name="Picture 4" descr="C:\Users\Максим\Desktop\фоттт\1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787836" cy="2470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714356"/>
            <a:ext cx="8229600" cy="4141787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структурой баланса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понимают удельный вес отдельных хозяйственных средств по их видам и источникам образования и валюты баланса.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1267" name="Picture 3" descr="C:\Users\Максим\Desktop\фоттт\5875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896944" cy="4315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По структуре актива баланса можно проанализировать удельный вес тех или иных активов организации в общей сумме всех средств, которыми она располагает на дату составления баланса.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Например, валюта баланса 2000000 руб., основные средства организации равны 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300000 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marL="0" indent="0" algn="just" eaLnBrk="1" hangingPunct="1">
              <a:defRPr/>
            </a:pPr>
            <a:endParaRPr lang="ru-RU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Максим\Desktop\фоттт\12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929066"/>
            <a:ext cx="4833928" cy="272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514</TotalTime>
  <Words>700</Words>
  <Application>Microsoft Office PowerPoint</Application>
  <PresentationFormat>Экран (4:3)</PresentationFormat>
  <Paragraphs>125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Городская</vt:lpstr>
      <vt:lpstr>БУХГАЛТЕРСКИЙ БАЛАНС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Балансы также классифицируются по следующим признакам: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Балансы также классифицируются по следующим признакам:</dc:title>
  <dc:creator>Uzer</dc:creator>
  <cp:lastModifiedBy>emm2</cp:lastModifiedBy>
  <cp:revision>33</cp:revision>
  <dcterms:created xsi:type="dcterms:W3CDTF">2002-12-25T13:11:16Z</dcterms:created>
  <dcterms:modified xsi:type="dcterms:W3CDTF">2022-02-15T01:42:57Z</dcterms:modified>
</cp:coreProperties>
</file>