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8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6" r:id="rId12"/>
    <p:sldId id="266" r:id="rId13"/>
    <p:sldId id="284" r:id="rId14"/>
    <p:sldId id="278" r:id="rId15"/>
    <p:sldId id="279" r:id="rId16"/>
    <p:sldId id="280" r:id="rId17"/>
    <p:sldId id="281" r:id="rId18"/>
    <p:sldId id="282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53B6F1-EC6A-403C-8BED-6054C62EC12F}" type="doc">
      <dgm:prSet loTypeId="urn:microsoft.com/office/officeart/2005/8/layout/vList2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916BEFD-40EC-4CBB-B5B2-B4F2D47A16DE}">
      <dgm:prSet/>
      <dgm:spPr/>
      <dgm:t>
        <a:bodyPr/>
        <a:lstStyle/>
        <a:p>
          <a:pPr rtl="0"/>
          <a:r>
            <a:rPr lang="ru-RU" smtClean="0"/>
            <a:t>Д-Т 04 «Нематериальные активы» 12000</a:t>
          </a:r>
          <a:endParaRPr lang="ru-RU"/>
        </a:p>
      </dgm:t>
    </dgm:pt>
    <dgm:pt modelId="{6BEFB876-1B57-4503-98C4-388759FF3B2F}" type="parTrans" cxnId="{073FBB96-6D3B-49D1-A188-486DF794DBCF}">
      <dgm:prSet/>
      <dgm:spPr/>
      <dgm:t>
        <a:bodyPr/>
        <a:lstStyle/>
        <a:p>
          <a:endParaRPr lang="ru-RU"/>
        </a:p>
      </dgm:t>
    </dgm:pt>
    <dgm:pt modelId="{A09DA407-D5DC-4DA8-B202-E5AE38AC6327}" type="sibTrans" cxnId="{073FBB96-6D3B-49D1-A188-486DF794DBCF}">
      <dgm:prSet/>
      <dgm:spPr/>
      <dgm:t>
        <a:bodyPr/>
        <a:lstStyle/>
        <a:p>
          <a:endParaRPr lang="ru-RU"/>
        </a:p>
      </dgm:t>
    </dgm:pt>
    <dgm:pt modelId="{28AEEADA-9701-4B2C-BBF6-9DF843ED913D}">
      <dgm:prSet/>
      <dgm:spPr/>
      <dgm:t>
        <a:bodyPr/>
        <a:lstStyle/>
        <a:p>
          <a:pPr rtl="0"/>
          <a:r>
            <a:rPr lang="ru-RU" dirty="0" smtClean="0"/>
            <a:t>К-Т 98/2 «Безвозмездные поступления» 12000</a:t>
          </a:r>
          <a:endParaRPr lang="ru-RU" dirty="0"/>
        </a:p>
      </dgm:t>
    </dgm:pt>
    <dgm:pt modelId="{560B4A78-8CDA-4240-93C4-4E46D721469C}" type="parTrans" cxnId="{F72AF04A-D0EF-41B4-9C0E-A716C8D99453}">
      <dgm:prSet/>
      <dgm:spPr/>
      <dgm:t>
        <a:bodyPr/>
        <a:lstStyle/>
        <a:p>
          <a:endParaRPr lang="ru-RU"/>
        </a:p>
      </dgm:t>
    </dgm:pt>
    <dgm:pt modelId="{781C9F73-461C-426D-B743-E05CC0E17196}" type="sibTrans" cxnId="{F72AF04A-D0EF-41B4-9C0E-A716C8D99453}">
      <dgm:prSet/>
      <dgm:spPr/>
      <dgm:t>
        <a:bodyPr/>
        <a:lstStyle/>
        <a:p>
          <a:endParaRPr lang="ru-RU"/>
        </a:p>
      </dgm:t>
    </dgm:pt>
    <dgm:pt modelId="{B58CBB19-4262-4401-987B-A1830790DBA6}" type="pres">
      <dgm:prSet presAssocID="{EE53B6F1-EC6A-403C-8BED-6054C62EC1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BD560D-ABD4-41AD-957D-C57FCDDB628B}" type="pres">
      <dgm:prSet presAssocID="{2916BEFD-40EC-4CBB-B5B2-B4F2D47A16D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1E0184-5364-4A4F-80F4-48B727362EF9}" type="pres">
      <dgm:prSet presAssocID="{A09DA407-D5DC-4DA8-B202-E5AE38AC6327}" presName="spacer" presStyleCnt="0"/>
      <dgm:spPr/>
    </dgm:pt>
    <dgm:pt modelId="{5A51C2B9-F17D-45C3-AC4F-99EEDAE6B0A0}" type="pres">
      <dgm:prSet presAssocID="{28AEEADA-9701-4B2C-BBF6-9DF843ED913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9C5528-CB68-4A5E-8F86-1AE658CE2274}" type="presOf" srcId="{28AEEADA-9701-4B2C-BBF6-9DF843ED913D}" destId="{5A51C2B9-F17D-45C3-AC4F-99EEDAE6B0A0}" srcOrd="0" destOrd="0" presId="urn:microsoft.com/office/officeart/2005/8/layout/vList2"/>
    <dgm:cxn modelId="{28AC8222-2BB3-4759-A93C-01FCB62C8C79}" type="presOf" srcId="{2916BEFD-40EC-4CBB-B5B2-B4F2D47A16DE}" destId="{F8BD560D-ABD4-41AD-957D-C57FCDDB628B}" srcOrd="0" destOrd="0" presId="urn:microsoft.com/office/officeart/2005/8/layout/vList2"/>
    <dgm:cxn modelId="{073FBB96-6D3B-49D1-A188-486DF794DBCF}" srcId="{EE53B6F1-EC6A-403C-8BED-6054C62EC12F}" destId="{2916BEFD-40EC-4CBB-B5B2-B4F2D47A16DE}" srcOrd="0" destOrd="0" parTransId="{6BEFB876-1B57-4503-98C4-388759FF3B2F}" sibTransId="{A09DA407-D5DC-4DA8-B202-E5AE38AC6327}"/>
    <dgm:cxn modelId="{F72AF04A-D0EF-41B4-9C0E-A716C8D99453}" srcId="{EE53B6F1-EC6A-403C-8BED-6054C62EC12F}" destId="{28AEEADA-9701-4B2C-BBF6-9DF843ED913D}" srcOrd="1" destOrd="0" parTransId="{560B4A78-8CDA-4240-93C4-4E46D721469C}" sibTransId="{781C9F73-461C-426D-B743-E05CC0E17196}"/>
    <dgm:cxn modelId="{D0389C96-7A86-41F3-B827-E29379A5F782}" type="presOf" srcId="{EE53B6F1-EC6A-403C-8BED-6054C62EC12F}" destId="{B58CBB19-4262-4401-987B-A1830790DBA6}" srcOrd="0" destOrd="0" presId="urn:microsoft.com/office/officeart/2005/8/layout/vList2"/>
    <dgm:cxn modelId="{31FE9AA1-F117-4BB7-BB1F-670379AB7C96}" type="presParOf" srcId="{B58CBB19-4262-4401-987B-A1830790DBA6}" destId="{F8BD560D-ABD4-41AD-957D-C57FCDDB628B}" srcOrd="0" destOrd="0" presId="urn:microsoft.com/office/officeart/2005/8/layout/vList2"/>
    <dgm:cxn modelId="{44B4D5FA-5F51-4822-9A69-5B7555A564C0}" type="presParOf" srcId="{B58CBB19-4262-4401-987B-A1830790DBA6}" destId="{091E0184-5364-4A4F-80F4-48B727362EF9}" srcOrd="1" destOrd="0" presId="urn:microsoft.com/office/officeart/2005/8/layout/vList2"/>
    <dgm:cxn modelId="{9FD480C0-02D3-43BA-BB52-8158D3E6EABA}" type="presParOf" srcId="{B58CBB19-4262-4401-987B-A1830790DBA6}" destId="{5A51C2B9-F17D-45C3-AC4F-99EEDAE6B0A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E90FCC-8D65-48C9-80DE-AC48C4053F1D}" type="doc">
      <dgm:prSet loTypeId="urn:microsoft.com/office/officeart/2005/8/layout/vList2" loCatId="list" qsTypeId="urn:microsoft.com/office/officeart/2005/8/quickstyle/3d5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6EE03AF-360B-4793-B211-831558B1743E}">
      <dgm:prSet/>
      <dgm:spPr/>
      <dgm:t>
        <a:bodyPr/>
        <a:lstStyle/>
        <a:p>
          <a:pPr rtl="0"/>
          <a:r>
            <a:rPr lang="ru-RU" dirty="0" smtClean="0"/>
            <a:t>Д-т 80 «Уставный капитал» 7000</a:t>
          </a:r>
          <a:endParaRPr lang="ru-RU" dirty="0"/>
        </a:p>
      </dgm:t>
    </dgm:pt>
    <dgm:pt modelId="{ED6A5606-7573-44FD-8C21-FB839EC87093}" type="parTrans" cxnId="{04CE5DEF-C0C7-4F69-ACF3-44175DAF5E50}">
      <dgm:prSet/>
      <dgm:spPr/>
      <dgm:t>
        <a:bodyPr/>
        <a:lstStyle/>
        <a:p>
          <a:endParaRPr lang="ru-RU"/>
        </a:p>
      </dgm:t>
    </dgm:pt>
    <dgm:pt modelId="{9D10B027-2D15-4BD9-99E2-0C261108BA87}" type="sibTrans" cxnId="{04CE5DEF-C0C7-4F69-ACF3-44175DAF5E50}">
      <dgm:prSet/>
      <dgm:spPr/>
      <dgm:t>
        <a:bodyPr/>
        <a:lstStyle/>
        <a:p>
          <a:endParaRPr lang="ru-RU"/>
        </a:p>
      </dgm:t>
    </dgm:pt>
    <dgm:pt modelId="{6AF7942A-14CD-4B94-B185-3E949EE98F2D}">
      <dgm:prSet/>
      <dgm:spPr/>
      <dgm:t>
        <a:bodyPr/>
        <a:lstStyle/>
        <a:p>
          <a:pPr rtl="0"/>
          <a:r>
            <a:rPr lang="ru-RU" smtClean="0"/>
            <a:t>К-т 75 «Расчеты с учредителями» 7000</a:t>
          </a:r>
          <a:endParaRPr lang="ru-RU"/>
        </a:p>
      </dgm:t>
    </dgm:pt>
    <dgm:pt modelId="{C040967C-D9EC-41A5-890B-D4E1EFF3C3A7}" type="parTrans" cxnId="{E35C4D03-86D4-47DC-8090-47D5458F9F36}">
      <dgm:prSet/>
      <dgm:spPr/>
      <dgm:t>
        <a:bodyPr/>
        <a:lstStyle/>
        <a:p>
          <a:endParaRPr lang="ru-RU"/>
        </a:p>
      </dgm:t>
    </dgm:pt>
    <dgm:pt modelId="{E4E0181B-7A99-48DD-8CD2-7E7362A99AF7}" type="sibTrans" cxnId="{E35C4D03-86D4-47DC-8090-47D5458F9F36}">
      <dgm:prSet/>
      <dgm:spPr/>
      <dgm:t>
        <a:bodyPr/>
        <a:lstStyle/>
        <a:p>
          <a:endParaRPr lang="ru-RU"/>
        </a:p>
      </dgm:t>
    </dgm:pt>
    <dgm:pt modelId="{EC9893BD-139B-43AB-B9DB-D48124DA3E18}" type="pres">
      <dgm:prSet presAssocID="{D1E90FCC-8D65-48C9-80DE-AC48C4053F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913D43-6C36-49D3-B69C-E026E3C86506}" type="pres">
      <dgm:prSet presAssocID="{E6EE03AF-360B-4793-B211-831558B1743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8F6312-BBE0-4786-B285-72CD25F4D59E}" type="pres">
      <dgm:prSet presAssocID="{9D10B027-2D15-4BD9-99E2-0C261108BA87}" presName="spacer" presStyleCnt="0"/>
      <dgm:spPr/>
    </dgm:pt>
    <dgm:pt modelId="{A601E40B-851B-46FA-A0D6-BC1ACF8DED7D}" type="pres">
      <dgm:prSet presAssocID="{6AF7942A-14CD-4B94-B185-3E949EE98F2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D852D5-BF70-4642-9FB9-5C9E3CFD5C43}" type="presOf" srcId="{D1E90FCC-8D65-48C9-80DE-AC48C4053F1D}" destId="{EC9893BD-139B-43AB-B9DB-D48124DA3E18}" srcOrd="0" destOrd="0" presId="urn:microsoft.com/office/officeart/2005/8/layout/vList2"/>
    <dgm:cxn modelId="{BA59E691-24B4-4191-8B72-0227233DDF87}" type="presOf" srcId="{E6EE03AF-360B-4793-B211-831558B1743E}" destId="{CF913D43-6C36-49D3-B69C-E026E3C86506}" srcOrd="0" destOrd="0" presId="urn:microsoft.com/office/officeart/2005/8/layout/vList2"/>
    <dgm:cxn modelId="{E35C4D03-86D4-47DC-8090-47D5458F9F36}" srcId="{D1E90FCC-8D65-48C9-80DE-AC48C4053F1D}" destId="{6AF7942A-14CD-4B94-B185-3E949EE98F2D}" srcOrd="1" destOrd="0" parTransId="{C040967C-D9EC-41A5-890B-D4E1EFF3C3A7}" sibTransId="{E4E0181B-7A99-48DD-8CD2-7E7362A99AF7}"/>
    <dgm:cxn modelId="{04CE5DEF-C0C7-4F69-ACF3-44175DAF5E50}" srcId="{D1E90FCC-8D65-48C9-80DE-AC48C4053F1D}" destId="{E6EE03AF-360B-4793-B211-831558B1743E}" srcOrd="0" destOrd="0" parTransId="{ED6A5606-7573-44FD-8C21-FB839EC87093}" sibTransId="{9D10B027-2D15-4BD9-99E2-0C261108BA87}"/>
    <dgm:cxn modelId="{18672176-D7F1-48E2-99DD-452FF665B5BF}" type="presOf" srcId="{6AF7942A-14CD-4B94-B185-3E949EE98F2D}" destId="{A601E40B-851B-46FA-A0D6-BC1ACF8DED7D}" srcOrd="0" destOrd="0" presId="urn:microsoft.com/office/officeart/2005/8/layout/vList2"/>
    <dgm:cxn modelId="{84EF5EC7-DFB0-4A4A-8730-F50A97624289}" type="presParOf" srcId="{EC9893BD-139B-43AB-B9DB-D48124DA3E18}" destId="{CF913D43-6C36-49D3-B69C-E026E3C86506}" srcOrd="0" destOrd="0" presId="urn:microsoft.com/office/officeart/2005/8/layout/vList2"/>
    <dgm:cxn modelId="{333E70F7-7CFC-4DBE-81F0-28964DBFA833}" type="presParOf" srcId="{EC9893BD-139B-43AB-B9DB-D48124DA3E18}" destId="{3A8F6312-BBE0-4786-B285-72CD25F4D59E}" srcOrd="1" destOrd="0" presId="urn:microsoft.com/office/officeart/2005/8/layout/vList2"/>
    <dgm:cxn modelId="{CE9A8045-D3C9-45E7-8CAB-99BEAE3E9D5D}" type="presParOf" srcId="{EC9893BD-139B-43AB-B9DB-D48124DA3E18}" destId="{A601E40B-851B-46FA-A0D6-BC1ACF8DED7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1A197F-05A9-4D70-A512-BD93C5F9E039}" type="doc">
      <dgm:prSet loTypeId="urn:microsoft.com/office/officeart/2005/8/layout/vList2" loCatId="list" qsTypeId="urn:microsoft.com/office/officeart/2005/8/quickstyle/3d7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20291D5-9D77-4362-938B-BD546C9965C4}">
      <dgm:prSet/>
      <dgm:spPr/>
      <dgm:t>
        <a:bodyPr/>
        <a:lstStyle/>
        <a:p>
          <a:pPr rtl="0"/>
          <a:r>
            <a:rPr lang="ru-RU" dirty="0" smtClean="0"/>
            <a:t>Д-Т 01  «Основные средства» 3400</a:t>
          </a:r>
          <a:endParaRPr lang="ru-RU" dirty="0"/>
        </a:p>
      </dgm:t>
    </dgm:pt>
    <dgm:pt modelId="{100050A9-4576-4682-B3E5-67CAA236BA55}" type="parTrans" cxnId="{3FC2ED39-0CD8-43BE-97D9-46F42D8AFFFE}">
      <dgm:prSet/>
      <dgm:spPr/>
      <dgm:t>
        <a:bodyPr/>
        <a:lstStyle/>
        <a:p>
          <a:endParaRPr lang="ru-RU"/>
        </a:p>
      </dgm:t>
    </dgm:pt>
    <dgm:pt modelId="{5E429E05-1FA2-45F0-959B-6CBA7206ACAD}" type="sibTrans" cxnId="{3FC2ED39-0CD8-43BE-97D9-46F42D8AFFFE}">
      <dgm:prSet/>
      <dgm:spPr/>
      <dgm:t>
        <a:bodyPr/>
        <a:lstStyle/>
        <a:p>
          <a:endParaRPr lang="ru-RU"/>
        </a:p>
      </dgm:t>
    </dgm:pt>
    <dgm:pt modelId="{E1FD9EA7-DB13-44EB-9DDF-0694FD86EECD}">
      <dgm:prSet/>
      <dgm:spPr/>
      <dgm:t>
        <a:bodyPr/>
        <a:lstStyle/>
        <a:p>
          <a:pPr rtl="0"/>
          <a:r>
            <a:rPr lang="ru-RU" dirty="0" smtClean="0"/>
            <a:t>К-Т 83 «Добавочный капитал» 3400</a:t>
          </a:r>
          <a:endParaRPr lang="ru-RU" dirty="0"/>
        </a:p>
      </dgm:t>
    </dgm:pt>
    <dgm:pt modelId="{8C345DC4-4044-44B3-98CC-7EF064B442AC}" type="parTrans" cxnId="{40CAA9A7-05F9-4149-B272-1AF7663E45B5}">
      <dgm:prSet/>
      <dgm:spPr/>
      <dgm:t>
        <a:bodyPr/>
        <a:lstStyle/>
        <a:p>
          <a:endParaRPr lang="ru-RU"/>
        </a:p>
      </dgm:t>
    </dgm:pt>
    <dgm:pt modelId="{8B654087-5CD0-4B86-AE27-A3B28038CEE6}" type="sibTrans" cxnId="{40CAA9A7-05F9-4149-B272-1AF7663E45B5}">
      <dgm:prSet/>
      <dgm:spPr/>
      <dgm:t>
        <a:bodyPr/>
        <a:lstStyle/>
        <a:p>
          <a:endParaRPr lang="ru-RU"/>
        </a:p>
      </dgm:t>
    </dgm:pt>
    <dgm:pt modelId="{D5C2F554-470C-4800-AB93-F16E6BC05879}" type="pres">
      <dgm:prSet presAssocID="{DD1A197F-05A9-4D70-A512-BD93C5F9E0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BDEE98-F5A7-4624-95F4-52A5BCF56EDB}" type="pres">
      <dgm:prSet presAssocID="{120291D5-9D77-4362-938B-BD546C9965C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C69BE1-76F0-45C1-B909-631D125435F7}" type="pres">
      <dgm:prSet presAssocID="{5E429E05-1FA2-45F0-959B-6CBA7206ACAD}" presName="spacer" presStyleCnt="0"/>
      <dgm:spPr/>
    </dgm:pt>
    <dgm:pt modelId="{3CCFE522-7626-4419-81B5-09C38E07B24B}" type="pres">
      <dgm:prSet presAssocID="{E1FD9EA7-DB13-44EB-9DDF-0694FD86EEC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C2ED39-0CD8-43BE-97D9-46F42D8AFFFE}" srcId="{DD1A197F-05A9-4D70-A512-BD93C5F9E039}" destId="{120291D5-9D77-4362-938B-BD546C9965C4}" srcOrd="0" destOrd="0" parTransId="{100050A9-4576-4682-B3E5-67CAA236BA55}" sibTransId="{5E429E05-1FA2-45F0-959B-6CBA7206ACAD}"/>
    <dgm:cxn modelId="{40CAA9A7-05F9-4149-B272-1AF7663E45B5}" srcId="{DD1A197F-05A9-4D70-A512-BD93C5F9E039}" destId="{E1FD9EA7-DB13-44EB-9DDF-0694FD86EECD}" srcOrd="1" destOrd="0" parTransId="{8C345DC4-4044-44B3-98CC-7EF064B442AC}" sibTransId="{8B654087-5CD0-4B86-AE27-A3B28038CEE6}"/>
    <dgm:cxn modelId="{35022A16-A6CD-4882-AC86-A19FA95BFA58}" type="presOf" srcId="{DD1A197F-05A9-4D70-A512-BD93C5F9E039}" destId="{D5C2F554-470C-4800-AB93-F16E6BC05879}" srcOrd="0" destOrd="0" presId="urn:microsoft.com/office/officeart/2005/8/layout/vList2"/>
    <dgm:cxn modelId="{C67FA9F0-D769-477C-905C-52ABFC4F793A}" type="presOf" srcId="{120291D5-9D77-4362-938B-BD546C9965C4}" destId="{B8BDEE98-F5A7-4624-95F4-52A5BCF56EDB}" srcOrd="0" destOrd="0" presId="urn:microsoft.com/office/officeart/2005/8/layout/vList2"/>
    <dgm:cxn modelId="{51FDDEEC-54F7-4053-9FBB-17BB8919D28B}" type="presOf" srcId="{E1FD9EA7-DB13-44EB-9DDF-0694FD86EECD}" destId="{3CCFE522-7626-4419-81B5-09C38E07B24B}" srcOrd="0" destOrd="0" presId="urn:microsoft.com/office/officeart/2005/8/layout/vList2"/>
    <dgm:cxn modelId="{B61F5058-FD93-4132-B400-E3AB7086DDFD}" type="presParOf" srcId="{D5C2F554-470C-4800-AB93-F16E6BC05879}" destId="{B8BDEE98-F5A7-4624-95F4-52A5BCF56EDB}" srcOrd="0" destOrd="0" presId="urn:microsoft.com/office/officeart/2005/8/layout/vList2"/>
    <dgm:cxn modelId="{ED5260FF-089C-4128-923B-E78AEAACDFA0}" type="presParOf" srcId="{D5C2F554-470C-4800-AB93-F16E6BC05879}" destId="{F7C69BE1-76F0-45C1-B909-631D125435F7}" srcOrd="1" destOrd="0" presId="urn:microsoft.com/office/officeart/2005/8/layout/vList2"/>
    <dgm:cxn modelId="{BDB0A803-FF39-4E7A-A4A1-FD31F7D48B2F}" type="presParOf" srcId="{D5C2F554-470C-4800-AB93-F16E6BC05879}" destId="{3CCFE522-7626-4419-81B5-09C38E07B24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7181B7-DF37-4ED3-B504-B3B67265D861}" type="doc">
      <dgm:prSet loTypeId="urn:microsoft.com/office/officeart/2005/8/layout/vList2" loCatId="list" qsTypeId="urn:microsoft.com/office/officeart/2005/8/quickstyle/3d7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2BD473A-0B84-4351-9B94-DBB960337152}">
      <dgm:prSet/>
      <dgm:spPr/>
      <dgm:t>
        <a:bodyPr/>
        <a:lstStyle/>
        <a:p>
          <a:pPr rtl="0"/>
          <a:r>
            <a:rPr lang="ru-RU" smtClean="0"/>
            <a:t>Д-Т 51  «Расчетный счет» 8000</a:t>
          </a:r>
          <a:endParaRPr lang="ru-RU"/>
        </a:p>
      </dgm:t>
    </dgm:pt>
    <dgm:pt modelId="{B35B718A-32DF-4279-BB8B-31835B007E28}" type="parTrans" cxnId="{B2617871-5ABC-42E8-8AE2-ED3DF03DBE3E}">
      <dgm:prSet/>
      <dgm:spPr/>
      <dgm:t>
        <a:bodyPr/>
        <a:lstStyle/>
        <a:p>
          <a:endParaRPr lang="ru-RU"/>
        </a:p>
      </dgm:t>
    </dgm:pt>
    <dgm:pt modelId="{76AE67F5-DCF7-41BE-ABE4-242AD07CE6ED}" type="sibTrans" cxnId="{B2617871-5ABC-42E8-8AE2-ED3DF03DBE3E}">
      <dgm:prSet/>
      <dgm:spPr/>
      <dgm:t>
        <a:bodyPr/>
        <a:lstStyle/>
        <a:p>
          <a:endParaRPr lang="ru-RU"/>
        </a:p>
      </dgm:t>
    </dgm:pt>
    <dgm:pt modelId="{B7F6B66F-75CE-4614-B7DC-7D4B34E85D24}">
      <dgm:prSet/>
      <dgm:spPr/>
      <dgm:t>
        <a:bodyPr/>
        <a:lstStyle/>
        <a:p>
          <a:pPr rtl="0"/>
          <a:r>
            <a:rPr lang="ru-RU" smtClean="0"/>
            <a:t>К-Т  83 «Добавочный капитал», суб. «Эмиссионный доход» 8000</a:t>
          </a:r>
          <a:endParaRPr lang="ru-RU"/>
        </a:p>
      </dgm:t>
    </dgm:pt>
    <dgm:pt modelId="{54364A60-B8CF-4DB4-8819-2AD2719772DC}" type="parTrans" cxnId="{D3235363-2E63-4082-93D5-1E66CD2284C8}">
      <dgm:prSet/>
      <dgm:spPr/>
      <dgm:t>
        <a:bodyPr/>
        <a:lstStyle/>
        <a:p>
          <a:endParaRPr lang="ru-RU"/>
        </a:p>
      </dgm:t>
    </dgm:pt>
    <dgm:pt modelId="{F2DBAA5E-486C-4E11-93AC-409009EA2FDF}" type="sibTrans" cxnId="{D3235363-2E63-4082-93D5-1E66CD2284C8}">
      <dgm:prSet/>
      <dgm:spPr/>
      <dgm:t>
        <a:bodyPr/>
        <a:lstStyle/>
        <a:p>
          <a:endParaRPr lang="ru-RU"/>
        </a:p>
      </dgm:t>
    </dgm:pt>
    <dgm:pt modelId="{C6DF920C-7B03-42D6-9F39-1D82739E7165}" type="pres">
      <dgm:prSet presAssocID="{297181B7-DF37-4ED3-B504-B3B67265D8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ED303B-F433-45C4-BA2B-BFD8709A46C5}" type="pres">
      <dgm:prSet presAssocID="{92BD473A-0B84-4351-9B94-DBB96033715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99CB3C-0890-41D9-A5B1-45ABAB7D5BAE}" type="pres">
      <dgm:prSet presAssocID="{76AE67F5-DCF7-41BE-ABE4-242AD07CE6ED}" presName="spacer" presStyleCnt="0"/>
      <dgm:spPr/>
    </dgm:pt>
    <dgm:pt modelId="{9B68538C-43DC-4F0F-BD86-64140F8AEB72}" type="pres">
      <dgm:prSet presAssocID="{B7F6B66F-75CE-4614-B7DC-7D4B34E85D2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69751C-7746-4E13-983B-F0D2B7FDEE92}" type="presOf" srcId="{B7F6B66F-75CE-4614-B7DC-7D4B34E85D24}" destId="{9B68538C-43DC-4F0F-BD86-64140F8AEB72}" srcOrd="0" destOrd="0" presId="urn:microsoft.com/office/officeart/2005/8/layout/vList2"/>
    <dgm:cxn modelId="{019FDE12-E0E4-4098-BE4D-09C535522042}" type="presOf" srcId="{92BD473A-0B84-4351-9B94-DBB960337152}" destId="{B7ED303B-F433-45C4-BA2B-BFD8709A46C5}" srcOrd="0" destOrd="0" presId="urn:microsoft.com/office/officeart/2005/8/layout/vList2"/>
    <dgm:cxn modelId="{0C9BEE58-0622-4A77-A67C-1D848C9105A4}" type="presOf" srcId="{297181B7-DF37-4ED3-B504-B3B67265D861}" destId="{C6DF920C-7B03-42D6-9F39-1D82739E7165}" srcOrd="0" destOrd="0" presId="urn:microsoft.com/office/officeart/2005/8/layout/vList2"/>
    <dgm:cxn modelId="{D3235363-2E63-4082-93D5-1E66CD2284C8}" srcId="{297181B7-DF37-4ED3-B504-B3B67265D861}" destId="{B7F6B66F-75CE-4614-B7DC-7D4B34E85D24}" srcOrd="1" destOrd="0" parTransId="{54364A60-B8CF-4DB4-8819-2AD2719772DC}" sibTransId="{F2DBAA5E-486C-4E11-93AC-409009EA2FDF}"/>
    <dgm:cxn modelId="{B2617871-5ABC-42E8-8AE2-ED3DF03DBE3E}" srcId="{297181B7-DF37-4ED3-B504-B3B67265D861}" destId="{92BD473A-0B84-4351-9B94-DBB960337152}" srcOrd="0" destOrd="0" parTransId="{B35B718A-32DF-4279-BB8B-31835B007E28}" sibTransId="{76AE67F5-DCF7-41BE-ABE4-242AD07CE6ED}"/>
    <dgm:cxn modelId="{94184D0E-CB25-4BF9-B33D-5051B5F4A4EE}" type="presParOf" srcId="{C6DF920C-7B03-42D6-9F39-1D82739E7165}" destId="{B7ED303B-F433-45C4-BA2B-BFD8709A46C5}" srcOrd="0" destOrd="0" presId="urn:microsoft.com/office/officeart/2005/8/layout/vList2"/>
    <dgm:cxn modelId="{D8131CC4-D96E-4BF2-A1EE-68192E6B0899}" type="presParOf" srcId="{C6DF920C-7B03-42D6-9F39-1D82739E7165}" destId="{1399CB3C-0890-41D9-A5B1-45ABAB7D5BAE}" srcOrd="1" destOrd="0" presId="urn:microsoft.com/office/officeart/2005/8/layout/vList2"/>
    <dgm:cxn modelId="{B64382AD-69CB-4093-B55F-B1AE0F4D8B2D}" type="presParOf" srcId="{C6DF920C-7B03-42D6-9F39-1D82739E7165}" destId="{9B68538C-43DC-4F0F-BD86-64140F8AEB7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74A90B-0BB1-4517-B13C-69BE1AB6B2A9}" type="doc">
      <dgm:prSet loTypeId="urn:microsoft.com/office/officeart/2005/8/layout/vList2" loCatId="list" qsTypeId="urn:microsoft.com/office/officeart/2005/8/quickstyle/3d7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E308C98-3DFD-4974-B661-969E08046CBB}">
      <dgm:prSet/>
      <dgm:spPr/>
      <dgm:t>
        <a:bodyPr/>
        <a:lstStyle/>
        <a:p>
          <a:pPr rtl="0"/>
          <a:r>
            <a:rPr lang="ru-RU" smtClean="0"/>
            <a:t>Д-Т  83 «Добавочный капитал»,суб. «Прирост стоимости имущества по переоценке» 1300</a:t>
          </a:r>
          <a:endParaRPr lang="ru-RU"/>
        </a:p>
      </dgm:t>
    </dgm:pt>
    <dgm:pt modelId="{599CA82A-8972-45A0-B90B-3A5FA93F7728}" type="parTrans" cxnId="{BB1D9E90-7260-4480-838E-376BB296AA55}">
      <dgm:prSet/>
      <dgm:spPr/>
      <dgm:t>
        <a:bodyPr/>
        <a:lstStyle/>
        <a:p>
          <a:endParaRPr lang="ru-RU"/>
        </a:p>
      </dgm:t>
    </dgm:pt>
    <dgm:pt modelId="{8CA574F4-10C1-4E1B-8694-0A27A0153565}" type="sibTrans" cxnId="{BB1D9E90-7260-4480-838E-376BB296AA55}">
      <dgm:prSet/>
      <dgm:spPr/>
      <dgm:t>
        <a:bodyPr/>
        <a:lstStyle/>
        <a:p>
          <a:endParaRPr lang="ru-RU"/>
        </a:p>
      </dgm:t>
    </dgm:pt>
    <dgm:pt modelId="{24AC00B1-CB31-4781-98A1-306B74618C3E}">
      <dgm:prSet/>
      <dgm:spPr/>
      <dgm:t>
        <a:bodyPr/>
        <a:lstStyle/>
        <a:p>
          <a:pPr rtl="0"/>
          <a:r>
            <a:rPr lang="ru-RU" dirty="0" smtClean="0"/>
            <a:t>К-Т 01  «Основные средства» 1300</a:t>
          </a:r>
          <a:endParaRPr lang="ru-RU" dirty="0"/>
        </a:p>
      </dgm:t>
    </dgm:pt>
    <dgm:pt modelId="{9B16FBDC-F9A2-49C4-912B-24A45DDD2737}" type="parTrans" cxnId="{461D2EE8-492D-47E3-B9A8-B6D91E61CB88}">
      <dgm:prSet/>
      <dgm:spPr/>
      <dgm:t>
        <a:bodyPr/>
        <a:lstStyle/>
        <a:p>
          <a:endParaRPr lang="ru-RU"/>
        </a:p>
      </dgm:t>
    </dgm:pt>
    <dgm:pt modelId="{3360CBE7-B140-4AAF-8D06-BDA9DF3127AB}" type="sibTrans" cxnId="{461D2EE8-492D-47E3-B9A8-B6D91E61CB88}">
      <dgm:prSet/>
      <dgm:spPr/>
      <dgm:t>
        <a:bodyPr/>
        <a:lstStyle/>
        <a:p>
          <a:endParaRPr lang="ru-RU"/>
        </a:p>
      </dgm:t>
    </dgm:pt>
    <dgm:pt modelId="{829DB9B0-5729-4415-A472-B2355BC3E472}" type="pres">
      <dgm:prSet presAssocID="{1C74A90B-0BB1-4517-B13C-69BE1AB6B2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8389E2-B041-4F65-B333-2436619432AA}" type="pres">
      <dgm:prSet presAssocID="{1E308C98-3DFD-4974-B661-969E08046CB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343387-785B-4A2B-989F-2771C24621E4}" type="pres">
      <dgm:prSet presAssocID="{8CA574F4-10C1-4E1B-8694-0A27A0153565}" presName="spacer" presStyleCnt="0"/>
      <dgm:spPr/>
    </dgm:pt>
    <dgm:pt modelId="{990CD214-8EE4-4363-8F2B-96652C0EF206}" type="pres">
      <dgm:prSet presAssocID="{24AC00B1-CB31-4781-98A1-306B74618C3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6D3F7A-10C5-4275-B004-2D63A52D5531}" type="presOf" srcId="{1E308C98-3DFD-4974-B661-969E08046CBB}" destId="{BC8389E2-B041-4F65-B333-2436619432AA}" srcOrd="0" destOrd="0" presId="urn:microsoft.com/office/officeart/2005/8/layout/vList2"/>
    <dgm:cxn modelId="{249D83C2-EF9A-4000-8369-7DC8DEA51D14}" type="presOf" srcId="{24AC00B1-CB31-4781-98A1-306B74618C3E}" destId="{990CD214-8EE4-4363-8F2B-96652C0EF206}" srcOrd="0" destOrd="0" presId="urn:microsoft.com/office/officeart/2005/8/layout/vList2"/>
    <dgm:cxn modelId="{6F339BEB-046D-49FB-8D5C-0C08C5B465A3}" type="presOf" srcId="{1C74A90B-0BB1-4517-B13C-69BE1AB6B2A9}" destId="{829DB9B0-5729-4415-A472-B2355BC3E472}" srcOrd="0" destOrd="0" presId="urn:microsoft.com/office/officeart/2005/8/layout/vList2"/>
    <dgm:cxn modelId="{461D2EE8-492D-47E3-B9A8-B6D91E61CB88}" srcId="{1C74A90B-0BB1-4517-B13C-69BE1AB6B2A9}" destId="{24AC00B1-CB31-4781-98A1-306B74618C3E}" srcOrd="1" destOrd="0" parTransId="{9B16FBDC-F9A2-49C4-912B-24A45DDD2737}" sibTransId="{3360CBE7-B140-4AAF-8D06-BDA9DF3127AB}"/>
    <dgm:cxn modelId="{BB1D9E90-7260-4480-838E-376BB296AA55}" srcId="{1C74A90B-0BB1-4517-B13C-69BE1AB6B2A9}" destId="{1E308C98-3DFD-4974-B661-969E08046CBB}" srcOrd="0" destOrd="0" parTransId="{599CA82A-8972-45A0-B90B-3A5FA93F7728}" sibTransId="{8CA574F4-10C1-4E1B-8694-0A27A0153565}"/>
    <dgm:cxn modelId="{92DB62F2-1605-4DB4-B29F-023B105C3865}" type="presParOf" srcId="{829DB9B0-5729-4415-A472-B2355BC3E472}" destId="{BC8389E2-B041-4F65-B333-2436619432AA}" srcOrd="0" destOrd="0" presId="urn:microsoft.com/office/officeart/2005/8/layout/vList2"/>
    <dgm:cxn modelId="{29E376B1-AF32-4828-B673-AAF26EB0393E}" type="presParOf" srcId="{829DB9B0-5729-4415-A472-B2355BC3E472}" destId="{08343387-785B-4A2B-989F-2771C24621E4}" srcOrd="1" destOrd="0" presId="urn:microsoft.com/office/officeart/2005/8/layout/vList2"/>
    <dgm:cxn modelId="{2CB3327B-2DBB-4CE5-920D-2E07D03FCFDA}" type="presParOf" srcId="{829DB9B0-5729-4415-A472-B2355BC3E472}" destId="{990CD214-8EE4-4363-8F2B-96652C0EF20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0CEC573-9B84-49CB-8E45-A3052A13C4D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EEC5618-59B1-4649-B2CA-F9908D64B0FB}">
      <dgm:prSet/>
      <dgm:spPr/>
      <dgm:t>
        <a:bodyPr/>
        <a:lstStyle/>
        <a:p>
          <a:pPr rtl="0"/>
          <a:r>
            <a:rPr lang="ru-RU" smtClean="0"/>
            <a:t>Д-Т  83 «Добавочный капитал» 10000</a:t>
          </a:r>
          <a:endParaRPr lang="ru-RU"/>
        </a:p>
      </dgm:t>
    </dgm:pt>
    <dgm:pt modelId="{93A3C20F-05D7-4BDA-BBBB-1C1E3F791EB2}" type="parTrans" cxnId="{C05DCC97-0807-4F75-BE9B-45EF1786EBAB}">
      <dgm:prSet/>
      <dgm:spPr/>
      <dgm:t>
        <a:bodyPr/>
        <a:lstStyle/>
        <a:p>
          <a:endParaRPr lang="ru-RU"/>
        </a:p>
      </dgm:t>
    </dgm:pt>
    <dgm:pt modelId="{148A4F0C-EF66-4C0F-8F14-6E08847F856B}" type="sibTrans" cxnId="{C05DCC97-0807-4F75-BE9B-45EF1786EBAB}">
      <dgm:prSet/>
      <dgm:spPr/>
      <dgm:t>
        <a:bodyPr/>
        <a:lstStyle/>
        <a:p>
          <a:endParaRPr lang="ru-RU"/>
        </a:p>
      </dgm:t>
    </dgm:pt>
    <dgm:pt modelId="{00E2922F-A507-4244-8EEA-7A46C4F998BF}">
      <dgm:prSet/>
      <dgm:spPr/>
      <dgm:t>
        <a:bodyPr/>
        <a:lstStyle/>
        <a:p>
          <a:pPr rtl="0"/>
          <a:r>
            <a:rPr lang="ru-RU" smtClean="0"/>
            <a:t>К-Т 80  «Уставный капитал» 10000</a:t>
          </a:r>
          <a:endParaRPr lang="ru-RU"/>
        </a:p>
      </dgm:t>
    </dgm:pt>
    <dgm:pt modelId="{E5337FEF-9670-439B-92B6-632F26A87146}" type="parTrans" cxnId="{F30E4263-03E5-4896-8A46-4F0671526E92}">
      <dgm:prSet/>
      <dgm:spPr/>
      <dgm:t>
        <a:bodyPr/>
        <a:lstStyle/>
        <a:p>
          <a:endParaRPr lang="ru-RU"/>
        </a:p>
      </dgm:t>
    </dgm:pt>
    <dgm:pt modelId="{D20E77B3-CE95-4D92-9BB6-AE29DE04D76A}" type="sibTrans" cxnId="{F30E4263-03E5-4896-8A46-4F0671526E92}">
      <dgm:prSet/>
      <dgm:spPr/>
      <dgm:t>
        <a:bodyPr/>
        <a:lstStyle/>
        <a:p>
          <a:endParaRPr lang="ru-RU"/>
        </a:p>
      </dgm:t>
    </dgm:pt>
    <dgm:pt modelId="{C821FBFC-C280-436C-A928-2640C7457C3B}" type="pres">
      <dgm:prSet presAssocID="{E0CEC573-9B84-49CB-8E45-A3052A13C4D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1FA02E-5C29-44F1-B1A5-EAD79B9A5520}" type="pres">
      <dgm:prSet presAssocID="{DEEC5618-59B1-4649-B2CA-F9908D64B0F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07FFBB-B158-4352-9DF1-D6AB58AC760E}" type="pres">
      <dgm:prSet presAssocID="{148A4F0C-EF66-4C0F-8F14-6E08847F856B}" presName="spacer" presStyleCnt="0"/>
      <dgm:spPr/>
    </dgm:pt>
    <dgm:pt modelId="{2C7262EC-B662-4A2F-B867-B77CE84C7017}" type="pres">
      <dgm:prSet presAssocID="{00E2922F-A507-4244-8EEA-7A46C4F998B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81EA78-C7C9-4875-9844-13620908D9D5}" type="presOf" srcId="{00E2922F-A507-4244-8EEA-7A46C4F998BF}" destId="{2C7262EC-B662-4A2F-B867-B77CE84C7017}" srcOrd="0" destOrd="0" presId="urn:microsoft.com/office/officeart/2005/8/layout/vList2"/>
    <dgm:cxn modelId="{C05DCC97-0807-4F75-BE9B-45EF1786EBAB}" srcId="{E0CEC573-9B84-49CB-8E45-A3052A13C4D8}" destId="{DEEC5618-59B1-4649-B2CA-F9908D64B0FB}" srcOrd="0" destOrd="0" parTransId="{93A3C20F-05D7-4BDA-BBBB-1C1E3F791EB2}" sibTransId="{148A4F0C-EF66-4C0F-8F14-6E08847F856B}"/>
    <dgm:cxn modelId="{29EBACC4-506E-4BA2-A453-C39AB1BF5911}" type="presOf" srcId="{E0CEC573-9B84-49CB-8E45-A3052A13C4D8}" destId="{C821FBFC-C280-436C-A928-2640C7457C3B}" srcOrd="0" destOrd="0" presId="urn:microsoft.com/office/officeart/2005/8/layout/vList2"/>
    <dgm:cxn modelId="{95C6C0CA-85AB-4069-9E1B-70480E084C4B}" type="presOf" srcId="{DEEC5618-59B1-4649-B2CA-F9908D64B0FB}" destId="{691FA02E-5C29-44F1-B1A5-EAD79B9A5520}" srcOrd="0" destOrd="0" presId="urn:microsoft.com/office/officeart/2005/8/layout/vList2"/>
    <dgm:cxn modelId="{F30E4263-03E5-4896-8A46-4F0671526E92}" srcId="{E0CEC573-9B84-49CB-8E45-A3052A13C4D8}" destId="{00E2922F-A507-4244-8EEA-7A46C4F998BF}" srcOrd="1" destOrd="0" parTransId="{E5337FEF-9670-439B-92B6-632F26A87146}" sibTransId="{D20E77B3-CE95-4D92-9BB6-AE29DE04D76A}"/>
    <dgm:cxn modelId="{D9794C86-13D9-4F3C-9113-03F54E2BBB20}" type="presParOf" srcId="{C821FBFC-C280-436C-A928-2640C7457C3B}" destId="{691FA02E-5C29-44F1-B1A5-EAD79B9A5520}" srcOrd="0" destOrd="0" presId="urn:microsoft.com/office/officeart/2005/8/layout/vList2"/>
    <dgm:cxn modelId="{E728E9F8-0803-47BF-B8A6-6C5DABE2AF5C}" type="presParOf" srcId="{C821FBFC-C280-436C-A928-2640C7457C3B}" destId="{9207FFBB-B158-4352-9DF1-D6AB58AC760E}" srcOrd="1" destOrd="0" presId="urn:microsoft.com/office/officeart/2005/8/layout/vList2"/>
    <dgm:cxn modelId="{68E82CD5-B168-4F9F-A989-F5230277758F}" type="presParOf" srcId="{C821FBFC-C280-436C-A928-2640C7457C3B}" destId="{2C7262EC-B662-4A2F-B867-B77CE84C701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15A0004-F0A9-4875-B50B-CAE9987F954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D7BF153-DF3F-47E5-AEDB-8DEECA88770C}">
      <dgm:prSet/>
      <dgm:spPr/>
      <dgm:t>
        <a:bodyPr/>
        <a:lstStyle/>
        <a:p>
          <a:pPr rtl="0"/>
          <a:r>
            <a:rPr lang="ru-RU" smtClean="0"/>
            <a:t>Д-Т 83  «Добавочный капитал» 12000</a:t>
          </a:r>
          <a:endParaRPr lang="ru-RU"/>
        </a:p>
      </dgm:t>
    </dgm:pt>
    <dgm:pt modelId="{FEE5A90F-04ED-4920-B0AD-72EAC5F2CDE4}" type="parTrans" cxnId="{6F7F572F-E2A3-4E52-A959-9549417F2536}">
      <dgm:prSet/>
      <dgm:spPr/>
      <dgm:t>
        <a:bodyPr/>
        <a:lstStyle/>
        <a:p>
          <a:endParaRPr lang="ru-RU"/>
        </a:p>
      </dgm:t>
    </dgm:pt>
    <dgm:pt modelId="{C2DEE717-F216-40BD-804B-3E9B58555AE5}" type="sibTrans" cxnId="{6F7F572F-E2A3-4E52-A959-9549417F2536}">
      <dgm:prSet/>
      <dgm:spPr/>
      <dgm:t>
        <a:bodyPr/>
        <a:lstStyle/>
        <a:p>
          <a:endParaRPr lang="ru-RU"/>
        </a:p>
      </dgm:t>
    </dgm:pt>
    <dgm:pt modelId="{2CF33147-3131-46BA-8036-3F521833B9A7}">
      <dgm:prSet/>
      <dgm:spPr/>
      <dgm:t>
        <a:bodyPr/>
        <a:lstStyle/>
        <a:p>
          <a:pPr rtl="0"/>
          <a:r>
            <a:rPr lang="ru-RU" smtClean="0"/>
            <a:t>К-Т 84 «Нераспределенная прибыль (непокрытый убыток)» 12000</a:t>
          </a:r>
          <a:endParaRPr lang="ru-RU"/>
        </a:p>
      </dgm:t>
    </dgm:pt>
    <dgm:pt modelId="{98FBF6F5-EF82-4033-92AB-28E09C1C28AD}" type="parTrans" cxnId="{01B5CEC7-8358-4550-9762-FF8980AED8FB}">
      <dgm:prSet/>
      <dgm:spPr/>
      <dgm:t>
        <a:bodyPr/>
        <a:lstStyle/>
        <a:p>
          <a:endParaRPr lang="ru-RU"/>
        </a:p>
      </dgm:t>
    </dgm:pt>
    <dgm:pt modelId="{D153B107-F8B6-4F72-AB77-CC746FBA6E1F}" type="sibTrans" cxnId="{01B5CEC7-8358-4550-9762-FF8980AED8FB}">
      <dgm:prSet/>
      <dgm:spPr/>
      <dgm:t>
        <a:bodyPr/>
        <a:lstStyle/>
        <a:p>
          <a:endParaRPr lang="ru-RU"/>
        </a:p>
      </dgm:t>
    </dgm:pt>
    <dgm:pt modelId="{4F6E0315-9889-4D0F-BB70-9642C4197B70}" type="pres">
      <dgm:prSet presAssocID="{D15A0004-F0A9-4875-B50B-CAE9987F95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B1BDA5-8425-492E-8CE5-4B0748BC5AFC}" type="pres">
      <dgm:prSet presAssocID="{8D7BF153-DF3F-47E5-AEDB-8DEECA88770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D5DFB7-9EE6-412A-BBDE-00FA221E8370}" type="pres">
      <dgm:prSet presAssocID="{C2DEE717-F216-40BD-804B-3E9B58555AE5}" presName="spacer" presStyleCnt="0"/>
      <dgm:spPr/>
    </dgm:pt>
    <dgm:pt modelId="{CD5E1F20-6541-4492-856C-1C7D78B63291}" type="pres">
      <dgm:prSet presAssocID="{2CF33147-3131-46BA-8036-3F521833B9A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9B7E13-2656-48D0-B528-EB8D36E4E8FB}" type="presOf" srcId="{2CF33147-3131-46BA-8036-3F521833B9A7}" destId="{CD5E1F20-6541-4492-856C-1C7D78B63291}" srcOrd="0" destOrd="0" presId="urn:microsoft.com/office/officeart/2005/8/layout/vList2"/>
    <dgm:cxn modelId="{C596B930-C974-43BA-A126-F72BD5AF0588}" type="presOf" srcId="{D15A0004-F0A9-4875-B50B-CAE9987F9545}" destId="{4F6E0315-9889-4D0F-BB70-9642C4197B70}" srcOrd="0" destOrd="0" presId="urn:microsoft.com/office/officeart/2005/8/layout/vList2"/>
    <dgm:cxn modelId="{948D57B9-D012-4FA3-8A32-10811D99A3EA}" type="presOf" srcId="{8D7BF153-DF3F-47E5-AEDB-8DEECA88770C}" destId="{1BB1BDA5-8425-492E-8CE5-4B0748BC5AFC}" srcOrd="0" destOrd="0" presId="urn:microsoft.com/office/officeart/2005/8/layout/vList2"/>
    <dgm:cxn modelId="{6F7F572F-E2A3-4E52-A959-9549417F2536}" srcId="{D15A0004-F0A9-4875-B50B-CAE9987F9545}" destId="{8D7BF153-DF3F-47E5-AEDB-8DEECA88770C}" srcOrd="0" destOrd="0" parTransId="{FEE5A90F-04ED-4920-B0AD-72EAC5F2CDE4}" sibTransId="{C2DEE717-F216-40BD-804B-3E9B58555AE5}"/>
    <dgm:cxn modelId="{01B5CEC7-8358-4550-9762-FF8980AED8FB}" srcId="{D15A0004-F0A9-4875-B50B-CAE9987F9545}" destId="{2CF33147-3131-46BA-8036-3F521833B9A7}" srcOrd="1" destOrd="0" parTransId="{98FBF6F5-EF82-4033-92AB-28E09C1C28AD}" sibTransId="{D153B107-F8B6-4F72-AB77-CC746FBA6E1F}"/>
    <dgm:cxn modelId="{347D4DCA-2C1F-417B-8C7E-E901B1566687}" type="presParOf" srcId="{4F6E0315-9889-4D0F-BB70-9642C4197B70}" destId="{1BB1BDA5-8425-492E-8CE5-4B0748BC5AFC}" srcOrd="0" destOrd="0" presId="urn:microsoft.com/office/officeart/2005/8/layout/vList2"/>
    <dgm:cxn modelId="{7A854D0B-753C-457E-AAB7-D8DE3CFB842C}" type="presParOf" srcId="{4F6E0315-9889-4D0F-BB70-9642C4197B70}" destId="{E6D5DFB7-9EE6-412A-BBDE-00FA221E8370}" srcOrd="1" destOrd="0" presId="urn:microsoft.com/office/officeart/2005/8/layout/vList2"/>
    <dgm:cxn modelId="{FEFE995F-7665-4FCD-8C81-DF22072495FF}" type="presParOf" srcId="{4F6E0315-9889-4D0F-BB70-9642C4197B70}" destId="{CD5E1F20-6541-4492-856C-1C7D78B6329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B456136-D9E3-4B76-A51E-4DB5B3099B2E}" type="doc">
      <dgm:prSet loTypeId="urn:microsoft.com/office/officeart/2005/8/layout/vList2" loCatId="list" qsTypeId="urn:microsoft.com/office/officeart/2009/2/quickstyle/3d8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1100E4A-49E5-441A-B134-1C7ED57FBFF4}">
      <dgm:prSet/>
      <dgm:spPr/>
      <dgm:t>
        <a:bodyPr/>
        <a:lstStyle/>
        <a:p>
          <a:pPr rtl="0"/>
          <a:r>
            <a:rPr lang="ru-RU" smtClean="0"/>
            <a:t>Д-Т 84 «Нераспределенная прибыль (непокрытый убыток)» 12000</a:t>
          </a:r>
          <a:endParaRPr lang="ru-RU"/>
        </a:p>
      </dgm:t>
    </dgm:pt>
    <dgm:pt modelId="{7A328817-BDA9-4025-8A27-5FDBDC632933}" type="parTrans" cxnId="{C0938072-2722-4489-8263-A788D97469BB}">
      <dgm:prSet/>
      <dgm:spPr/>
      <dgm:t>
        <a:bodyPr/>
        <a:lstStyle/>
        <a:p>
          <a:endParaRPr lang="ru-RU"/>
        </a:p>
      </dgm:t>
    </dgm:pt>
    <dgm:pt modelId="{4B462DD7-B72C-40FF-A4F0-0427CC55BA57}" type="sibTrans" cxnId="{C0938072-2722-4489-8263-A788D97469BB}">
      <dgm:prSet/>
      <dgm:spPr/>
      <dgm:t>
        <a:bodyPr/>
        <a:lstStyle/>
        <a:p>
          <a:endParaRPr lang="ru-RU"/>
        </a:p>
      </dgm:t>
    </dgm:pt>
    <dgm:pt modelId="{BBF2E6A5-DB05-472C-9DE6-21FA5088238C}">
      <dgm:prSet/>
      <dgm:spPr/>
      <dgm:t>
        <a:bodyPr/>
        <a:lstStyle/>
        <a:p>
          <a:pPr rtl="0"/>
          <a:r>
            <a:rPr lang="ru-RU" smtClean="0"/>
            <a:t>К- Т 82   «Резервный капитал» 12000</a:t>
          </a:r>
          <a:endParaRPr lang="ru-RU"/>
        </a:p>
      </dgm:t>
    </dgm:pt>
    <dgm:pt modelId="{0437EB49-E07A-4019-B797-C40CA61FD348}" type="parTrans" cxnId="{4B6F629D-B3D6-465E-AE31-279653EACF05}">
      <dgm:prSet/>
      <dgm:spPr/>
      <dgm:t>
        <a:bodyPr/>
        <a:lstStyle/>
        <a:p>
          <a:endParaRPr lang="ru-RU"/>
        </a:p>
      </dgm:t>
    </dgm:pt>
    <dgm:pt modelId="{3C4AB7C0-1457-473C-8D57-1A163901D264}" type="sibTrans" cxnId="{4B6F629D-B3D6-465E-AE31-279653EACF05}">
      <dgm:prSet/>
      <dgm:spPr/>
      <dgm:t>
        <a:bodyPr/>
        <a:lstStyle/>
        <a:p>
          <a:endParaRPr lang="ru-RU"/>
        </a:p>
      </dgm:t>
    </dgm:pt>
    <dgm:pt modelId="{0288D73B-4371-47E1-8EA1-D200724D1086}" type="pres">
      <dgm:prSet presAssocID="{2B456136-D9E3-4B76-A51E-4DB5B3099B2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3470A6-A988-4F0F-A45F-B7005B5BF563}" type="pres">
      <dgm:prSet presAssocID="{E1100E4A-49E5-441A-B134-1C7ED57FBFF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4A859A-C8D4-4C38-965C-F657ADF147BA}" type="pres">
      <dgm:prSet presAssocID="{4B462DD7-B72C-40FF-A4F0-0427CC55BA57}" presName="spacer" presStyleCnt="0"/>
      <dgm:spPr/>
    </dgm:pt>
    <dgm:pt modelId="{A6913E86-A5B9-486D-8C59-672E0E2EA561}" type="pres">
      <dgm:prSet presAssocID="{BBF2E6A5-DB05-472C-9DE6-21FA5088238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463411-BCB9-410F-8498-4704FE366997}" type="presOf" srcId="{2B456136-D9E3-4B76-A51E-4DB5B3099B2E}" destId="{0288D73B-4371-47E1-8EA1-D200724D1086}" srcOrd="0" destOrd="0" presId="urn:microsoft.com/office/officeart/2005/8/layout/vList2"/>
    <dgm:cxn modelId="{EFFC84EC-B93E-4031-8C60-AF47B5AEFDBD}" type="presOf" srcId="{BBF2E6A5-DB05-472C-9DE6-21FA5088238C}" destId="{A6913E86-A5B9-486D-8C59-672E0E2EA561}" srcOrd="0" destOrd="0" presId="urn:microsoft.com/office/officeart/2005/8/layout/vList2"/>
    <dgm:cxn modelId="{12C13C51-A76C-4B30-BCE6-146ACBE32A72}" type="presOf" srcId="{E1100E4A-49E5-441A-B134-1C7ED57FBFF4}" destId="{0F3470A6-A988-4F0F-A45F-B7005B5BF563}" srcOrd="0" destOrd="0" presId="urn:microsoft.com/office/officeart/2005/8/layout/vList2"/>
    <dgm:cxn modelId="{C0938072-2722-4489-8263-A788D97469BB}" srcId="{2B456136-D9E3-4B76-A51E-4DB5B3099B2E}" destId="{E1100E4A-49E5-441A-B134-1C7ED57FBFF4}" srcOrd="0" destOrd="0" parTransId="{7A328817-BDA9-4025-8A27-5FDBDC632933}" sibTransId="{4B462DD7-B72C-40FF-A4F0-0427CC55BA57}"/>
    <dgm:cxn modelId="{4B6F629D-B3D6-465E-AE31-279653EACF05}" srcId="{2B456136-D9E3-4B76-A51E-4DB5B3099B2E}" destId="{BBF2E6A5-DB05-472C-9DE6-21FA5088238C}" srcOrd="1" destOrd="0" parTransId="{0437EB49-E07A-4019-B797-C40CA61FD348}" sibTransId="{3C4AB7C0-1457-473C-8D57-1A163901D264}"/>
    <dgm:cxn modelId="{B2218708-E535-4C4B-A5DE-BB8C2B0E7E36}" type="presParOf" srcId="{0288D73B-4371-47E1-8EA1-D200724D1086}" destId="{0F3470A6-A988-4F0F-A45F-B7005B5BF563}" srcOrd="0" destOrd="0" presId="urn:microsoft.com/office/officeart/2005/8/layout/vList2"/>
    <dgm:cxn modelId="{37790641-7355-40F6-A0A8-F2635B5A51B0}" type="presParOf" srcId="{0288D73B-4371-47E1-8EA1-D200724D1086}" destId="{4D4A859A-C8D4-4C38-965C-F657ADF147BA}" srcOrd="1" destOrd="0" presId="urn:microsoft.com/office/officeart/2005/8/layout/vList2"/>
    <dgm:cxn modelId="{FCA3550B-51B6-4B9D-B7A5-2A3DDF0F98D5}" type="presParOf" srcId="{0288D73B-4371-47E1-8EA1-D200724D1086}" destId="{A6913E86-A5B9-486D-8C59-672E0E2EA56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E9CE3BF-8742-4C27-AF73-A05FBB4E1BC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B184E5D-23A4-4680-9F1F-7B8C5107C31C}">
      <dgm:prSet/>
      <dgm:spPr/>
      <dgm:t>
        <a:bodyPr/>
        <a:lstStyle/>
        <a:p>
          <a:pPr rtl="0"/>
          <a:r>
            <a:rPr lang="ru-RU" smtClean="0"/>
            <a:t>нераспределенная прибыль отчетного года;</a:t>
          </a:r>
          <a:endParaRPr lang="ru-RU"/>
        </a:p>
      </dgm:t>
    </dgm:pt>
    <dgm:pt modelId="{A7C6D030-6B0B-4FF3-AB35-C39E9A924EA0}" type="parTrans" cxnId="{EC8D75F5-80A0-43D0-81BC-4BA205EB5D3D}">
      <dgm:prSet/>
      <dgm:spPr/>
      <dgm:t>
        <a:bodyPr/>
        <a:lstStyle/>
        <a:p>
          <a:endParaRPr lang="ru-RU"/>
        </a:p>
      </dgm:t>
    </dgm:pt>
    <dgm:pt modelId="{33C45B72-6AEF-4722-A248-2602E4A6C2AE}" type="sibTrans" cxnId="{EC8D75F5-80A0-43D0-81BC-4BA205EB5D3D}">
      <dgm:prSet/>
      <dgm:spPr/>
      <dgm:t>
        <a:bodyPr/>
        <a:lstStyle/>
        <a:p>
          <a:endParaRPr lang="ru-RU"/>
        </a:p>
      </dgm:t>
    </dgm:pt>
    <dgm:pt modelId="{80BD7261-631D-44C7-AB37-FFB3EAF08A88}">
      <dgm:prSet/>
      <dgm:spPr/>
      <dgm:t>
        <a:bodyPr/>
        <a:lstStyle/>
        <a:p>
          <a:pPr rtl="0"/>
          <a:r>
            <a:rPr lang="ru-RU" smtClean="0"/>
            <a:t>нераспределенная прибыль прошлых лет;</a:t>
          </a:r>
          <a:endParaRPr lang="ru-RU"/>
        </a:p>
      </dgm:t>
    </dgm:pt>
    <dgm:pt modelId="{A44DF575-4596-4495-BD32-087609CDB46F}" type="parTrans" cxnId="{B06AA8BD-18C5-41EF-B738-E8D55E13EA47}">
      <dgm:prSet/>
      <dgm:spPr/>
      <dgm:t>
        <a:bodyPr/>
        <a:lstStyle/>
        <a:p>
          <a:endParaRPr lang="ru-RU"/>
        </a:p>
      </dgm:t>
    </dgm:pt>
    <dgm:pt modelId="{9DD29129-4F67-4144-A67B-9FF2506B4CF0}" type="sibTrans" cxnId="{B06AA8BD-18C5-41EF-B738-E8D55E13EA47}">
      <dgm:prSet/>
      <dgm:spPr/>
      <dgm:t>
        <a:bodyPr/>
        <a:lstStyle/>
        <a:p>
          <a:endParaRPr lang="ru-RU"/>
        </a:p>
      </dgm:t>
    </dgm:pt>
    <dgm:pt modelId="{02FCB5A2-CC1F-4384-9251-C630952D49CB}" type="pres">
      <dgm:prSet presAssocID="{EE9CE3BF-8742-4C27-AF73-A05FBB4E1B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30B817-E4B2-419C-BBB5-5946FF3FC4B1}" type="pres">
      <dgm:prSet presAssocID="{DB184E5D-23A4-4680-9F1F-7B8C5107C31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E4269D-74F8-42B0-82AD-8A63667684B5}" type="pres">
      <dgm:prSet presAssocID="{33C45B72-6AEF-4722-A248-2602E4A6C2AE}" presName="spacer" presStyleCnt="0"/>
      <dgm:spPr/>
    </dgm:pt>
    <dgm:pt modelId="{3A0486F4-3994-46C8-AA32-826F7EB4127C}" type="pres">
      <dgm:prSet presAssocID="{80BD7261-631D-44C7-AB37-FFB3EAF08A8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2B3D8E-55AC-4011-97E6-96C44A83ACEB}" type="presOf" srcId="{DB184E5D-23A4-4680-9F1F-7B8C5107C31C}" destId="{2230B817-E4B2-419C-BBB5-5946FF3FC4B1}" srcOrd="0" destOrd="0" presId="urn:microsoft.com/office/officeart/2005/8/layout/vList2"/>
    <dgm:cxn modelId="{EC8D75F5-80A0-43D0-81BC-4BA205EB5D3D}" srcId="{EE9CE3BF-8742-4C27-AF73-A05FBB4E1BC6}" destId="{DB184E5D-23A4-4680-9F1F-7B8C5107C31C}" srcOrd="0" destOrd="0" parTransId="{A7C6D030-6B0B-4FF3-AB35-C39E9A924EA0}" sibTransId="{33C45B72-6AEF-4722-A248-2602E4A6C2AE}"/>
    <dgm:cxn modelId="{B06AA8BD-18C5-41EF-B738-E8D55E13EA47}" srcId="{EE9CE3BF-8742-4C27-AF73-A05FBB4E1BC6}" destId="{80BD7261-631D-44C7-AB37-FFB3EAF08A88}" srcOrd="1" destOrd="0" parTransId="{A44DF575-4596-4495-BD32-087609CDB46F}" sibTransId="{9DD29129-4F67-4144-A67B-9FF2506B4CF0}"/>
    <dgm:cxn modelId="{E59F2B6D-509C-4175-A0F8-3C6D321A9714}" type="presOf" srcId="{80BD7261-631D-44C7-AB37-FFB3EAF08A88}" destId="{3A0486F4-3994-46C8-AA32-826F7EB4127C}" srcOrd="0" destOrd="0" presId="urn:microsoft.com/office/officeart/2005/8/layout/vList2"/>
    <dgm:cxn modelId="{A9DF52D7-3CFC-419C-B92C-8CE09D12DF84}" type="presOf" srcId="{EE9CE3BF-8742-4C27-AF73-A05FBB4E1BC6}" destId="{02FCB5A2-CC1F-4384-9251-C630952D49CB}" srcOrd="0" destOrd="0" presId="urn:microsoft.com/office/officeart/2005/8/layout/vList2"/>
    <dgm:cxn modelId="{64D9809B-19CE-4210-9663-009E9F2B2C03}" type="presParOf" srcId="{02FCB5A2-CC1F-4384-9251-C630952D49CB}" destId="{2230B817-E4B2-419C-BBB5-5946FF3FC4B1}" srcOrd="0" destOrd="0" presId="urn:microsoft.com/office/officeart/2005/8/layout/vList2"/>
    <dgm:cxn modelId="{0C002035-F96E-4B75-9BB2-DB769B20B2B0}" type="presParOf" srcId="{02FCB5A2-CC1F-4384-9251-C630952D49CB}" destId="{BCE4269D-74F8-42B0-82AD-8A63667684B5}" srcOrd="1" destOrd="0" presId="urn:microsoft.com/office/officeart/2005/8/layout/vList2"/>
    <dgm:cxn modelId="{39E729C1-AACA-4164-9FB6-3FC035E66ED9}" type="presParOf" srcId="{02FCB5A2-CC1F-4384-9251-C630952D49CB}" destId="{3A0486F4-3994-46C8-AA32-826F7EB4127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D84DE1-3BE7-478C-9328-F1D75CC19AA6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D6C18-D549-49AC-9CAF-3A150A7866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D84DE1-3BE7-478C-9328-F1D75CC19AA6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D6C18-D549-49AC-9CAF-3A150A7866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D84DE1-3BE7-478C-9328-F1D75CC19AA6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D6C18-D549-49AC-9CAF-3A150A7866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D84DE1-3BE7-478C-9328-F1D75CC19AA6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D6C18-D549-49AC-9CAF-3A150A7866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D84DE1-3BE7-478C-9328-F1D75CC19AA6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D6C18-D549-49AC-9CAF-3A150A7866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D84DE1-3BE7-478C-9328-F1D75CC19AA6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D6C18-D549-49AC-9CAF-3A150A7866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D84DE1-3BE7-478C-9328-F1D75CC19AA6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D6C18-D549-49AC-9CAF-3A150A7866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D84DE1-3BE7-478C-9328-F1D75CC19AA6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D6C18-D549-49AC-9CAF-3A150A7866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D84DE1-3BE7-478C-9328-F1D75CC19AA6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D6C18-D549-49AC-9CAF-3A150A7866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D84DE1-3BE7-478C-9328-F1D75CC19AA6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D6C18-D549-49AC-9CAF-3A150A7866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D84DE1-3BE7-478C-9328-F1D75CC19AA6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DD6C18-D549-49AC-9CAF-3A150A7866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3D84DE1-3BE7-478C-9328-F1D75CC19AA6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EDD6C18-D549-49AC-9CAF-3A150A7866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nezhana.ru/capital_2_1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7498080" cy="1143000"/>
          </a:xfrm>
        </p:spPr>
        <p:txBody>
          <a:bodyPr>
            <a:noAutofit/>
          </a:bodyPr>
          <a:lstStyle/>
          <a:p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67210271"/>
              </p:ext>
            </p:extLst>
          </p:nvPr>
        </p:nvGraphicFramePr>
        <p:xfrm>
          <a:off x="611560" y="332656"/>
          <a:ext cx="8322890" cy="59766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22890"/>
              </a:tblGrid>
              <a:tr h="5976664">
                <a:tc>
                  <a:txBody>
                    <a:bodyPr/>
                    <a:lstStyle/>
                    <a:p>
                      <a:pPr indent="1905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Тема:</a:t>
                      </a:r>
                      <a:r>
                        <a:rPr lang="ru-RU" sz="2800" b="1" baseline="0" dirty="0" smtClean="0">
                          <a:effectLst/>
                        </a:rPr>
                        <a:t> </a:t>
                      </a:r>
                      <a:r>
                        <a:rPr lang="ru-RU" sz="2800" b="1" dirty="0" smtClean="0">
                          <a:effectLst/>
                        </a:rPr>
                        <a:t>УЧЕТ </a:t>
                      </a:r>
                      <a:r>
                        <a:rPr lang="ru-RU" sz="2800" b="1" dirty="0">
                          <a:effectLst/>
                        </a:rPr>
                        <a:t>КАПИТАЛА И РЕЗЕРВОВ</a:t>
                      </a:r>
                    </a:p>
                    <a:p>
                      <a:pPr indent="190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</a:endParaRPr>
                    </a:p>
                    <a:p>
                      <a:pPr indent="190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12.1.Учет </a:t>
                      </a:r>
                      <a:r>
                        <a:rPr lang="ru-RU" sz="2800" dirty="0">
                          <a:effectLst/>
                        </a:rPr>
                        <a:t>уставного </a:t>
                      </a:r>
                      <a:r>
                        <a:rPr lang="ru-RU" sz="2800" dirty="0" smtClean="0">
                          <a:effectLst/>
                        </a:rPr>
                        <a:t>капитала</a:t>
                      </a:r>
                    </a:p>
                    <a:p>
                      <a:pPr indent="190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</a:endParaRPr>
                    </a:p>
                    <a:p>
                      <a:pPr indent="190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12.2.Формирование, использование и организация учета добавочного и резервного </a:t>
                      </a:r>
                      <a:r>
                        <a:rPr lang="ru-RU" sz="2800" dirty="0" smtClean="0">
                          <a:effectLst/>
                        </a:rPr>
                        <a:t>капиталов</a:t>
                      </a:r>
                    </a:p>
                    <a:p>
                      <a:pPr indent="190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</a:endParaRPr>
                    </a:p>
                    <a:p>
                      <a:pPr indent="190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12.3.Учет нераспределенной прибыли (непокрытых убытков</a:t>
                      </a:r>
                      <a:r>
                        <a:rPr lang="ru-RU" sz="2800" dirty="0" smtClean="0">
                          <a:effectLst/>
                        </a:rPr>
                        <a:t>)</a:t>
                      </a:r>
                    </a:p>
                    <a:p>
                      <a:pPr indent="190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190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35100" y="34274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030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***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«Расчеты по вкладам в уставный (складочный) капитал»; </a:t>
            </a:r>
          </a:p>
          <a:p>
            <a:r>
              <a:rPr lang="ru-RU" dirty="0"/>
              <a:t>– при уменьшении номинальной стоимости акций – в корреспонденции с кредитом счета 75 «Расчеты с учредителями», субсчет 75-1 «Расчеты по вкладам в уставный (складочный) капитал»;</a:t>
            </a:r>
          </a:p>
          <a:p>
            <a:r>
              <a:rPr lang="ru-RU" dirty="0"/>
              <a:t>– при покрытии убытков от деятельности средствами уставного капитала - в корреспонденции с кредитом счета 84 «Нераспределенная прибыль (непокрытый убыток)».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137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Оприходованы безвозмездно полученные нематериальные </a:t>
            </a:r>
            <a:r>
              <a:rPr lang="ru-RU" sz="3200" dirty="0" smtClean="0"/>
              <a:t>активы: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84367552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13542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498080" cy="1143000"/>
          </a:xfrm>
        </p:spPr>
        <p:txBody>
          <a:bodyPr>
            <a:noAutofit/>
          </a:bodyPr>
          <a:lstStyle/>
          <a:p>
            <a:r>
              <a:rPr lang="ru-RU" sz="3200" dirty="0"/>
              <a:t>Уменьшен уставный капитал при уменьшении номинальной стоимости </a:t>
            </a:r>
            <a:r>
              <a:rPr lang="ru-RU" sz="3200" dirty="0" smtClean="0"/>
              <a:t>акций: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72371023"/>
              </p:ext>
            </p:extLst>
          </p:nvPr>
        </p:nvGraphicFramePr>
        <p:xfrm>
          <a:off x="1331640" y="1772816"/>
          <a:ext cx="7498080" cy="42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94275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290266"/>
          </a:xfrm>
        </p:spPr>
        <p:txBody>
          <a:bodyPr>
            <a:normAutofit/>
          </a:bodyPr>
          <a:lstStyle/>
          <a:p>
            <a:r>
              <a:rPr lang="ru-RU" sz="2800" dirty="0"/>
              <a:t>Принят к учету прирост стоимости основных средств, при их </a:t>
            </a:r>
            <a:r>
              <a:rPr lang="ru-RU" sz="2800" dirty="0" smtClean="0"/>
              <a:t>переоценке: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46954967"/>
              </p:ext>
            </p:extLst>
          </p:nvPr>
        </p:nvGraphicFramePr>
        <p:xfrm>
          <a:off x="1403648" y="2348880"/>
          <a:ext cx="749808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28126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Получен акционерным обществом эмиссионный </a:t>
            </a:r>
            <a:r>
              <a:rPr lang="ru-RU" sz="3600" dirty="0" smtClean="0"/>
              <a:t>доход: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64771394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2834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9269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Погашены суммы снижения стоимости имущества по результатам его </a:t>
            </a:r>
            <a:r>
              <a:rPr lang="ru-RU" dirty="0" smtClean="0"/>
              <a:t>переоценки: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25990147"/>
              </p:ext>
            </p:extLst>
          </p:nvPr>
        </p:nvGraphicFramePr>
        <p:xfrm>
          <a:off x="1259632" y="2204864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0031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1303" y="105273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Увеличен уставный капитал за счет средств добавочного </a:t>
            </a:r>
            <a:r>
              <a:rPr lang="ru-RU" dirty="0" smtClean="0"/>
              <a:t>капитала: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69387148"/>
              </p:ext>
            </p:extLst>
          </p:nvPr>
        </p:nvGraphicFramePr>
        <p:xfrm>
          <a:off x="1259632" y="2276872"/>
          <a:ext cx="749808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34649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9675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Направлены средства, учтенные на счете 83 «Добавочный капитал», на покрытие убытка отчетного </a:t>
            </a:r>
            <a:r>
              <a:rPr lang="ru-RU" dirty="0" smtClean="0"/>
              <a:t>года: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83212796"/>
              </p:ext>
            </p:extLst>
          </p:nvPr>
        </p:nvGraphicFramePr>
        <p:xfrm>
          <a:off x="1187624" y="2996952"/>
          <a:ext cx="7498080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48131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Пополнен резервный капитал за счет отчислений из </a:t>
            </a:r>
            <a:r>
              <a:rPr lang="ru-RU" dirty="0" smtClean="0"/>
              <a:t>прибыли: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967563"/>
              </p:ext>
            </p:extLst>
          </p:nvPr>
        </p:nvGraphicFramePr>
        <p:xfrm>
          <a:off x="1403648" y="1412776"/>
          <a:ext cx="749808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10046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3408"/>
            <a:ext cx="8682168" cy="1143000"/>
          </a:xfrm>
        </p:spPr>
        <p:txBody>
          <a:bodyPr>
            <a:normAutofit/>
          </a:bodyPr>
          <a:lstStyle/>
          <a:p>
            <a:r>
              <a:rPr lang="ru-RU" sz="2400" b="1" dirty="0"/>
              <a:t>Добавочный капитал организации формируется и пополняется за счет следующих источников: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036496" cy="6237312"/>
          </a:xfrm>
        </p:spPr>
        <p:txBody>
          <a:bodyPr>
            <a:normAutofit fontScale="25000" lnSpcReduction="20000"/>
          </a:bodyPr>
          <a:lstStyle/>
          <a:p>
            <a:r>
              <a:rPr lang="ru-RU" sz="6400" dirty="0"/>
              <a:t>–</a:t>
            </a:r>
            <a:r>
              <a:rPr lang="ru-RU" sz="7200" dirty="0"/>
              <a:t> стоимости безвозмездно, полученного от физических и юридических лиц имущества (за исключением имущества социальной сферы);</a:t>
            </a:r>
          </a:p>
          <a:p>
            <a:r>
              <a:rPr lang="ru-RU" sz="7200" dirty="0"/>
              <a:t>– сумм до оценки (прироста стоимости по результатам переоценки) основных </a:t>
            </a:r>
          </a:p>
          <a:p>
            <a:r>
              <a:rPr lang="ru-RU" sz="7200" dirty="0"/>
              <a:t>средств, объектов капитального строительства и других материальных объектов имущества организации со сроком полезного использования свыше </a:t>
            </a:r>
          </a:p>
          <a:p>
            <a:r>
              <a:rPr lang="ru-RU" sz="7200" dirty="0"/>
              <a:t>12 месяцев (в случаях, предусмотренных законодательством и нормативными актами); </a:t>
            </a:r>
          </a:p>
          <a:p>
            <a:r>
              <a:rPr lang="ru-RU" sz="7200" dirty="0"/>
              <a:t>– комиссионного дохода (разницы между продажной и номинальной стоимостью размещенных обществом акций); </a:t>
            </a:r>
          </a:p>
          <a:p>
            <a:r>
              <a:rPr lang="ru-RU" sz="7200" dirty="0"/>
              <a:t>– стоимости объектов имущества, оприходованных в результате освоения </a:t>
            </a:r>
          </a:p>
          <a:p>
            <a:r>
              <a:rPr lang="ru-RU" sz="7200" dirty="0"/>
              <a:t>средств целевого финансирования из бюджета на капитальное строительство, пополнение оборотных средств и пр.;</a:t>
            </a:r>
          </a:p>
          <a:p>
            <a:r>
              <a:rPr lang="ru-RU" sz="7200" dirty="0"/>
              <a:t>– стоимости завершенных капитальных вложений в основные средства и инвестиций в нематериальные активы производственного назначения, осуществленных за счет нераспределенной прибыли (если организация не образует специальных фондов);</a:t>
            </a:r>
          </a:p>
          <a:p>
            <a:r>
              <a:rPr lang="ru-RU" sz="7200" dirty="0"/>
              <a:t>– положительных курсовых разниц, принятых к учету при оприходовании имущества (включая денежные средства), внесенного учредителями в счет </a:t>
            </a:r>
          </a:p>
          <a:p>
            <a:r>
              <a:rPr lang="ru-RU" sz="7200" dirty="0"/>
              <a:t>вкладов в уставный (складочный) капитал организации и оцененный в учредительных документах в иностранной валюте; </a:t>
            </a:r>
          </a:p>
          <a:p>
            <a:r>
              <a:rPr lang="ru-RU" sz="7200" dirty="0"/>
              <a:t>– превышения стоимости имущества, полученного после прекращения договора простого товарищества (совместной деятельности) над величиной </a:t>
            </a:r>
          </a:p>
          <a:p>
            <a:r>
              <a:rPr lang="ru-RU" sz="7200" dirty="0"/>
              <a:t>вклада в совместную деятельность; прочих установленных источников.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387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7498080" cy="1143000"/>
          </a:xfrm>
        </p:spPr>
        <p:txBody>
          <a:bodyPr>
            <a:noAutofit/>
          </a:bodyPr>
          <a:lstStyle/>
          <a:p>
            <a:r>
              <a:rPr lang="ru-RU" sz="2800" dirty="0"/>
              <a:t>Собственный капитал — это раздел бухгалтерского баланса, отражающий остаточное требование учредителей (участников) к созданному ими юридическому лицу.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93396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Уменьшение величины добавочного капитала производится только в установленных случаях: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– </a:t>
            </a:r>
            <a:r>
              <a:rPr lang="ru-RU" dirty="0"/>
              <a:t>при покрытии балансового убытка отчетного года (за исключением добавочного капитала в части прироста стоимости имущества по переоценке);</a:t>
            </a:r>
          </a:p>
          <a:p>
            <a:r>
              <a:rPr lang="ru-RU" dirty="0"/>
              <a:t>– при погашении убытка в результате безвозмездной передачи имущества;</a:t>
            </a:r>
          </a:p>
          <a:p>
            <a:r>
              <a:rPr lang="ru-RU" dirty="0"/>
              <a:t>– при пополнении уставного капитала;</a:t>
            </a:r>
          </a:p>
          <a:p>
            <a:r>
              <a:rPr lang="ru-RU" dirty="0"/>
              <a:t>– при выплате доходов учредителям в случае недостаточности прибыли от-</a:t>
            </a:r>
          </a:p>
          <a:p>
            <a:r>
              <a:rPr lang="ru-RU" dirty="0"/>
              <a:t>четного года; </a:t>
            </a:r>
          </a:p>
          <a:p>
            <a:r>
              <a:rPr lang="ru-RU" dirty="0"/>
              <a:t>– при списании отрицательных курсовых разниц, принятых к учету при формировании уставного капитала, стоимость которого выражена в иностранной валюте;</a:t>
            </a:r>
          </a:p>
          <a:p>
            <a:r>
              <a:rPr lang="ru-RU" dirty="0"/>
              <a:t>– при погашении (за счет сумм прироста имущества при переоценке) сумм </a:t>
            </a:r>
          </a:p>
          <a:p>
            <a:r>
              <a:rPr lang="ru-RU" dirty="0"/>
              <a:t>снижения стоимости имущества, выявившегося по результатам переоценки.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8392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Резервные фонды, созданные в соответствии с законодательством, используются строго на перечисленные цели: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на покрытие убытка от финансово-хозяйственной деятельности организации за отчетный год; </a:t>
            </a:r>
          </a:p>
          <a:p>
            <a:r>
              <a:rPr lang="ru-RU" dirty="0"/>
              <a:t>– на погашение собственных облигаций; </a:t>
            </a:r>
          </a:p>
          <a:p>
            <a:r>
              <a:rPr lang="ru-RU" dirty="0"/>
              <a:t>– на выкуп собственных акций у акционеров без уменьшения уставного ка-</a:t>
            </a:r>
          </a:p>
          <a:p>
            <a:r>
              <a:rPr lang="ru-RU" dirty="0"/>
              <a:t>питала в случае отсутствия иных средств.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244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54176" cy="646673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Оприходованы безвозмездно полученные нематериальные </a:t>
            </a:r>
            <a:r>
              <a:rPr lang="ru-RU" sz="2800" dirty="0" smtClean="0">
                <a:solidFill>
                  <a:schemeClr val="bg1"/>
                </a:solidFill>
              </a:rPr>
              <a:t>активы: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Д-т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04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«Нематериальные активы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» 12000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К-т  98/2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«Безвозмездные поступления» 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12000</a:t>
            </a:r>
            <a:r>
              <a:rPr lang="ru-RU" sz="2800" dirty="0">
                <a:solidFill>
                  <a:schemeClr val="bg1"/>
                </a:solidFill>
              </a:rPr>
              <a:t/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800" dirty="0">
                <a:solidFill>
                  <a:schemeClr val="bg1"/>
                </a:solidFill>
              </a:rPr>
              <a:t>– стоимости имущества, источником формирования которого явились средства целевого финансирования на капитальное строительство, пополнение оборотных средств – в корреспонденции с дебетом счета 86 «Целевое финансирование и поступления»;</a:t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800" dirty="0">
                <a:solidFill>
                  <a:schemeClr val="bg1"/>
                </a:solidFill>
              </a:rPr>
              <a:t>– прироста стоимости имущества производственного назначения по результатам его переоценки – в корреспонденции с дебетом счетов 01 «Основные средства», 04 «Нематериальные активы», 07 «Оборудование к установке», 08 «Капитальные вложения» и пр.;</a:t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98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99392"/>
            <a:ext cx="8784976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Учет расходования резервного капитала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34838488"/>
              </p:ext>
            </p:extLst>
          </p:nvPr>
        </p:nvGraphicFramePr>
        <p:xfrm>
          <a:off x="35497" y="1124745"/>
          <a:ext cx="9001000" cy="5685994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2267549"/>
                <a:gridCol w="2196479"/>
                <a:gridCol w="2196479"/>
                <a:gridCol w="2340493"/>
              </a:tblGrid>
              <a:tr h="9148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операции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Отраженная величина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Д-Т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К-Т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981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Направлены средства резервного капитала на покрытие убытка отчетного года или прошлых лет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Направленные средства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«Резервный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капитал»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«Нераспределенная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прибыль (непокрытый убыток)»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027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Начислены доходы учредителям за счет средств резервного капитала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Начисленные доходы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«Резервный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капитал»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«Расчеты с учреди-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телями»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703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Покрыты из средств резервного капитала не компенсируемые потери от стихийных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бедствий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Суммы потерь, списываемые на резервный капитал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«Резервный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капитал»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«Расчеты по имущественному и личному страхованию»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9932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4813" y="404664"/>
            <a:ext cx="3779912" cy="350100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нераспределенная прибыль это остаток чистой прибыли организации после произведенного распределения (использования) прибыли, готовый к дальнейшему использованию. </a:t>
            </a:r>
          </a:p>
        </p:txBody>
      </p:sp>
    </p:spTree>
    <p:extLst>
      <p:ext uri="{BB962C8B-B14F-4D97-AF65-F5344CB8AC3E}">
        <p14:creationId xmlns="" xmlns:p14="http://schemas.microsoft.com/office/powerpoint/2010/main" val="65367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В бухгалтерском учете разграничиваются два показателя: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3315580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2793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024"/>
            <a:ext cx="7498080" cy="466653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FF00"/>
                </a:solidFill>
              </a:rPr>
              <a:t>Активно-пассивный счет 84 «Нераспределенная прибыль (непокрытый убыток)» предназначен для обобщения информации о наличии и движении сумм нераспределенной прибыли, в том числе фондов специального назначения (если их образование предусмотрено учредительными документами), либо непокрытого убытка организации. </a:t>
            </a:r>
          </a:p>
        </p:txBody>
      </p:sp>
    </p:spTree>
    <p:extLst>
      <p:ext uri="{BB962C8B-B14F-4D97-AF65-F5344CB8AC3E}">
        <p14:creationId xmlns="" xmlns:p14="http://schemas.microsoft.com/office/powerpoint/2010/main" val="209277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498080" cy="1143000"/>
          </a:xfrm>
        </p:spPr>
        <p:txBody>
          <a:bodyPr>
            <a:normAutofit/>
          </a:bodyPr>
          <a:lstStyle/>
          <a:p>
            <a:r>
              <a:rPr lang="ru-RU" sz="2400" dirty="0"/>
              <a:t>К данному счету открываются следующие субсчета: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8933688" cy="590465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– 84-1 «Нераспределенная прибыль (непокрытый убыток) отчетного года» –</a:t>
            </a:r>
          </a:p>
          <a:p>
            <a:r>
              <a:rPr lang="ru-RU" dirty="0"/>
              <a:t>для учета наличия и движения нераспределенной прибыли либо непокрытого убытка отчетного года;</a:t>
            </a:r>
          </a:p>
          <a:p>
            <a:r>
              <a:rPr lang="ru-RU" dirty="0"/>
              <a:t>– 84-2 «Нераспределенная прибыль (непокрытый убыток) прошлых лет» –</a:t>
            </a:r>
          </a:p>
          <a:p>
            <a:r>
              <a:rPr lang="ru-RU" dirty="0"/>
              <a:t>для учета движения нераспределенной прибыли или непокрытого убытка </a:t>
            </a:r>
          </a:p>
          <a:p>
            <a:r>
              <a:rPr lang="ru-RU" dirty="0"/>
              <a:t>прошлых лет;</a:t>
            </a:r>
          </a:p>
          <a:p>
            <a:r>
              <a:rPr lang="ru-RU" dirty="0"/>
              <a:t>– 84-3 «Фонды накопления» – для учета наличия и движения средств фондов накопления;</a:t>
            </a:r>
          </a:p>
          <a:p>
            <a:r>
              <a:rPr lang="ru-RU" dirty="0"/>
              <a:t>– 84-4 «Фонд социальной сферы» – для учета наличия и движения средств </a:t>
            </a:r>
          </a:p>
          <a:p>
            <a:r>
              <a:rPr lang="ru-RU" dirty="0"/>
              <a:t>фонда социальной сферы;</a:t>
            </a:r>
          </a:p>
          <a:p>
            <a:r>
              <a:rPr lang="ru-RU" dirty="0"/>
              <a:t>– 84-5 «Фонды потребления» – для учета наличия и движения средств фондов потребления.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5988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6443"/>
            <a:ext cx="1619672" cy="925163"/>
          </a:xfrm>
        </p:spPr>
        <p:txBody>
          <a:bodyPr>
            <a:normAutofit/>
          </a:bodyPr>
          <a:lstStyle/>
          <a:p>
            <a:r>
              <a:rPr lang="ru-RU" dirty="0" smtClean="0"/>
              <a:t>***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0"/>
            <a:ext cx="8034096" cy="6741368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Собственный капитал формируется и пополняется из следующих источников: </a:t>
            </a:r>
          </a:p>
          <a:p>
            <a:r>
              <a:rPr lang="ru-RU" dirty="0">
                <a:solidFill>
                  <a:srgbClr val="C00000"/>
                </a:solidFill>
              </a:rPr>
              <a:t>– средства, вложенные собственниками организации при ее учреждении (уставный капитал, складочный капитал, уставный фонд);</a:t>
            </a:r>
          </a:p>
          <a:p>
            <a:r>
              <a:rPr lang="ru-RU" dirty="0">
                <a:solidFill>
                  <a:srgbClr val="C00000"/>
                </a:solidFill>
              </a:rPr>
              <a:t>– чистая прибыль прошлых лет и отчетного года за вычетом уплаченных из нее доходов и дивидендов учредителям (участникам). Чистая прибыль есть </a:t>
            </a:r>
          </a:p>
          <a:p>
            <a:r>
              <a:rPr lang="ru-RU" dirty="0">
                <a:solidFill>
                  <a:srgbClr val="C00000"/>
                </a:solidFill>
              </a:rPr>
              <a:t>часть прибыли, остающаяся в распоряжении организации после выплаты </a:t>
            </a:r>
          </a:p>
          <a:p>
            <a:r>
              <a:rPr lang="ru-RU" dirty="0">
                <a:solidFill>
                  <a:srgbClr val="C00000"/>
                </a:solidFill>
              </a:rPr>
              <a:t>налога на прибыль и иных платежей в бюджет;</a:t>
            </a:r>
          </a:p>
          <a:p>
            <a:r>
              <a:rPr lang="ru-RU" dirty="0">
                <a:solidFill>
                  <a:srgbClr val="C00000"/>
                </a:solidFill>
              </a:rPr>
              <a:t>– безвозмездные взносы учредителей, других физических и юридических лиц;</a:t>
            </a:r>
          </a:p>
          <a:p>
            <a:r>
              <a:rPr lang="ru-RU" dirty="0">
                <a:solidFill>
                  <a:srgbClr val="C00000"/>
                </a:solidFill>
              </a:rPr>
              <a:t>– средства целевого финансирования, вложенные на безвозвратной основе.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5974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412" y="0"/>
            <a:ext cx="9160412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498080" cy="293833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FF00"/>
                </a:solidFill>
              </a:rPr>
              <a:t>Собственный капитал организации включает в себя следующие составляющие:</a:t>
            </a:r>
            <a:br>
              <a:rPr lang="ru-RU" sz="2800" b="1" dirty="0">
                <a:solidFill>
                  <a:srgbClr val="FFFF00"/>
                </a:solidFill>
              </a:rPr>
            </a:br>
            <a:r>
              <a:rPr lang="ru-RU" sz="2800" b="1" dirty="0">
                <a:solidFill>
                  <a:srgbClr val="FFFF00"/>
                </a:solidFill>
              </a:rPr>
              <a:t>– уставный капитал (складочный капитал, уставный фонд);</a:t>
            </a:r>
            <a:br>
              <a:rPr lang="ru-RU" sz="2800" b="1" dirty="0">
                <a:solidFill>
                  <a:srgbClr val="FFFF00"/>
                </a:solidFill>
              </a:rPr>
            </a:br>
            <a:r>
              <a:rPr lang="ru-RU" sz="2800" b="1" dirty="0">
                <a:solidFill>
                  <a:srgbClr val="FFFF00"/>
                </a:solidFill>
              </a:rPr>
              <a:t>– добавочный капитал;</a:t>
            </a:r>
            <a:br>
              <a:rPr lang="ru-RU" sz="2800" b="1" dirty="0">
                <a:solidFill>
                  <a:srgbClr val="FFFF00"/>
                </a:solidFill>
              </a:rPr>
            </a:br>
            <a:r>
              <a:rPr lang="ru-RU" sz="2800" b="1" dirty="0">
                <a:solidFill>
                  <a:srgbClr val="FFFF00"/>
                </a:solidFill>
              </a:rPr>
              <a:t>– резервный капитал и прочие резервы;</a:t>
            </a:r>
            <a:br>
              <a:rPr lang="ru-RU" sz="2800" b="1" dirty="0">
                <a:solidFill>
                  <a:srgbClr val="FFFF00"/>
                </a:solidFill>
              </a:rPr>
            </a:br>
            <a:r>
              <a:rPr lang="ru-RU" sz="2800" b="1" dirty="0">
                <a:solidFill>
                  <a:srgbClr val="FFFF00"/>
                </a:solidFill>
              </a:rPr>
              <a:t>– нераспределенную прибыль. </a:t>
            </a:r>
            <a:br>
              <a:rPr lang="ru-RU" sz="2800" b="1" dirty="0">
                <a:solidFill>
                  <a:srgbClr val="FFFF00"/>
                </a:solidFill>
              </a:rPr>
            </a:br>
            <a:endParaRPr lang="ru-RU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29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851"/>
            <a:ext cx="9144000" cy="697463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26184" cy="610669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Уставный капитал (складочный капитал, уставный фонд) организации представляет собой совокупность средств, вложенных собственниками организации при ее учреждении. Уставный капитал организации определяет минимальный размер имущества организации, гарантирующего интересы ее кредиторов. </a:t>
            </a:r>
          </a:p>
        </p:txBody>
      </p:sp>
    </p:spTree>
    <p:extLst>
      <p:ext uri="{BB962C8B-B14F-4D97-AF65-F5344CB8AC3E}">
        <p14:creationId xmlns="" xmlns:p14="http://schemas.microsoft.com/office/powerpoint/2010/main" val="150776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/>
              <a:t>Изменение уставного капитала может быть произведено при смене организационно-правовой формы, а также в случаях: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33691186"/>
              </p:ext>
            </p:extLst>
          </p:nvPr>
        </p:nvGraphicFramePr>
        <p:xfrm>
          <a:off x="17186" y="1402307"/>
          <a:ext cx="9126813" cy="5455693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4490316"/>
                <a:gridCol w="184380"/>
                <a:gridCol w="4452117"/>
              </a:tblGrid>
              <a:tr h="511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Увеличение УК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Уменьшение УК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</a:tr>
              <a:tr h="494427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При приеме нового участника или при внесении дополнительных вкладов Д75.1 К80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При использовании части нераспределенной прибыли или добавочного капитала, при этом в АО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производится дополнительная эмиссия акций Д83,84 К80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В случае увеличения номинала акций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или выпуска дополнительных акций (для АО) Д 50(51, 70, 75.1) К80</a:t>
                      </a:r>
                      <a:endParaRPr lang="ru-RU" sz="1600" dirty="0">
                        <a:solidFill>
                          <a:srgbClr val="333333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При выбытии учредителей и возврате вкладов Д80 К75.1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при уменьшении номинальной стоимости акций Д80 К50 (51, 70, 75.1)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При сокращении количества акций в обращении (выкуп акций) Д80 К81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При неполном покрытии подпиской на акции величины уставного капитала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Если по окончании второго или каждого последующего финансового года величина уставного капитала ниже стоимости </a:t>
                      </a:r>
                      <a:r>
                        <a:rPr lang="ru-RU" sz="1600" u="none" strike="noStrike" dirty="0">
                          <a:effectLst/>
                          <a:hlinkClick r:id="rId2"/>
                        </a:rPr>
                        <a:t>чистых активов</a:t>
                      </a:r>
                      <a:r>
                        <a:rPr lang="ru-RU" sz="1600" dirty="0">
                          <a:effectLst/>
                        </a:rPr>
                        <a:t> организации Д80 К84</a:t>
                      </a:r>
                      <a:endParaRPr lang="ru-RU" sz="1600" dirty="0">
                        <a:solidFill>
                          <a:srgbClr val="333333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1059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Образован уставный капитал при регистрации общества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ru-RU" dirty="0"/>
          </a:p>
          <a:p>
            <a:r>
              <a:rPr lang="ru-RU" dirty="0" smtClean="0"/>
              <a:t>Д-т 75 «Расчеты </a:t>
            </a:r>
            <a:r>
              <a:rPr lang="ru-RU" dirty="0"/>
              <a:t>с учредителями</a:t>
            </a:r>
            <a:r>
              <a:rPr lang="ru-RU" dirty="0" smtClean="0"/>
              <a:t>» 10000</a:t>
            </a:r>
          </a:p>
          <a:p>
            <a:r>
              <a:rPr lang="ru-RU" dirty="0"/>
              <a:t>К-т 80 «Уставный капитал</a:t>
            </a:r>
            <a:r>
              <a:rPr lang="ru-RU" dirty="0" smtClean="0"/>
              <a:t>» 10000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3845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192176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***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18" y="476672"/>
            <a:ext cx="9001178" cy="6381328"/>
          </a:xfrm>
        </p:spPr>
        <p:txBody>
          <a:bodyPr>
            <a:normAutofit fontScale="70000" lnSpcReduction="20000"/>
          </a:bodyPr>
          <a:lstStyle/>
          <a:p>
            <a:r>
              <a:rPr lang="ru-RU" sz="3600" dirty="0"/>
              <a:t>По кредиту счета 80 также показывается увеличение уставного капитала:</a:t>
            </a:r>
          </a:p>
          <a:p>
            <a:r>
              <a:rPr lang="ru-RU" sz="3600" dirty="0"/>
              <a:t>– при увеличении номинальной стоимости акций и за счет взносов учредителей – в корреспонденции с дебетом счета 75 «Расчеты с учредителями», </a:t>
            </a:r>
          </a:p>
          <a:p>
            <a:r>
              <a:rPr lang="ru-RU" sz="3600" dirty="0"/>
              <a:t>субсчет 75-1 «Расчеты по вкладам в уставный (складочный) капитал»;</a:t>
            </a:r>
          </a:p>
          <a:p>
            <a:r>
              <a:rPr lang="ru-RU" sz="3600" dirty="0"/>
              <a:t>– при направлении начисленных дивидендов на увеличение уставного капитала – в корреспонденции с дебетом счета 75 «Расчеты с учредителями», </a:t>
            </a:r>
          </a:p>
          <a:p>
            <a:r>
              <a:rPr lang="ru-RU" sz="3600" dirty="0"/>
              <a:t>субсчет 75-2 «Расчеты по выплате доходов»;</a:t>
            </a:r>
          </a:p>
          <a:p>
            <a:r>
              <a:rPr lang="ru-RU" sz="3600" dirty="0"/>
              <a:t>– за счет нераспределенной прибыли – в корреспонденции с дебетом счета </a:t>
            </a:r>
          </a:p>
          <a:p>
            <a:r>
              <a:rPr lang="ru-RU" sz="3600" dirty="0"/>
              <a:t>84 «Нераспределенная прибыль (непокрытый убыток)»;</a:t>
            </a:r>
          </a:p>
          <a:p>
            <a:r>
              <a:rPr lang="ru-RU" sz="3600" dirty="0"/>
              <a:t>– за счет средств резервного или добавочного капитала – в корреспонденции </a:t>
            </a:r>
          </a:p>
          <a:p>
            <a:r>
              <a:rPr lang="ru-RU" sz="3600" dirty="0"/>
              <a:t>с дебетом счетов 82 «Резервный капитал», 83 «Добавочный капитал».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1441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***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По дебету счета 80 «Уставный капитал» показывается уменьшение уставного </a:t>
            </a:r>
          </a:p>
          <a:p>
            <a:r>
              <a:rPr lang="ru-RU" dirty="0"/>
              <a:t>капитала:</a:t>
            </a:r>
          </a:p>
          <a:p>
            <a:r>
              <a:rPr lang="ru-RU" dirty="0"/>
              <a:t>– при аннулировании собственных акций, выкупленных у акционеров в корреспонденции с кредитом счета 56 «Денежные документы»;</a:t>
            </a:r>
          </a:p>
          <a:p>
            <a:r>
              <a:rPr lang="ru-RU" dirty="0"/>
              <a:t>– при выходе акционеров из закрытого акционерного общества – в корреспонденции с кредитом счета 75 «Расчеты с учредителями», субсчет 75-1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6076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259</TotalTime>
  <Words>1413</Words>
  <Application>Microsoft Office PowerPoint</Application>
  <PresentationFormat>Экран (4:3)</PresentationFormat>
  <Paragraphs>155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Солнцестояние</vt:lpstr>
      <vt:lpstr> </vt:lpstr>
      <vt:lpstr>Собственный капитал — это раздел бухгалтерского баланса, отражающий остаточное требование учредителей (участников) к созданному ими юридическому лицу. </vt:lpstr>
      <vt:lpstr>***</vt:lpstr>
      <vt:lpstr>Собственный капитал организации включает в себя следующие составляющие: – уставный капитал (складочный капитал, уставный фонд); – добавочный капитал; – резервный капитал и прочие резервы; – нераспределенную прибыль.  </vt:lpstr>
      <vt:lpstr>Уставный капитал (складочный капитал, уставный фонд) организации представляет собой совокупность средств, вложенных собственниками организации при ее учреждении. Уставный капитал организации определяет минимальный размер имущества организации, гарантирующего интересы ее кредиторов. </vt:lpstr>
      <vt:lpstr>Изменение уставного капитала может быть произведено при смене организационно-правовой формы, а также в случаях:  </vt:lpstr>
      <vt:lpstr>Образован уставный капитал при регистрации общества</vt:lpstr>
      <vt:lpstr>***</vt:lpstr>
      <vt:lpstr>***</vt:lpstr>
      <vt:lpstr>***</vt:lpstr>
      <vt:lpstr>Оприходованы безвозмездно полученные нематериальные активы:</vt:lpstr>
      <vt:lpstr>Уменьшен уставный капитал при уменьшении номинальной стоимости акций:</vt:lpstr>
      <vt:lpstr>Принят к учету прирост стоимости основных средств, при их переоценке: </vt:lpstr>
      <vt:lpstr>Получен акционерным обществом эмиссионный доход: </vt:lpstr>
      <vt:lpstr>Погашены суммы снижения стоимости имущества по результатам его переоценки: </vt:lpstr>
      <vt:lpstr>Увеличен уставный капитал за счет средств добавочного капитала: </vt:lpstr>
      <vt:lpstr>Направлены средства, учтенные на счете 83 «Добавочный капитал», на покрытие убытка отчетного года: </vt:lpstr>
      <vt:lpstr>Пополнен резервный капитал за счет отчислений из прибыли: </vt:lpstr>
      <vt:lpstr>Добавочный капитал организации формируется и пополняется за счет следующих источников:</vt:lpstr>
      <vt:lpstr>Уменьшение величины добавочного капитала производится только в установленных случаях: </vt:lpstr>
      <vt:lpstr>Резервные фонды, созданные в соответствии с законодательством, используются строго на перечисленные цели:</vt:lpstr>
      <vt:lpstr>Оприходованы безвозмездно полученные нематериальные активы: Д-т  04 «Нематериальные активы» 12000 К-т  98/2 «Безвозмездные поступления» 12000 – стоимости имущества, источником формирования которого явились средства целевого финансирования на капитальное строительство, пополнение оборотных средств – в корреспонденции с дебетом счета 86 «Целевое финансирование и поступления»; – прироста стоимости имущества производственного назначения по результатам его переоценки – в корреспонденции с дебетом счетов 01 «Основные средства», 04 «Нематериальные активы», 07 «Оборудование к установке», 08 «Капитальные вложения» и пр.;  </vt:lpstr>
      <vt:lpstr>Учет расходования резервного капитала</vt:lpstr>
      <vt:lpstr>нераспределенная прибыль это остаток чистой прибыли организации после произведенного распределения (использования) прибыли, готовый к дальнейшему использованию. </vt:lpstr>
      <vt:lpstr>В бухгалтерском учете разграничиваются два показателя: </vt:lpstr>
      <vt:lpstr>Активно-пассивный счет 84 «Нераспределенная прибыль (непокрытый убыток)» предназначен для обобщения информации о наличии и движении сумм нераспределенной прибыли, в том числе фондов специального назначения (если их образование предусмотрено учредительными документами), либо непокрытого убытка организации. </vt:lpstr>
      <vt:lpstr>К данному счету открываются следующие субсчета: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сабина</dc:creator>
  <cp:lastModifiedBy>Ксения</cp:lastModifiedBy>
  <cp:revision>20</cp:revision>
  <dcterms:created xsi:type="dcterms:W3CDTF">2013-05-24T13:47:34Z</dcterms:created>
  <dcterms:modified xsi:type="dcterms:W3CDTF">2020-11-24T05:37:13Z</dcterms:modified>
</cp:coreProperties>
</file>