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6" r:id="rId5"/>
    <p:sldId id="268" r:id="rId6"/>
    <p:sldId id="271" r:id="rId7"/>
    <p:sldId id="272" r:id="rId8"/>
    <p:sldId id="259" r:id="rId9"/>
    <p:sldId id="257" r:id="rId10"/>
    <p:sldId id="260" r:id="rId11"/>
    <p:sldId id="258" r:id="rId12"/>
    <p:sldId id="261" r:id="rId13"/>
    <p:sldId id="262" r:id="rId14"/>
    <p:sldId id="267" r:id="rId15"/>
    <p:sldId id="265" r:id="rId16"/>
    <p:sldId id="269" r:id="rId17"/>
    <p:sldId id="270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9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C88D-6A52-46D0-ADB2-AE4C234C03CD}" type="datetimeFigureOut">
              <a:rPr lang="ru-RU" smtClean="0"/>
              <a:t>02.11.2020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FA66-B0E2-421E-B742-B1D17623D7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05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C88D-6A52-46D0-ADB2-AE4C234C03CD}" type="datetimeFigureOut">
              <a:rPr lang="ru-RU" smtClean="0"/>
              <a:t>02.11.2020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FA66-B0E2-421E-B742-B1D17623D7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65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C88D-6A52-46D0-ADB2-AE4C234C03CD}" type="datetimeFigureOut">
              <a:rPr lang="ru-RU" smtClean="0"/>
              <a:t>02.11.2020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FA66-B0E2-421E-B742-B1D17623D7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47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C88D-6A52-46D0-ADB2-AE4C234C03CD}" type="datetimeFigureOut">
              <a:rPr lang="ru-RU" smtClean="0"/>
              <a:t>02.11.2020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FA66-B0E2-421E-B742-B1D17623D7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28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C88D-6A52-46D0-ADB2-AE4C234C03CD}" type="datetimeFigureOut">
              <a:rPr lang="ru-RU" smtClean="0"/>
              <a:t>02.11.2020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FA66-B0E2-421E-B742-B1D17623D7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18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C88D-6A52-46D0-ADB2-AE4C234C03CD}" type="datetimeFigureOut">
              <a:rPr lang="ru-RU" smtClean="0"/>
              <a:t>02.11.2020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FA66-B0E2-421E-B742-B1D17623D7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27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C88D-6A52-46D0-ADB2-AE4C234C03CD}" type="datetimeFigureOut">
              <a:rPr lang="ru-RU" smtClean="0"/>
              <a:t>02.11.2020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FA66-B0E2-421E-B742-B1D17623D7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73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C88D-6A52-46D0-ADB2-AE4C234C03CD}" type="datetimeFigureOut">
              <a:rPr lang="ru-RU" smtClean="0"/>
              <a:t>02.11.2020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FA66-B0E2-421E-B742-B1D17623D7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25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C88D-6A52-46D0-ADB2-AE4C234C03CD}" type="datetimeFigureOut">
              <a:rPr lang="ru-RU" smtClean="0"/>
              <a:t>02.11.2020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FA66-B0E2-421E-B742-B1D17623D7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74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C88D-6A52-46D0-ADB2-AE4C234C03CD}" type="datetimeFigureOut">
              <a:rPr lang="ru-RU" smtClean="0"/>
              <a:t>02.11.2020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FA66-B0E2-421E-B742-B1D17623D7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94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CC88D-6A52-46D0-ADB2-AE4C234C03CD}" type="datetimeFigureOut">
              <a:rPr lang="ru-RU" smtClean="0"/>
              <a:t>02.11.2020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AFA66-B0E2-421E-B742-B1D17623D7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70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CC88D-6A52-46D0-ADB2-AE4C234C03CD}" type="datetimeFigureOut">
              <a:rPr lang="ru-RU" smtClean="0"/>
              <a:t>02.11.2020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AFA66-B0E2-421E-B742-B1D17623D7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04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inswin.com/projects/metody/proektnoe-upravlenie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Управление проектами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50594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1.Понятие </a:t>
            </a:r>
            <a:r>
              <a:rPr lang="ru-RU" b="1" dirty="0" smtClean="0">
                <a:solidFill>
                  <a:srgbClr val="7030A0"/>
                </a:solidFill>
              </a:rPr>
              <a:t>проекта, его свойства и ограничения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2.Понятие </a:t>
            </a:r>
            <a:r>
              <a:rPr lang="ru-RU" b="1" dirty="0" smtClean="0">
                <a:solidFill>
                  <a:srgbClr val="7030A0"/>
                </a:solidFill>
              </a:rPr>
              <a:t>проектного управления и участники проекта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3.Жизненный цикл проекта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67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840759" cy="55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048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Система управления проектом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2859" y="1600200"/>
            <a:ext cx="605828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312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344815" cy="55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318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32847" cy="564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220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Жизненный цикл проекта – это промежуток времени между моментами его начала и завершения. </a:t>
            </a:r>
            <a:br>
              <a:rPr lang="ru-RU" sz="2800" dirty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	</a:t>
            </a:r>
            <a:r>
              <a:rPr lang="ru-RU" b="1" dirty="0">
                <a:solidFill>
                  <a:srgbClr val="7030A0"/>
                </a:solidFill>
              </a:rPr>
              <a:t>Концептуальная фаза. </a:t>
            </a:r>
            <a:r>
              <a:rPr lang="ru-RU" dirty="0">
                <a:solidFill>
                  <a:srgbClr val="7030A0"/>
                </a:solidFill>
              </a:rPr>
              <a:t>Включает формулирование целей, анализ инвестиционных возможностей, обоснование осуществимости (технико-экономическое обоснование) и планирование проекта.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2)	Фаза разработки проекта. </a:t>
            </a:r>
            <a:r>
              <a:rPr lang="ru-RU" dirty="0">
                <a:solidFill>
                  <a:srgbClr val="7030A0"/>
                </a:solidFill>
              </a:rPr>
              <a:t>Включает определение структуры работ и исполнителей, построение календарных графиков работ, бюджета проекта, разработку проектно-сметной документации, переговоры и заключение контрактов с подрядчиками и поставщиками.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3)	Фаза выполнения проекта. </a:t>
            </a:r>
            <a:r>
              <a:rPr lang="ru-RU" dirty="0">
                <a:solidFill>
                  <a:srgbClr val="7030A0"/>
                </a:solidFill>
              </a:rPr>
              <a:t>Включает работы по реализации проекта, в том числе строительство, маркетинг, обучение персонала и т.п.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4)	Фаза завершения проекта. </a:t>
            </a:r>
            <a:r>
              <a:rPr lang="ru-RU" dirty="0">
                <a:solidFill>
                  <a:srgbClr val="7030A0"/>
                </a:solidFill>
              </a:rPr>
              <a:t>Включает в общем случае приемочные испытания, опытную эксплуатацию и сдачу проекта в эксплуатацию.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802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Этапы реализации проекта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56792"/>
            <a:ext cx="57150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217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Управление проектом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Параметры проекта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rgbClr val="7030A0"/>
                </a:solidFill>
              </a:rPr>
              <a:t>объемы </a:t>
            </a:r>
            <a:r>
              <a:rPr lang="ru-RU" sz="1600" dirty="0">
                <a:solidFill>
                  <a:srgbClr val="7030A0"/>
                </a:solidFill>
              </a:rPr>
              <a:t>и виды работ;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rgbClr val="7030A0"/>
                </a:solidFill>
              </a:rPr>
              <a:t>стоимость</a:t>
            </a:r>
            <a:r>
              <a:rPr lang="ru-RU" sz="1600" dirty="0">
                <a:solidFill>
                  <a:srgbClr val="7030A0"/>
                </a:solidFill>
              </a:rPr>
              <a:t>, издержки, расходы по проекту;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rgbClr val="7030A0"/>
                </a:solidFill>
              </a:rPr>
              <a:t>временные </a:t>
            </a:r>
            <a:r>
              <a:rPr lang="ru-RU" sz="1600" dirty="0">
                <a:solidFill>
                  <a:srgbClr val="7030A0"/>
                </a:solidFill>
              </a:rPr>
              <a:t>параметры, включающие сроки, продолжительности и резервы выполнения работ и этапов проекта, а также взаимосвязи между работами;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rgbClr val="7030A0"/>
                </a:solidFill>
              </a:rPr>
              <a:t>ресурсы</a:t>
            </a:r>
            <a:r>
              <a:rPr lang="ru-RU" sz="1600" dirty="0">
                <a:solidFill>
                  <a:srgbClr val="7030A0"/>
                </a:solidFill>
              </a:rPr>
              <a:t>, требуемые для осуществления проекта, в том числе человеческие или трудовые, финансовые, материально-технические, а также ограничения по ресурсам;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solidFill>
                  <a:srgbClr val="7030A0"/>
                </a:solidFill>
              </a:rPr>
              <a:t>качество </a:t>
            </a:r>
            <a:r>
              <a:rPr lang="ru-RU" sz="1600" dirty="0">
                <a:solidFill>
                  <a:srgbClr val="7030A0"/>
                </a:solidFill>
              </a:rPr>
              <a:t>проектных решений, применяемых ресурсов, компонентов проекта и прочее.</a:t>
            </a:r>
          </a:p>
          <a:p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Задачи проекта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7846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dirty="0" smtClean="0">
                <a:solidFill>
                  <a:srgbClr val="7030A0"/>
                </a:solidFill>
              </a:rPr>
              <a:t>1.определение </a:t>
            </a:r>
            <a:r>
              <a:rPr lang="ru-RU" sz="2900" dirty="0">
                <a:solidFill>
                  <a:srgbClr val="7030A0"/>
                </a:solidFill>
              </a:rPr>
              <a:t>цели проекта и проведение его обоснования;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7030A0"/>
                </a:solidFill>
              </a:rPr>
              <a:t>2.создание </a:t>
            </a:r>
            <a:r>
              <a:rPr lang="ru-RU" sz="2900" dirty="0">
                <a:solidFill>
                  <a:srgbClr val="7030A0"/>
                </a:solidFill>
              </a:rPr>
              <a:t>структуры проекта (подцели, основные этапы работы, которые предстоит выполнить);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7030A0"/>
                </a:solidFill>
              </a:rPr>
              <a:t>3.определение </a:t>
            </a:r>
            <a:r>
              <a:rPr lang="ru-RU" sz="2900" dirty="0">
                <a:solidFill>
                  <a:srgbClr val="7030A0"/>
                </a:solidFill>
              </a:rPr>
              <a:t>необходимых объемов и источников финансирования;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7030A0"/>
                </a:solidFill>
              </a:rPr>
              <a:t>4.подбор </a:t>
            </a:r>
            <a:r>
              <a:rPr lang="ru-RU" sz="2900" dirty="0">
                <a:solidFill>
                  <a:srgbClr val="7030A0"/>
                </a:solidFill>
              </a:rPr>
              <a:t>команды исполнителей, подготовка и заключение контрактов со сторонними исполнителями;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7030A0"/>
                </a:solidFill>
              </a:rPr>
              <a:t>5.определение </a:t>
            </a:r>
            <a:r>
              <a:rPr lang="ru-RU" sz="2900" dirty="0">
                <a:solidFill>
                  <a:srgbClr val="7030A0"/>
                </a:solidFill>
              </a:rPr>
              <a:t>сроков выполнения проекта: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7030A0"/>
                </a:solidFill>
              </a:rPr>
              <a:t>6.составление </a:t>
            </a:r>
            <a:r>
              <a:rPr lang="ru-RU" sz="2900" dirty="0">
                <a:solidFill>
                  <a:srgbClr val="7030A0"/>
                </a:solidFill>
              </a:rPr>
              <a:t>графика его реализации: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7030A0"/>
                </a:solidFill>
              </a:rPr>
              <a:t>7.расчет </a:t>
            </a:r>
            <a:r>
              <a:rPr lang="ru-RU" sz="2900" dirty="0">
                <a:solidFill>
                  <a:srgbClr val="7030A0"/>
                </a:solidFill>
              </a:rPr>
              <a:t>необходимых для проекта материальных ресурсов, заключение контрактов с поставщиками;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7030A0"/>
                </a:solidFill>
              </a:rPr>
              <a:t>8.расчет </a:t>
            </a:r>
            <a:r>
              <a:rPr lang="ru-RU" sz="2900" dirty="0">
                <a:solidFill>
                  <a:srgbClr val="7030A0"/>
                </a:solidFill>
              </a:rPr>
              <a:t>сметы и бюджета проекта: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7030A0"/>
                </a:solidFill>
              </a:rPr>
              <a:t>9.планирование </a:t>
            </a:r>
            <a:r>
              <a:rPr lang="ru-RU" sz="2900" dirty="0">
                <a:solidFill>
                  <a:srgbClr val="7030A0"/>
                </a:solidFill>
              </a:rPr>
              <a:t>и учет рисков;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7030A0"/>
                </a:solidFill>
              </a:rPr>
              <a:t>10.обеспечение </a:t>
            </a:r>
            <a:r>
              <a:rPr lang="ru-RU" sz="2900" dirty="0">
                <a:solidFill>
                  <a:srgbClr val="7030A0"/>
                </a:solidFill>
              </a:rPr>
              <a:t>контроля за ходом выполнения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359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организации системы проектного менеджмента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1.Создается целевая группа или специальный отдел по причине того, что существующая структура не готова справиться с новым вызовом.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2</a:t>
            </a:r>
            <a:r>
              <a:rPr lang="ru-RU" dirty="0">
                <a:solidFill>
                  <a:srgbClr val="7030A0"/>
                </a:solidFill>
              </a:rPr>
              <a:t>. Один из руководителей стандартных отделов наделяется ответственностью и полномочиями относительно решения новых задач наряду со своими функциональными обязанностями.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3.Назначается </a:t>
            </a:r>
            <a:r>
              <a:rPr lang="ru-RU" dirty="0">
                <a:solidFill>
                  <a:srgbClr val="7030A0"/>
                </a:solidFill>
              </a:rPr>
              <a:t>руководитель для реализации новой инициативы и наделяется всей полнотой власти для решения возникающих вопросов.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537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dirty="0" smtClean="0"/>
              <a:t>Предложить параметры управляемости (слайд 16) проекта для проектов следующих типов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698798"/>
              </p:ext>
            </p:extLst>
          </p:nvPr>
        </p:nvGraphicFramePr>
        <p:xfrm>
          <a:off x="1331640" y="3140968"/>
          <a:ext cx="6552728" cy="2788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364"/>
                <a:gridCol w="3276364"/>
              </a:tblGrid>
              <a:tr h="594066">
                <a:tc>
                  <a:txBody>
                    <a:bodyPr/>
                    <a:lstStyle/>
                    <a:p>
                      <a:r>
                        <a:rPr lang="ru-RU" dirty="0" smtClean="0"/>
                        <a:t>Ремонт здания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выбор студента</a:t>
                      </a:r>
                      <a:endParaRPr lang="ru-RU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Строительство детской площадки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примере проекта благоустройства территории города</a:t>
                      </a:r>
                      <a:endParaRPr lang="ru-RU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ru-RU" dirty="0" smtClean="0"/>
                        <a:t>Волонтерская</a:t>
                      </a:r>
                      <a:r>
                        <a:rPr lang="ru-RU" baseline="0" dirty="0" smtClean="0"/>
                        <a:t> помощь в условиях пандемии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примере текущего этапа в городе</a:t>
                      </a:r>
                      <a:endParaRPr lang="ru-RU" dirty="0"/>
                    </a:p>
                  </a:txBody>
                  <a:tcPr/>
                </a:tc>
              </a:tr>
              <a:tr h="594066">
                <a:tc>
                  <a:txBody>
                    <a:bodyPr/>
                    <a:lstStyle/>
                    <a:p>
                      <a:r>
                        <a:rPr lang="ru-RU" dirty="0" smtClean="0"/>
                        <a:t>Открытие нового направления услуг в фитнес-индустрии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133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Результаты оформить в виде таблицы</a:t>
            </a:r>
            <a:endParaRPr lang="ru-RU" sz="2400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327627"/>
              </p:ext>
            </p:extLst>
          </p:nvPr>
        </p:nvGraphicFramePr>
        <p:xfrm>
          <a:off x="457200" y="1600200"/>
          <a:ext cx="8075240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0984"/>
                <a:gridCol w="23042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параметра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Описание параметра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объемы и виды работ;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стоимость, издержки, расходы по проекту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временные параметры, включающие сроки, продолжительности и резервы выполнения работ и этапов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ресурсы, требуемые для осуществления проекта, в том числе трудовые, финансовые, материально-технические, а также ограничения по ресурсам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качество проектных решений, применяемых ресурсов, компонентов проекта и прочее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Ожидаемый результат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549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</a:rPr>
              <a:t>Понятие проекта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Проект- это совокупность </a:t>
            </a:r>
            <a:r>
              <a:rPr lang="ru-RU" dirty="0">
                <a:solidFill>
                  <a:srgbClr val="7030A0"/>
                </a:solidFill>
              </a:rPr>
              <a:t>распределенных во времени мероприятий или работ, направленных на достижение </a:t>
            </a:r>
            <a:r>
              <a:rPr lang="ru-RU" dirty="0" smtClean="0">
                <a:solidFill>
                  <a:srgbClr val="7030A0"/>
                </a:solidFill>
              </a:rPr>
              <a:t>поставленной </a:t>
            </a:r>
            <a:r>
              <a:rPr lang="ru-RU" dirty="0">
                <a:solidFill>
                  <a:srgbClr val="7030A0"/>
                </a:solidFill>
              </a:rPr>
              <a:t>цели. </a:t>
            </a:r>
            <a:endParaRPr lang="ru-RU" dirty="0" smtClean="0">
              <a:solidFill>
                <a:srgbClr val="7030A0"/>
              </a:solidFill>
            </a:endParaRPr>
          </a:p>
          <a:p>
            <a:pPr algn="just"/>
            <a:r>
              <a:rPr lang="ru-RU" dirty="0">
                <a:solidFill>
                  <a:srgbClr val="7030A0"/>
                </a:solidFill>
              </a:rPr>
              <a:t>Под проектным управлением подразумевается методика руководства важными и масштабными задачами, которые имеют определенную цель, установленные сроки и ограниченное ресурсное обеспечение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Источник: </a:t>
            </a:r>
            <a:r>
              <a:rPr lang="ru-RU" dirty="0">
                <a:hlinkClick r:id="rId2"/>
              </a:rPr>
              <a:t>https://finswin.com/projects/metody/proektnoe-upravlenie.html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© finswin.com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51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Составить целевую карту проекта используя следующий план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1.определение цели </a:t>
            </a:r>
            <a:r>
              <a:rPr lang="ru-RU" dirty="0" smtClean="0">
                <a:solidFill>
                  <a:srgbClr val="7030A0"/>
                </a:solidFill>
              </a:rPr>
              <a:t>проекта;</a:t>
            </a: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2.создание структуры проекта (подцели, основные этапы работы, которые предстоит выполнить);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3.определение необходимых объемов и источников </a:t>
            </a:r>
            <a:r>
              <a:rPr lang="ru-RU" dirty="0" smtClean="0">
                <a:solidFill>
                  <a:srgbClr val="7030A0"/>
                </a:solidFill>
              </a:rPr>
              <a:t>финансирования (на основе исследования минимальных объемов финансирования существующих проектов);</a:t>
            </a: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4.подбор команды </a:t>
            </a:r>
            <a:r>
              <a:rPr lang="ru-RU" dirty="0" smtClean="0">
                <a:solidFill>
                  <a:srgbClr val="7030A0"/>
                </a:solidFill>
              </a:rPr>
              <a:t>исполнителей(предполагаемый состав);</a:t>
            </a: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5.определение сроков выполнения </a:t>
            </a:r>
            <a:r>
              <a:rPr lang="ru-RU" dirty="0" smtClean="0">
                <a:solidFill>
                  <a:srgbClr val="7030A0"/>
                </a:solidFill>
              </a:rPr>
              <a:t>проекта (сроки начала и окончания основных этапов работ)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150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Свойства проекта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0023" y="1361115"/>
            <a:ext cx="2808311" cy="72361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1)Четко поставленная цель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98103" y="1361115"/>
            <a:ext cx="3362672" cy="6357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2) Границы начала проекта и начала работ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9712" y="2634933"/>
            <a:ext cx="3312368" cy="64807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3) четко-очерченное окончание работ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74202" y="2520606"/>
            <a:ext cx="2808312" cy="6215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4) Командный подход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40782" y="3580184"/>
            <a:ext cx="3888432" cy="792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5)Использование материальных ресурсов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20072" y="4941666"/>
            <a:ext cx="2797460" cy="72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6) Наличие бюджета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16843" y="4947990"/>
            <a:ext cx="2768795" cy="7852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7) Наличие ограничений</a:t>
            </a:r>
            <a:endParaRPr lang="ru-RU" b="1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203848" y="1436658"/>
            <a:ext cx="594254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7" name="Стрелка вниз 16"/>
          <p:cNvSpPr/>
          <p:nvPr/>
        </p:nvSpPr>
        <p:spPr>
          <a:xfrm>
            <a:off x="4243323" y="2003010"/>
            <a:ext cx="484632" cy="57606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5412040" y="2508630"/>
            <a:ext cx="484632" cy="72455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9" name="Стрелка вниз 18"/>
          <p:cNvSpPr/>
          <p:nvPr/>
        </p:nvSpPr>
        <p:spPr>
          <a:xfrm>
            <a:off x="6804248" y="3145518"/>
            <a:ext cx="484632" cy="43466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0" name="Стрелка вниз 19"/>
          <p:cNvSpPr/>
          <p:nvPr/>
        </p:nvSpPr>
        <p:spPr>
          <a:xfrm>
            <a:off x="6501264" y="4372272"/>
            <a:ext cx="484632" cy="62098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4478299" y="5098306"/>
            <a:ext cx="711794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329047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Ограничения проекта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	</a:t>
            </a:r>
            <a:r>
              <a:rPr lang="ru-RU" sz="2800" dirty="0">
                <a:solidFill>
                  <a:srgbClr val="7030A0"/>
                </a:solidFill>
              </a:rPr>
              <a:t>Ограничения по бюджету устанавливают предельную стоимость всего проекта или отдельных видов работ.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7030A0"/>
                </a:solidFill>
              </a:rPr>
              <a:t>	Ограничения по времени задают предельные сроки окончания либо всего проекта, либо некоторых работ. Например, тестовые испытания должны проводиться в присутствии представителя заказчика, который будет присутствовать в заданный период времени.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7030A0"/>
                </a:solidFill>
              </a:rPr>
              <a:t>	Ограничения по ресурсам определяются ограниченным составом команды или графиками поступления материальных ресурсов.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63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2.Сравнительный анализ традиционного и проектного менеджмента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на </a:t>
            </a:r>
            <a:r>
              <a:rPr lang="ru-RU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sz="3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 определенной заданной </a:t>
            </a:r>
            <a:r>
              <a:rPr lang="ru-RU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3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3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– не организация труда, а достигнутый </a:t>
            </a:r>
            <a:r>
              <a:rPr lang="ru-RU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3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действия жестко ограничены финансовыми возможностями и временными рамками</a:t>
            </a:r>
            <a:r>
              <a:rPr lang="ru-RU" sz="3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35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производится </a:t>
            </a:r>
            <a:r>
              <a:rPr lang="ru-RU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детальное планирование </a:t>
            </a:r>
            <a:r>
              <a:rPr lang="ru-RU" sz="3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</a:t>
            </a:r>
            <a:r>
              <a:rPr lang="ru-RU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3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 которые подгоняются процессы; </a:t>
            </a:r>
            <a:endParaRPr lang="ru-RU" sz="35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определяются </a:t>
            </a:r>
            <a:r>
              <a:rPr lang="ru-RU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достижимые цели на</a:t>
            </a:r>
            <a:r>
              <a:rPr lang="ru-RU" sz="3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этапе</a:t>
            </a:r>
            <a:r>
              <a:rPr lang="ru-RU" sz="3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процесс важен только в рамках достижения поставленной цели;</a:t>
            </a:r>
          </a:p>
          <a:p>
            <a:r>
              <a:rPr lang="ru-RU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3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финальная приемка всех работ, каждое отдельное задание рассматривается только с точки зрения общего успеха; </a:t>
            </a:r>
          </a:p>
          <a:p>
            <a:r>
              <a:rPr lang="ru-RU" sz="3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надежность</a:t>
            </a:r>
            <a:r>
              <a:rPr lang="ru-RU" sz="3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всех действий предсказуема в связи с достижением поставленного результата; выполняемые функции часто не нормированы, разнообразны и требуют нестандартного подхода; под каждую инициативу подбирается команда со специализациями и умениями в зависимости от направленности проекта.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45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Традиционный </a:t>
            </a:r>
            <a:r>
              <a:rPr lang="ru-RU" dirty="0" smtClean="0"/>
              <a:t>менеджмент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ориентация</a:t>
            </a:r>
            <a:r>
              <a:rPr lang="ru-RU" dirty="0" smtClean="0"/>
              <a:t> </a:t>
            </a:r>
            <a:r>
              <a:rPr lang="ru-RU" dirty="0"/>
              <a:t>на ход событий и организацию </a:t>
            </a:r>
            <a:r>
              <a:rPr lang="ru-RU" dirty="0">
                <a:solidFill>
                  <a:srgbClr val="FF0000"/>
                </a:solidFill>
              </a:rPr>
              <a:t>процессов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отсутствие</a:t>
            </a:r>
            <a:r>
              <a:rPr lang="ru-RU" dirty="0" smtClean="0"/>
              <a:t> </a:t>
            </a:r>
            <a:r>
              <a:rPr lang="ru-RU" dirty="0"/>
              <a:t>четко ограниченных </a:t>
            </a:r>
            <a:r>
              <a:rPr lang="ru-RU" dirty="0">
                <a:solidFill>
                  <a:srgbClr val="FF0000"/>
                </a:solidFill>
              </a:rPr>
              <a:t>сроков</a:t>
            </a:r>
            <a:r>
              <a:rPr lang="ru-RU" dirty="0"/>
              <a:t> выполнения работ;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все </a:t>
            </a:r>
            <a:r>
              <a:rPr lang="ru-RU" dirty="0">
                <a:solidFill>
                  <a:srgbClr val="FF0000"/>
                </a:solidFill>
              </a:rPr>
              <a:t>позиции планируются</a:t>
            </a:r>
            <a:r>
              <a:rPr lang="ru-RU" dirty="0"/>
              <a:t>, а под них расписываются ресурсы;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концентрация</a:t>
            </a:r>
            <a:r>
              <a:rPr lang="ru-RU" dirty="0" smtClean="0"/>
              <a:t> </a:t>
            </a:r>
            <a:r>
              <a:rPr lang="ru-RU" dirty="0"/>
              <a:t>на исполняемом </a:t>
            </a:r>
            <a:r>
              <a:rPr lang="ru-RU" dirty="0">
                <a:solidFill>
                  <a:srgbClr val="FF0000"/>
                </a:solidFill>
              </a:rPr>
              <a:t>рабочем процессе и рабочей норме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характерна </a:t>
            </a:r>
            <a:r>
              <a:rPr lang="ru-RU" dirty="0">
                <a:solidFill>
                  <a:srgbClr val="FF0000"/>
                </a:solidFill>
              </a:rPr>
              <a:t>относительная надежность</a:t>
            </a:r>
            <a:r>
              <a:rPr lang="ru-RU" dirty="0"/>
              <a:t>, часто переходящая в монотонность;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выполнения задач привлекается </a:t>
            </a:r>
            <a:r>
              <a:rPr lang="ru-RU" dirty="0">
                <a:solidFill>
                  <a:srgbClr val="FF0000"/>
                </a:solidFill>
              </a:rPr>
              <a:t>постоянный персонал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5308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Один из вариантов управления проектом в организации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560840" cy="40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678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92696"/>
            <a:ext cx="6096000" cy="5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69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Среда проектирования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" y="1611471"/>
            <a:ext cx="7261860" cy="450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5574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689</Words>
  <Application>Microsoft Office PowerPoint</Application>
  <PresentationFormat>Экран (4:3)</PresentationFormat>
  <Paragraphs>91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Управление проектами</vt:lpstr>
      <vt:lpstr>Понятие проекта</vt:lpstr>
      <vt:lpstr>Свойства проекта</vt:lpstr>
      <vt:lpstr>Ограничения проекта</vt:lpstr>
      <vt:lpstr>2.Сравнительный анализ традиционного и проектного менеджмента</vt:lpstr>
      <vt:lpstr>Традиционный менеджмент</vt:lpstr>
      <vt:lpstr>Один из вариантов управления проектом в организации</vt:lpstr>
      <vt:lpstr>Презентация PowerPoint</vt:lpstr>
      <vt:lpstr>Среда проектирования</vt:lpstr>
      <vt:lpstr>Презентация PowerPoint</vt:lpstr>
      <vt:lpstr>Система управления проектом</vt:lpstr>
      <vt:lpstr>Презентация PowerPoint</vt:lpstr>
      <vt:lpstr>Презентация PowerPoint</vt:lpstr>
      <vt:lpstr>Жизненный цикл проекта – это промежуток времени между моментами его начала и завершения.  </vt:lpstr>
      <vt:lpstr>Этапы реализации проекта</vt:lpstr>
      <vt:lpstr>Управление проектом</vt:lpstr>
      <vt:lpstr>Варианты организации системы проектного менеджмента</vt:lpstr>
      <vt:lpstr>Задание 1</vt:lpstr>
      <vt:lpstr>Результаты оформить в виде таблицы</vt:lpstr>
      <vt:lpstr>Задание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проектами</dc:title>
  <dc:creator>user</dc:creator>
  <cp:lastModifiedBy>user</cp:lastModifiedBy>
  <cp:revision>8</cp:revision>
  <dcterms:created xsi:type="dcterms:W3CDTF">2020-11-01T07:44:37Z</dcterms:created>
  <dcterms:modified xsi:type="dcterms:W3CDTF">2020-11-02T08:27:16Z</dcterms:modified>
</cp:coreProperties>
</file>