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8"/>
  </p:notesMasterIdLst>
  <p:sldIdLst>
    <p:sldId id="256" r:id="rId2"/>
    <p:sldId id="329" r:id="rId3"/>
    <p:sldId id="330" r:id="rId4"/>
    <p:sldId id="304" r:id="rId5"/>
    <p:sldId id="307" r:id="rId6"/>
    <p:sldId id="336" r:id="rId7"/>
    <p:sldId id="310" r:id="rId8"/>
    <p:sldId id="333" r:id="rId9"/>
    <p:sldId id="315" r:id="rId10"/>
    <p:sldId id="316" r:id="rId11"/>
    <p:sldId id="317" r:id="rId12"/>
    <p:sldId id="318" r:id="rId13"/>
    <p:sldId id="319" r:id="rId14"/>
    <p:sldId id="320" r:id="rId15"/>
    <p:sldId id="321" r:id="rId16"/>
    <p:sldId id="331" r:id="rId17"/>
    <p:sldId id="323" r:id="rId18"/>
    <p:sldId id="332" r:id="rId19"/>
    <p:sldId id="324" r:id="rId20"/>
    <p:sldId id="328" r:id="rId21"/>
    <p:sldId id="334" r:id="rId22"/>
    <p:sldId id="338" r:id="rId23"/>
    <p:sldId id="339" r:id="rId24"/>
    <p:sldId id="326" r:id="rId25"/>
    <p:sldId id="337" r:id="rId26"/>
    <p:sldId id="335" r:id="rId27"/>
    <p:sldId id="325" r:id="rId28"/>
    <p:sldId id="340" r:id="rId29"/>
    <p:sldId id="342" r:id="rId30"/>
    <p:sldId id="344" r:id="rId31"/>
    <p:sldId id="345" r:id="rId32"/>
    <p:sldId id="358" r:id="rId33"/>
    <p:sldId id="346" r:id="rId34"/>
    <p:sldId id="360" r:id="rId35"/>
    <p:sldId id="361" r:id="rId36"/>
    <p:sldId id="357" r:id="rId37"/>
  </p:sldIdLst>
  <p:sldSz cx="9144000" cy="6858000" type="screen4x3"/>
  <p:notesSz cx="6735763" cy="98663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EB344D84-9AFB-497E-A393-DC336BA19D2E}" styleName="Средний стиль 3 -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33" autoAdjust="0"/>
    <p:restoredTop sz="96242" autoAdjust="0"/>
  </p:normalViewPr>
  <p:slideViewPr>
    <p:cSldViewPr showGuides="1">
      <p:cViewPr varScale="1">
        <p:scale>
          <a:sx n="88" d="100"/>
          <a:sy n="88" d="100"/>
        </p:scale>
        <p:origin x="-147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467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0" cy="493316"/>
          </a:xfrm>
          <a:prstGeom prst="rect">
            <a:avLst/>
          </a:prstGeom>
        </p:spPr>
        <p:txBody>
          <a:bodyPr vert="horz" lIns="91367" tIns="45683" rIns="91367" bIns="45683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4" y="0"/>
            <a:ext cx="2918830" cy="493316"/>
          </a:xfrm>
          <a:prstGeom prst="rect">
            <a:avLst/>
          </a:prstGeom>
        </p:spPr>
        <p:txBody>
          <a:bodyPr vert="horz" lIns="91367" tIns="45683" rIns="91367" bIns="45683" rtlCol="0"/>
          <a:lstStyle>
            <a:lvl1pPr algn="r">
              <a:defRPr sz="1200"/>
            </a:lvl1pPr>
          </a:lstStyle>
          <a:p>
            <a:fld id="{4D9D8591-3DDB-49C8-BED6-C719347CF7BC}" type="datetimeFigureOut">
              <a:rPr lang="ru-RU" smtClean="0"/>
              <a:pPr/>
              <a:t>17.09.2019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67" tIns="45683" rIns="91367" bIns="45683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367" tIns="45683" rIns="91367" bIns="45683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0" cy="493316"/>
          </a:xfrm>
          <a:prstGeom prst="rect">
            <a:avLst/>
          </a:prstGeom>
        </p:spPr>
        <p:txBody>
          <a:bodyPr vert="horz" lIns="91367" tIns="45683" rIns="91367" bIns="45683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4" y="9371285"/>
            <a:ext cx="2918830" cy="493316"/>
          </a:xfrm>
          <a:prstGeom prst="rect">
            <a:avLst/>
          </a:prstGeom>
        </p:spPr>
        <p:txBody>
          <a:bodyPr vert="horz" lIns="91367" tIns="45683" rIns="91367" bIns="45683" rtlCol="0" anchor="b"/>
          <a:lstStyle>
            <a:lvl1pPr algn="r">
              <a:defRPr sz="1200"/>
            </a:lvl1pPr>
          </a:lstStyle>
          <a:p>
            <a:fld id="{454B8FEC-F522-4773-98CC-850921C872A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10512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628BB-46D2-49F9-92AD-4B70B630194D}" type="datetime1">
              <a:rPr lang="ru-RU" smtClean="0"/>
              <a:pPr/>
              <a:t>17.09.2019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425C0-06DF-43C7-8D1F-302BAA4A572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053706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5A6F1-AB49-410A-8DE4-EDE41E9A039E}" type="datetime1">
              <a:rPr lang="ru-RU" smtClean="0"/>
              <a:pPr/>
              <a:t>17.09.2019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425C0-06DF-43C7-8D1F-302BAA4A572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1209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58FD0-6A07-4384-BBC6-516552AAC44D}" type="datetime1">
              <a:rPr lang="ru-RU" smtClean="0"/>
              <a:pPr/>
              <a:t>17.09.2019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425C0-06DF-43C7-8D1F-302BAA4A572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2563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8EB0E-CBE0-4C81-9BC5-F3C0C1B27ED4}" type="datetime1">
              <a:rPr lang="ru-RU" smtClean="0"/>
              <a:pPr/>
              <a:t>17.09.2019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425C0-06DF-43C7-8D1F-302BAA4A572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635479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B5DBA-D762-4EC2-88DD-66A2BD5C79C0}" type="datetime1">
              <a:rPr lang="ru-RU" smtClean="0"/>
              <a:pPr/>
              <a:t>17.09.2019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425C0-06DF-43C7-8D1F-302BAA4A572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473118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E926D-82A6-4967-87F2-31DFC7D19B97}" type="datetime1">
              <a:rPr lang="ru-RU" smtClean="0"/>
              <a:pPr/>
              <a:t>17.09.2019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425C0-06DF-43C7-8D1F-302BAA4A572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40173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E1484-68B9-4F2B-A88A-32D7F800FB24}" type="datetime1">
              <a:rPr lang="ru-RU" smtClean="0"/>
              <a:pPr/>
              <a:t>17.09.2019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425C0-06DF-43C7-8D1F-302BAA4A572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68910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2B56F-18B7-4A4F-974E-B5B703B633C1}" type="datetime1">
              <a:rPr lang="ru-RU" smtClean="0"/>
              <a:pPr/>
              <a:t>17.09.2019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425C0-06DF-43C7-8D1F-302BAA4A572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37091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02F4E-7245-4980-BFCD-3ECBFEEC1341}" type="datetime1">
              <a:rPr lang="ru-RU" smtClean="0"/>
              <a:pPr/>
              <a:t>17.09.2019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425C0-06DF-43C7-8D1F-302BAA4A572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634934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A838C-C1FC-4FF5-9F4F-C5338AB25A55}" type="datetime1">
              <a:rPr lang="ru-RU" smtClean="0"/>
              <a:pPr/>
              <a:t>17.09.2019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425C0-06DF-43C7-8D1F-302BAA4A572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364324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0A92D-F274-4DC1-A412-895082DDDF2E}" type="datetime1">
              <a:rPr lang="ru-RU" smtClean="0"/>
              <a:pPr/>
              <a:t>17.09.2019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425C0-06DF-43C7-8D1F-302BAA4A572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98920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81FD35-8E60-4416-8E2B-183EB24A77A2}" type="datetime1">
              <a:rPr lang="ru-RU" smtClean="0"/>
              <a:pPr/>
              <a:t>17.09.2019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7425C0-06DF-43C7-8D1F-302BAA4A572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72761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1340768"/>
            <a:ext cx="7772400" cy="2475706"/>
          </a:xfrm>
        </p:spPr>
        <p:txBody>
          <a:bodyPr>
            <a:noAutofit/>
          </a:bodyPr>
          <a:lstStyle/>
          <a:p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2400" i="1" dirty="0" smtClean="0"/>
              <a:t>ТЕОРЕТИЧЕСКОЕ ОСНОВЫ ПЛАНИРОВАНИЯ ПРОИЗВОДСТВА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6309320"/>
            <a:ext cx="9144000" cy="532706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1371600" y="980728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37949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11247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4624"/>
            <a:ext cx="8748464" cy="994122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Производственная программа, показатели и методика их расчета. Анализ производственной программы предприятия.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22126" y="6381328"/>
            <a:ext cx="8229600" cy="2880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3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0" y="980728"/>
            <a:ext cx="9144000" cy="0"/>
          </a:xfrm>
          <a:prstGeom prst="line">
            <a:avLst/>
          </a:prstGeom>
          <a:ln w="25400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одзаголовок 2"/>
          <p:cNvSpPr txBox="1">
            <a:spLocks/>
          </p:cNvSpPr>
          <p:nvPr/>
        </p:nvSpPr>
        <p:spPr>
          <a:xfrm>
            <a:off x="0" y="692696"/>
            <a:ext cx="971600" cy="2880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dirty="0" smtClean="0">
                <a:solidFill>
                  <a:schemeClr val="bg1"/>
                </a:solidFill>
              </a:rPr>
              <a:t>БГУ</a:t>
            </a:r>
            <a:endParaRPr lang="ru-RU" sz="1100" dirty="0">
              <a:solidFill>
                <a:schemeClr val="bg1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425C0-06DF-43C7-8D1F-302BAA4A572E}" type="slidenum">
              <a:rPr lang="ru-RU" smtClean="0"/>
              <a:pPr/>
              <a:t>10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251520" y="1268760"/>
            <a:ext cx="864096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/>
              <a:t>Производственная программа </a:t>
            </a:r>
            <a:r>
              <a:rPr lang="ru-RU" sz="2200" dirty="0" smtClean="0"/>
              <a:t>разрабатывается:</a:t>
            </a:r>
          </a:p>
          <a:p>
            <a:endParaRPr lang="ru-RU" sz="1400" dirty="0" smtClean="0"/>
          </a:p>
          <a:p>
            <a:r>
              <a:rPr lang="ru-RU" sz="2200" dirty="0" smtClean="0"/>
              <a:t>1. Определяются номенклатура и ассортимент выпускаемой продукции, объем поставок в натуральном выражении согласно заключенным договорам.</a:t>
            </a:r>
          </a:p>
          <a:p>
            <a:r>
              <a:rPr lang="ru-RU" sz="2200" dirty="0" smtClean="0"/>
              <a:t>2. На основе объема поставок определяется объем производства каждого изделия в натуральном выражении.</a:t>
            </a:r>
          </a:p>
          <a:p>
            <a:r>
              <a:rPr lang="ru-RU" sz="2200" dirty="0" smtClean="0"/>
              <a:t>3. Объем производства по отдельным видам продукции обосновывается расчетами производственных мощностей.</a:t>
            </a:r>
          </a:p>
          <a:p>
            <a:r>
              <a:rPr lang="ru-RU" sz="2200" dirty="0" smtClean="0"/>
              <a:t>4. Исходя из натуральных объемов производства и поставок рассчитываются стоимостные показатели: товарная, реализованная; валовая и чистая продукция.</a:t>
            </a:r>
          </a:p>
          <a:p>
            <a:r>
              <a:rPr lang="ru-RU" sz="2200" dirty="0" smtClean="0"/>
              <a:t>5. Составляется график отгрузки продукции в соответствии со сроками договоров.</a:t>
            </a:r>
          </a:p>
          <a:p>
            <a:r>
              <a:rPr lang="ru-RU" sz="2200" dirty="0" smtClean="0"/>
              <a:t>6. Производственная программа распределяется по основным подразделениям предприятия.</a:t>
            </a:r>
            <a:endParaRPr lang="ru-RU" sz="2200" i="1" dirty="0"/>
          </a:p>
        </p:txBody>
      </p:sp>
    </p:spTree>
    <p:extLst>
      <p:ext uri="{BB962C8B-B14F-4D97-AF65-F5344CB8AC3E}">
        <p14:creationId xmlns:p14="http://schemas.microsoft.com/office/powerpoint/2010/main" xmlns="" val="600563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11247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4624"/>
            <a:ext cx="8748464" cy="994122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Производственная программа, показатели и методика их расчета. Анализ производственной программы предприятия.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22126" y="6381328"/>
            <a:ext cx="8229600" cy="2880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3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0" y="980728"/>
            <a:ext cx="9144000" cy="0"/>
          </a:xfrm>
          <a:prstGeom prst="line">
            <a:avLst/>
          </a:prstGeom>
          <a:ln w="25400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одзаголовок 2"/>
          <p:cNvSpPr txBox="1">
            <a:spLocks/>
          </p:cNvSpPr>
          <p:nvPr/>
        </p:nvSpPr>
        <p:spPr>
          <a:xfrm>
            <a:off x="0" y="692696"/>
            <a:ext cx="971600" cy="2880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dirty="0" smtClean="0">
                <a:solidFill>
                  <a:schemeClr val="bg1"/>
                </a:solidFill>
              </a:rPr>
              <a:t>БГУ</a:t>
            </a:r>
            <a:endParaRPr lang="ru-RU" sz="1100" dirty="0">
              <a:solidFill>
                <a:schemeClr val="bg1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425C0-06DF-43C7-8D1F-302BAA4A572E}" type="slidenum">
              <a:rPr lang="ru-RU" smtClean="0"/>
              <a:pPr/>
              <a:t>11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251520" y="1268760"/>
            <a:ext cx="864096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Номенклатура продукции</a:t>
            </a:r>
            <a:r>
              <a:rPr lang="ru-RU" sz="3200" dirty="0" smtClean="0"/>
              <a:t> — это перечень наименований изделий, по которым в дальнейшем будут устанавливаться задания по производству. </a:t>
            </a:r>
            <a:r>
              <a:rPr lang="ru-RU" sz="3200" i="1" u="sng" dirty="0" smtClean="0"/>
              <a:t>Предприятия, как правило, разрабатывают производственную программу по расширенному ассортименту. </a:t>
            </a:r>
          </a:p>
          <a:p>
            <a:pPr algn="ctr"/>
            <a:endParaRPr lang="ru-RU" sz="3200" b="1" dirty="0" smtClean="0"/>
          </a:p>
          <a:p>
            <a:pPr algn="ctr"/>
            <a:r>
              <a:rPr lang="ru-RU" sz="3200" b="1" dirty="0" smtClean="0"/>
              <a:t>Ассортимент</a:t>
            </a:r>
            <a:r>
              <a:rPr lang="ru-RU" sz="3200" dirty="0" smtClean="0"/>
              <a:t> — разновидность этих изделий по видам, сортам, типам в разрезе номенклатуры.</a:t>
            </a:r>
            <a:endParaRPr lang="ru-RU" sz="2800" dirty="0" smtClean="0"/>
          </a:p>
        </p:txBody>
      </p:sp>
    </p:spTree>
    <p:extLst>
      <p:ext uri="{BB962C8B-B14F-4D97-AF65-F5344CB8AC3E}">
        <p14:creationId xmlns:p14="http://schemas.microsoft.com/office/powerpoint/2010/main" xmlns="" val="600563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11247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4624"/>
            <a:ext cx="8748464" cy="994122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Производственная программа, показатели и методика их расчета. Анализ производственной программы предприятия.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22126" y="6381328"/>
            <a:ext cx="8229600" cy="2880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3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0" y="980728"/>
            <a:ext cx="9144000" cy="0"/>
          </a:xfrm>
          <a:prstGeom prst="line">
            <a:avLst/>
          </a:prstGeom>
          <a:ln w="25400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одзаголовок 2"/>
          <p:cNvSpPr txBox="1">
            <a:spLocks/>
          </p:cNvSpPr>
          <p:nvPr/>
        </p:nvSpPr>
        <p:spPr>
          <a:xfrm>
            <a:off x="0" y="692696"/>
            <a:ext cx="971600" cy="2880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dirty="0" smtClean="0">
                <a:solidFill>
                  <a:schemeClr val="bg1"/>
                </a:solidFill>
              </a:rPr>
              <a:t>БГУ</a:t>
            </a:r>
            <a:endParaRPr lang="ru-RU" sz="1100" dirty="0">
              <a:solidFill>
                <a:schemeClr val="bg1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425C0-06DF-43C7-8D1F-302BAA4A572E}" type="slidenum">
              <a:rPr lang="ru-RU" smtClean="0"/>
              <a:pPr/>
              <a:t>12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251520" y="1268760"/>
            <a:ext cx="864096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/>
              <a:t>Т</a:t>
            </a:r>
            <a:r>
              <a:rPr lang="ru-RU" sz="2400" b="1" dirty="0" smtClean="0"/>
              <a:t>оварная продукция</a:t>
            </a:r>
            <a:r>
              <a:rPr lang="ru-RU" sz="2400" dirty="0" smtClean="0"/>
              <a:t> представляет собой стоимость продукции, и услуг, предназначенных к продаже в планируемом периоде.</a:t>
            </a:r>
          </a:p>
          <a:p>
            <a:endParaRPr lang="ru-RU" sz="2400" dirty="0" smtClean="0"/>
          </a:p>
          <a:p>
            <a:r>
              <a:rPr lang="ru-RU" sz="2400" b="1" dirty="0" smtClean="0"/>
              <a:t>Реализованная продукция</a:t>
            </a:r>
            <a:r>
              <a:rPr lang="ru-RU" sz="2400" dirty="0" smtClean="0"/>
              <a:t> — это продукция, изготовленная, отгруженная и оплаченная потребителем (посредником).</a:t>
            </a:r>
          </a:p>
          <a:p>
            <a:r>
              <a:rPr lang="ru-RU" sz="2400" dirty="0" smtClean="0"/>
              <a:t>Объем реализованной продукции по плану рассчитывается по формуле:</a:t>
            </a:r>
          </a:p>
          <a:p>
            <a:pPr algn="ctr"/>
            <a:r>
              <a:rPr lang="ru-RU" sz="2800" b="1" i="1" dirty="0" smtClean="0"/>
              <a:t>РП = ТП + О</a:t>
            </a:r>
            <a:r>
              <a:rPr lang="ru-RU" sz="2800" b="1" i="1" baseline="-25000" dirty="0" smtClean="0"/>
              <a:t>Н</a:t>
            </a:r>
            <a:r>
              <a:rPr lang="ru-RU" sz="2800" b="1" i="1" dirty="0" smtClean="0"/>
              <a:t> - О</a:t>
            </a:r>
            <a:r>
              <a:rPr lang="ru-RU" sz="2800" b="1" i="1" baseline="-25000" dirty="0" smtClean="0"/>
              <a:t>К</a:t>
            </a:r>
            <a:r>
              <a:rPr lang="ru-RU" sz="2800" b="1" i="1" dirty="0" smtClean="0"/>
              <a:t> ,</a:t>
            </a:r>
          </a:p>
          <a:p>
            <a:r>
              <a:rPr lang="ru-RU" sz="2400" dirty="0" smtClean="0"/>
              <a:t>где   </a:t>
            </a:r>
            <a:r>
              <a:rPr lang="ru-RU" sz="2400" b="1" i="1" dirty="0" smtClean="0"/>
              <a:t>РП</a:t>
            </a:r>
            <a:r>
              <a:rPr lang="ru-RU" sz="2400" dirty="0" smtClean="0"/>
              <a:t> — объем реализованной продукции по плану, руб.;</a:t>
            </a:r>
          </a:p>
          <a:p>
            <a:r>
              <a:rPr lang="ru-RU" sz="2400" b="1" i="1" dirty="0" smtClean="0"/>
              <a:t>         ТП </a:t>
            </a:r>
            <a:r>
              <a:rPr lang="ru-RU" sz="2400" dirty="0" smtClean="0"/>
              <a:t>— объем товарной продукции по плану, руб.;</a:t>
            </a:r>
          </a:p>
          <a:p>
            <a:r>
              <a:rPr lang="ru-RU" sz="2400" b="1" i="1" dirty="0" smtClean="0"/>
              <a:t>         О</a:t>
            </a:r>
            <a:r>
              <a:rPr lang="ru-RU" sz="2400" b="1" i="1" baseline="-25000" dirty="0" smtClean="0"/>
              <a:t>Н</a:t>
            </a:r>
            <a:r>
              <a:rPr lang="ru-RU" sz="2400" dirty="0" smtClean="0"/>
              <a:t> — остатки нереализованной продукции на начало планового периода, руб.;</a:t>
            </a:r>
          </a:p>
          <a:p>
            <a:r>
              <a:rPr lang="ru-RU" sz="2400" b="1" i="1" dirty="0" smtClean="0"/>
              <a:t>         О</a:t>
            </a:r>
            <a:r>
              <a:rPr lang="ru-RU" sz="2400" b="1" i="1" baseline="-25000" dirty="0" smtClean="0"/>
              <a:t>К</a:t>
            </a:r>
            <a:r>
              <a:rPr lang="ru-RU" sz="2400" b="1" i="1" dirty="0" smtClean="0"/>
              <a:t> </a:t>
            </a:r>
            <a:r>
              <a:rPr lang="ru-RU" sz="2400" dirty="0" smtClean="0"/>
              <a:t>— остатки нереализованной продукции на коней планового периода, руб.</a:t>
            </a:r>
            <a:endParaRPr lang="ru-RU" sz="2200" dirty="0" smtClean="0"/>
          </a:p>
        </p:txBody>
      </p:sp>
    </p:spTree>
    <p:extLst>
      <p:ext uri="{BB962C8B-B14F-4D97-AF65-F5344CB8AC3E}">
        <p14:creationId xmlns:p14="http://schemas.microsoft.com/office/powerpoint/2010/main" xmlns="" val="600563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11247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4624"/>
            <a:ext cx="8748464" cy="994122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Производственная программа, показатели и методика их расчета. Анализ производственной программы предприятия.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22126" y="6381328"/>
            <a:ext cx="8229600" cy="2880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3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0" y="980728"/>
            <a:ext cx="9144000" cy="0"/>
          </a:xfrm>
          <a:prstGeom prst="line">
            <a:avLst/>
          </a:prstGeom>
          <a:ln w="25400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одзаголовок 2"/>
          <p:cNvSpPr txBox="1">
            <a:spLocks/>
          </p:cNvSpPr>
          <p:nvPr/>
        </p:nvSpPr>
        <p:spPr>
          <a:xfrm>
            <a:off x="0" y="692696"/>
            <a:ext cx="971600" cy="2880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dirty="0" smtClean="0">
                <a:solidFill>
                  <a:schemeClr val="bg1"/>
                </a:solidFill>
              </a:rPr>
              <a:t>БГУ</a:t>
            </a:r>
            <a:endParaRPr lang="ru-RU" sz="1100" dirty="0">
              <a:solidFill>
                <a:schemeClr val="bg1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425C0-06DF-43C7-8D1F-302BAA4A572E}" type="slidenum">
              <a:rPr lang="ru-RU" smtClean="0"/>
              <a:pPr/>
              <a:t>13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251520" y="1268760"/>
            <a:ext cx="8640960" cy="566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Валовая продукция</a:t>
            </a:r>
            <a:r>
              <a:rPr lang="ru-RU" sz="2400" dirty="0" smtClean="0"/>
              <a:t> — это стоимость всей продукции, независимо от степени ее готовности, т.е. стоимость общего результата производственной деятельности предприятия за определенный период.</a:t>
            </a:r>
          </a:p>
          <a:p>
            <a:r>
              <a:rPr lang="ru-RU" sz="2400" dirty="0" smtClean="0"/>
              <a:t>Валовая продукция определяется как сумма товарной продукции и разности остатков незавершенного производства на начало и конец планируемого периода:</a:t>
            </a:r>
          </a:p>
          <a:p>
            <a:endParaRPr lang="ru-RU" sz="2400" dirty="0" smtClean="0"/>
          </a:p>
          <a:p>
            <a:pPr algn="ctr"/>
            <a:r>
              <a:rPr lang="ru-RU" sz="2400" b="1" i="1" dirty="0" smtClean="0"/>
              <a:t>ВП = ТП + </a:t>
            </a:r>
            <a:r>
              <a:rPr lang="ru-RU" sz="2400" b="1" i="1" dirty="0" err="1" smtClean="0"/>
              <a:t>Нн</a:t>
            </a:r>
            <a:r>
              <a:rPr lang="ru-RU" sz="2400" b="1" i="1" dirty="0" smtClean="0"/>
              <a:t> - </a:t>
            </a:r>
            <a:r>
              <a:rPr lang="ru-RU" sz="2400" b="1" i="1" dirty="0" err="1" smtClean="0"/>
              <a:t>Нк</a:t>
            </a:r>
            <a:r>
              <a:rPr lang="ru-RU" sz="2400" b="1" i="1" dirty="0" smtClean="0"/>
              <a:t>,</a:t>
            </a:r>
          </a:p>
          <a:p>
            <a:pPr algn="ctr"/>
            <a:endParaRPr lang="ru-RU" sz="2400" b="1" i="1" dirty="0" smtClean="0"/>
          </a:p>
          <a:p>
            <a:r>
              <a:rPr lang="ru-RU" sz="2400" dirty="0" smtClean="0"/>
              <a:t>где  </a:t>
            </a:r>
            <a:r>
              <a:rPr lang="ru-RU" sz="2400" b="1" i="1" dirty="0" smtClean="0"/>
              <a:t>ВП</a:t>
            </a:r>
            <a:r>
              <a:rPr lang="ru-RU" sz="2400" dirty="0" smtClean="0"/>
              <a:t> — объем валовой продукции по плану, руб.;</a:t>
            </a:r>
          </a:p>
          <a:p>
            <a:r>
              <a:rPr lang="ru-RU" sz="2400" b="1" i="1" dirty="0" smtClean="0"/>
              <a:t>         ТП</a:t>
            </a:r>
            <a:r>
              <a:rPr lang="ru-RU" sz="2400" dirty="0" smtClean="0"/>
              <a:t> — объем товарной продукции по плану, руб.;</a:t>
            </a:r>
          </a:p>
          <a:p>
            <a:r>
              <a:rPr lang="ru-RU" sz="2400" b="1" i="1" dirty="0" smtClean="0"/>
              <a:t>         Н</a:t>
            </a:r>
            <a:r>
              <a:rPr lang="ru-RU" sz="2400" b="1" i="1" baseline="-25000" dirty="0" smtClean="0"/>
              <a:t>Н</a:t>
            </a:r>
            <a:r>
              <a:rPr lang="ru-RU" sz="2400" b="1" i="1" dirty="0" smtClean="0"/>
              <a:t> , Н</a:t>
            </a:r>
            <a:r>
              <a:rPr lang="ru-RU" sz="2400" b="1" i="1" baseline="-25000" dirty="0" smtClean="0"/>
              <a:t>К</a:t>
            </a:r>
            <a:r>
              <a:rPr lang="ru-RU" sz="2400" dirty="0" smtClean="0"/>
              <a:t> — стоимость остатков незавершенного производства на начало и конец планового периода, руб.</a:t>
            </a:r>
          </a:p>
          <a:p>
            <a:endParaRPr lang="ru-RU" sz="2200" dirty="0" smtClean="0"/>
          </a:p>
        </p:txBody>
      </p:sp>
    </p:spTree>
    <p:extLst>
      <p:ext uri="{BB962C8B-B14F-4D97-AF65-F5344CB8AC3E}">
        <p14:creationId xmlns:p14="http://schemas.microsoft.com/office/powerpoint/2010/main" xmlns="" val="600563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11247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4624"/>
            <a:ext cx="8748464" cy="994122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Содержание и задачи оперативно-производственного планирования. 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22126" y="6381328"/>
            <a:ext cx="8229600" cy="2880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3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0" y="980728"/>
            <a:ext cx="9144000" cy="0"/>
          </a:xfrm>
          <a:prstGeom prst="line">
            <a:avLst/>
          </a:prstGeom>
          <a:ln w="25400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одзаголовок 2"/>
          <p:cNvSpPr txBox="1">
            <a:spLocks/>
          </p:cNvSpPr>
          <p:nvPr/>
        </p:nvSpPr>
        <p:spPr>
          <a:xfrm>
            <a:off x="0" y="692696"/>
            <a:ext cx="971600" cy="2880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dirty="0" smtClean="0">
                <a:solidFill>
                  <a:schemeClr val="bg1"/>
                </a:solidFill>
              </a:rPr>
              <a:t>БГУ</a:t>
            </a:r>
            <a:endParaRPr lang="ru-RU" sz="1100" dirty="0">
              <a:solidFill>
                <a:schemeClr val="bg1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425C0-06DF-43C7-8D1F-302BAA4A572E}" type="slidenum">
              <a:rPr lang="ru-RU" smtClean="0"/>
              <a:pPr/>
              <a:t>14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251520" y="1052736"/>
            <a:ext cx="8640960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/>
              <a:t>Оперативно-производственное планирование (ОПП) </a:t>
            </a:r>
            <a:r>
              <a:rPr lang="ru-RU" sz="2400" dirty="0" smtClean="0"/>
              <a:t>представляет собой систему мер, направленных на конкретизацию технико-экономического плана во времени и пространстве.</a:t>
            </a:r>
          </a:p>
          <a:p>
            <a:pPr algn="ctr"/>
            <a:r>
              <a:rPr lang="ru-RU" sz="2400" b="1" dirty="0" smtClean="0"/>
              <a:t>Задачи ОПП: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/>
              <a:t>Детализация и распределение производственной программы и др. показателей плана экономического и социального развития по месту и времени их выполнения. 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/>
              <a:t>Разработка прогрессивных календарно-плановых нормативов;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/>
              <a:t>Обеспечение рабочих мест сырьем, материалами и пр.;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/>
              <a:t>Составление графиков движения предметов труда во времени и пространстве и доведение их до исполнителей;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/>
              <a:t>Координация работы сопряженных цехов, участков, бригад, рабочих мест;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/>
              <a:t>Контроль и регулирование хода производства.</a:t>
            </a:r>
          </a:p>
          <a:p>
            <a:pPr marL="457200" indent="-457200">
              <a:buFont typeface="+mj-lt"/>
              <a:buAutoNum type="arabicPeriod"/>
            </a:pPr>
            <a:endParaRPr lang="ru-RU" sz="2200" dirty="0" smtClean="0"/>
          </a:p>
        </p:txBody>
      </p:sp>
    </p:spTree>
    <p:extLst>
      <p:ext uri="{BB962C8B-B14F-4D97-AF65-F5344CB8AC3E}">
        <p14:creationId xmlns:p14="http://schemas.microsoft.com/office/powerpoint/2010/main" xmlns="" val="600563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11247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22126" y="6381328"/>
            <a:ext cx="8229600" cy="2880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3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0" y="980728"/>
            <a:ext cx="9144000" cy="0"/>
          </a:xfrm>
          <a:prstGeom prst="line">
            <a:avLst/>
          </a:prstGeom>
          <a:ln w="25400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одзаголовок 2"/>
          <p:cNvSpPr txBox="1">
            <a:spLocks/>
          </p:cNvSpPr>
          <p:nvPr/>
        </p:nvSpPr>
        <p:spPr>
          <a:xfrm>
            <a:off x="0" y="692696"/>
            <a:ext cx="971600" cy="2880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dirty="0" smtClean="0">
                <a:solidFill>
                  <a:schemeClr val="bg1"/>
                </a:solidFill>
              </a:rPr>
              <a:t>БГУ</a:t>
            </a:r>
            <a:endParaRPr lang="ru-RU" sz="1100" dirty="0">
              <a:solidFill>
                <a:schemeClr val="bg1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425C0-06DF-43C7-8D1F-302BAA4A572E}" type="slidenum">
              <a:rPr lang="ru-RU" smtClean="0"/>
              <a:pPr/>
              <a:t>15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251520" y="1268760"/>
            <a:ext cx="864096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/>
              <a:t>ОПП - </a:t>
            </a:r>
            <a:r>
              <a:rPr lang="ru-RU" sz="2000" dirty="0" smtClean="0"/>
              <a:t>завершающий этап планирования. </a:t>
            </a:r>
          </a:p>
          <a:p>
            <a:r>
              <a:rPr lang="ru-RU" sz="2000" b="1" i="1" dirty="0" smtClean="0"/>
              <a:t>Конечная цель </a:t>
            </a:r>
            <a:r>
              <a:rPr lang="ru-RU" sz="2000" dirty="0" smtClean="0"/>
              <a:t>- обеспечение равномерного выпуска продукции в заданных количествах и в намеченные сроки при высоком качестве изготовляемых изделий и наилучшем использовании производственных фондов.</a:t>
            </a:r>
            <a:endParaRPr lang="ru-RU" sz="2200" dirty="0" smtClean="0"/>
          </a:p>
        </p:txBody>
      </p:sp>
      <p:pic>
        <p:nvPicPr>
          <p:cNvPr id="10242" name="Picture 2" descr="http://www.logists.by/uploads/images/proizvodstvennaya/5ba03a7f6ab58fd26f85e367cca6079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36912"/>
            <a:ext cx="8736971" cy="374441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748464" cy="994122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Системы оперативно-производственного планирования (ОПП)  и их содержание. </a:t>
            </a:r>
          </a:p>
        </p:txBody>
      </p:sp>
    </p:spTree>
    <p:extLst>
      <p:ext uri="{BB962C8B-B14F-4D97-AF65-F5344CB8AC3E}">
        <p14:creationId xmlns:p14="http://schemas.microsoft.com/office/powerpoint/2010/main" xmlns="" val="600563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11247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22126" y="6381328"/>
            <a:ext cx="8229600" cy="2880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3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0" y="980728"/>
            <a:ext cx="9144000" cy="0"/>
          </a:xfrm>
          <a:prstGeom prst="line">
            <a:avLst/>
          </a:prstGeom>
          <a:ln w="25400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одзаголовок 2"/>
          <p:cNvSpPr txBox="1">
            <a:spLocks/>
          </p:cNvSpPr>
          <p:nvPr/>
        </p:nvSpPr>
        <p:spPr>
          <a:xfrm>
            <a:off x="0" y="692696"/>
            <a:ext cx="971600" cy="2880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dirty="0" smtClean="0">
                <a:solidFill>
                  <a:schemeClr val="bg1"/>
                </a:solidFill>
              </a:rPr>
              <a:t>БГУ</a:t>
            </a:r>
            <a:endParaRPr lang="ru-RU" sz="1100" dirty="0">
              <a:solidFill>
                <a:schemeClr val="bg1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425C0-06DF-43C7-8D1F-302BAA4A572E}" type="slidenum">
              <a:rPr lang="ru-RU" smtClean="0"/>
              <a:pPr/>
              <a:t>16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251520" y="1268760"/>
            <a:ext cx="864096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СИСТЕМЫ ОПП:</a:t>
            </a:r>
          </a:p>
          <a:p>
            <a:r>
              <a:rPr lang="ru-RU" sz="3600" dirty="0" smtClean="0"/>
              <a:t>1. </a:t>
            </a:r>
            <a:r>
              <a:rPr lang="ru-RU" sz="3600" b="1" dirty="0" err="1" smtClean="0"/>
              <a:t>Подетальная</a:t>
            </a:r>
            <a:r>
              <a:rPr lang="ru-RU" sz="3600" b="1" dirty="0" smtClean="0"/>
              <a:t>. </a:t>
            </a:r>
            <a:r>
              <a:rPr lang="ru-RU" sz="2800" dirty="0" smtClean="0"/>
              <a:t>Предназначена для условий высокоорганизованного и стабильного производства.</a:t>
            </a:r>
            <a:endParaRPr lang="ru-RU" sz="3600" i="1" dirty="0" smtClean="0"/>
          </a:p>
          <a:p>
            <a:r>
              <a:rPr lang="ru-RU" sz="3600" dirty="0" smtClean="0"/>
              <a:t>2. </a:t>
            </a:r>
            <a:r>
              <a:rPr lang="ru-RU" sz="3600" b="1" dirty="0" smtClean="0"/>
              <a:t>Позаказная. </a:t>
            </a:r>
            <a:r>
              <a:rPr lang="ru-RU" sz="2800" dirty="0" smtClean="0"/>
              <a:t>Применяется в основном в единичном и мелкосерийном производстве с его разнообразной номенклатурой и небольшим объемом выпускаемой продукции и производственных услуг. </a:t>
            </a:r>
          </a:p>
          <a:p>
            <a:r>
              <a:rPr lang="ru-RU" sz="3600" dirty="0" smtClean="0"/>
              <a:t>3. </a:t>
            </a:r>
            <a:r>
              <a:rPr lang="ru-RU" sz="3600" b="1" dirty="0" err="1" smtClean="0"/>
              <a:t>Покомплектная</a:t>
            </a:r>
            <a:r>
              <a:rPr lang="ru-RU" sz="3600" b="1" dirty="0" smtClean="0"/>
              <a:t>. </a:t>
            </a:r>
            <a:r>
              <a:rPr lang="ru-RU" sz="2800" dirty="0" smtClean="0"/>
              <a:t>Применяется, главным образом, в серийном производстве. </a:t>
            </a:r>
          </a:p>
          <a:p>
            <a:r>
              <a:rPr lang="ru-RU" sz="3600" b="1" dirty="0" smtClean="0"/>
              <a:t>и их разновидности</a:t>
            </a:r>
            <a:r>
              <a:rPr lang="ru-RU" sz="3600" dirty="0" smtClean="0"/>
              <a:t>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4624"/>
            <a:ext cx="8748464" cy="994122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Системы оперативно-производственного планирования (ОПП)  и их содержание. </a:t>
            </a:r>
          </a:p>
        </p:txBody>
      </p:sp>
    </p:spTree>
    <p:extLst>
      <p:ext uri="{BB962C8B-B14F-4D97-AF65-F5344CB8AC3E}">
        <p14:creationId xmlns:p14="http://schemas.microsoft.com/office/powerpoint/2010/main" xmlns="" val="600563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11247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4624"/>
            <a:ext cx="8748464" cy="994122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Методика разработки оперативных планов производства.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22126" y="6381328"/>
            <a:ext cx="8229600" cy="2880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3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0" y="980728"/>
            <a:ext cx="9144000" cy="0"/>
          </a:xfrm>
          <a:prstGeom prst="line">
            <a:avLst/>
          </a:prstGeom>
          <a:ln w="25400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одзаголовок 2"/>
          <p:cNvSpPr txBox="1">
            <a:spLocks/>
          </p:cNvSpPr>
          <p:nvPr/>
        </p:nvSpPr>
        <p:spPr>
          <a:xfrm>
            <a:off x="0" y="692696"/>
            <a:ext cx="971600" cy="2880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dirty="0" smtClean="0">
                <a:solidFill>
                  <a:schemeClr val="bg1"/>
                </a:solidFill>
              </a:rPr>
              <a:t>БГУ</a:t>
            </a:r>
            <a:endParaRPr lang="ru-RU" sz="1100" dirty="0">
              <a:solidFill>
                <a:schemeClr val="bg1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425C0-06DF-43C7-8D1F-302BAA4A572E}" type="slidenum">
              <a:rPr lang="ru-RU" smtClean="0"/>
              <a:pPr/>
              <a:t>17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251520" y="1268760"/>
            <a:ext cx="864096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/>
              <a:t>Объёмный метод</a:t>
            </a:r>
            <a:r>
              <a:rPr lang="ru-RU" dirty="0" smtClean="0"/>
              <a:t> предназначен для распределения годовых объёмов производства и продажи продукции предприятия по отдельным подразделениям и более коротким временным интервалам – квартал, месяц, декада, неделя, день и час. </a:t>
            </a:r>
          </a:p>
          <a:p>
            <a:r>
              <a:rPr lang="ru-RU" b="1" i="1" dirty="0" smtClean="0"/>
              <a:t>Календарный метод</a:t>
            </a:r>
            <a:r>
              <a:rPr lang="ru-RU" b="1" dirty="0" smtClean="0"/>
              <a:t> </a:t>
            </a:r>
            <a:r>
              <a:rPr lang="ru-RU" dirty="0" smtClean="0"/>
              <a:t>применяется для планирования конкретных временных сроков запуска и выпуска головных изделий, предназначенных для реализации на соответствующем рынке продукции. </a:t>
            </a:r>
          </a:p>
          <a:p>
            <a:r>
              <a:rPr lang="ru-RU" b="1" i="1" dirty="0" smtClean="0"/>
              <a:t>Объёмно-календарный метод</a:t>
            </a:r>
            <a:r>
              <a:rPr lang="ru-RU" dirty="0" smtClean="0"/>
              <a:t> позволяет планировать одновременно сроки и объёмы выполняемых на предприятии работ в целом на весь предусмотренный период времени – год, квартал, месяц и т.д. С его помощью рассчитываются продолжительность производственного цикла выпуска и поставки продукции на рынок, а также показатели загрузки технологического оборудования и сборочных стендов в каждом подразделении предприятия. </a:t>
            </a:r>
          </a:p>
          <a:p>
            <a:r>
              <a:rPr lang="ru-RU" b="1" i="1" dirty="0" smtClean="0"/>
              <a:t>Объёмно-динамический метод</a:t>
            </a:r>
            <a:r>
              <a:rPr lang="ru-RU" b="1" dirty="0" smtClean="0"/>
              <a:t> </a:t>
            </a:r>
            <a:r>
              <a:rPr lang="ru-RU" dirty="0" smtClean="0"/>
              <a:t>предусматривает взаимодействие планово-расчётных показателей, как сроки, объёмы и динамика производства продукции, товаров и услуг. В условиях рынка этот метод позволяет наиболее полно учитывать объёмы спроса и производственные возможности предприятия и создаёт планово-организационные основы оптимального использования наличных ресурсов на каждом предприятии. Он предполагает построение планов-графиков выполнения заказов потребителей и загрузки производственных участков и выпускающих цехов.</a:t>
            </a:r>
          </a:p>
          <a:p>
            <a:r>
              <a:rPr lang="ru-RU" sz="2200" dirty="0" smtClean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xmlns="" val="600563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11247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4624"/>
            <a:ext cx="8748464" cy="994122"/>
          </a:xfrm>
        </p:spPr>
        <p:txBody>
          <a:bodyPr>
            <a:noAutofit/>
          </a:bodyPr>
          <a:lstStyle/>
          <a:p>
            <a:pPr algn="r"/>
            <a:r>
              <a:rPr lang="ru-RU" sz="2400" b="1" dirty="0" smtClean="0"/>
              <a:t>Сущность себестоимости продукции и классификация затрат. 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22126" y="6381328"/>
            <a:ext cx="8229600" cy="2880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3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0" y="980728"/>
            <a:ext cx="9144000" cy="0"/>
          </a:xfrm>
          <a:prstGeom prst="line">
            <a:avLst/>
          </a:prstGeom>
          <a:ln w="25400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одзаголовок 2"/>
          <p:cNvSpPr txBox="1">
            <a:spLocks/>
          </p:cNvSpPr>
          <p:nvPr/>
        </p:nvSpPr>
        <p:spPr>
          <a:xfrm>
            <a:off x="0" y="692696"/>
            <a:ext cx="971600" cy="2880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dirty="0" smtClean="0">
                <a:solidFill>
                  <a:schemeClr val="bg1"/>
                </a:solidFill>
              </a:rPr>
              <a:t>БГУ</a:t>
            </a:r>
            <a:endParaRPr lang="ru-RU" sz="1100" dirty="0">
              <a:solidFill>
                <a:schemeClr val="bg1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425C0-06DF-43C7-8D1F-302BAA4A572E}" type="slidenum">
              <a:rPr lang="ru-RU" smtClean="0"/>
              <a:pPr/>
              <a:t>18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251520" y="5694347"/>
            <a:ext cx="86409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/>
              <a:t>Себестоимость</a:t>
            </a:r>
            <a:r>
              <a:rPr lang="ru-RU" sz="2400" i="1" dirty="0" smtClean="0"/>
              <a:t> – </a:t>
            </a:r>
            <a:r>
              <a:rPr lang="ru-RU" sz="2400" dirty="0" smtClean="0"/>
              <a:t>это затраты на производство и реализацию продукции, выраженные в денежном исчислении.</a:t>
            </a:r>
            <a:endParaRPr lang="ru-RU" sz="2200" dirty="0" smtClean="0"/>
          </a:p>
        </p:txBody>
      </p:sp>
      <p:pic>
        <p:nvPicPr>
          <p:cNvPr id="40962" name="Picture 2" descr="http://uslide.ru/images/11/17790/960/img7.jpg"/>
          <p:cNvPicPr>
            <a:picLocks noChangeAspect="1" noChangeArrowheads="1"/>
          </p:cNvPicPr>
          <p:nvPr/>
        </p:nvPicPr>
        <p:blipFill>
          <a:blip r:embed="rId2" cstate="print"/>
          <a:srcRect l="3150" t="9450" r="7076" b="3801"/>
          <a:stretch>
            <a:fillRect/>
          </a:stretch>
        </p:blipFill>
        <p:spPr bwMode="auto">
          <a:xfrm>
            <a:off x="827584" y="1196752"/>
            <a:ext cx="7560840" cy="45402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600563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11247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4624"/>
            <a:ext cx="8748464" cy="994122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Смета затрат на производство, состав и назначение.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22126" y="6381328"/>
            <a:ext cx="8229600" cy="2880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3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0" y="980728"/>
            <a:ext cx="9144000" cy="0"/>
          </a:xfrm>
          <a:prstGeom prst="line">
            <a:avLst/>
          </a:prstGeom>
          <a:ln w="25400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одзаголовок 2"/>
          <p:cNvSpPr txBox="1">
            <a:spLocks/>
          </p:cNvSpPr>
          <p:nvPr/>
        </p:nvSpPr>
        <p:spPr>
          <a:xfrm>
            <a:off x="0" y="692696"/>
            <a:ext cx="971600" cy="2880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dirty="0" smtClean="0">
                <a:solidFill>
                  <a:schemeClr val="bg1"/>
                </a:solidFill>
              </a:rPr>
              <a:t>БГУ</a:t>
            </a:r>
            <a:endParaRPr lang="ru-RU" sz="1100" dirty="0">
              <a:solidFill>
                <a:schemeClr val="bg1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425C0-06DF-43C7-8D1F-302BAA4A572E}" type="slidenum">
              <a:rPr lang="ru-RU" smtClean="0"/>
              <a:pPr/>
              <a:t>19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251520" y="1268760"/>
            <a:ext cx="864096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/>
            <a:r>
              <a:rPr lang="ru-RU" sz="2000" dirty="0" smtClean="0"/>
              <a:t>1. Сырьё и материалы</a:t>
            </a:r>
          </a:p>
          <a:p>
            <a:pPr marL="457200" indent="-457200" algn="ctr"/>
            <a:r>
              <a:rPr lang="ru-RU" sz="2000" dirty="0" smtClean="0"/>
              <a:t>2. Отходы</a:t>
            </a:r>
          </a:p>
          <a:p>
            <a:pPr marL="457200" indent="-457200" algn="ctr"/>
            <a:r>
              <a:rPr lang="ru-RU" sz="2000" dirty="0" smtClean="0"/>
              <a:t>3. Покупные изделия и полуфабрикаты</a:t>
            </a:r>
          </a:p>
          <a:p>
            <a:pPr marL="457200" indent="-457200" algn="ctr"/>
            <a:r>
              <a:rPr lang="ru-RU" sz="2000" dirty="0" smtClean="0"/>
              <a:t>4. Топливо и энергия на технологические нужды</a:t>
            </a:r>
          </a:p>
          <a:p>
            <a:pPr marL="457200" indent="-457200" algn="ctr"/>
            <a:r>
              <a:rPr lang="ru-RU" sz="2000" dirty="0" smtClean="0"/>
              <a:t>5. Транспортно-заготовительные расходы</a:t>
            </a:r>
          </a:p>
          <a:p>
            <a:pPr marL="457200" indent="-457200" algn="ctr"/>
            <a:r>
              <a:rPr lang="ru-RU" sz="2000" dirty="0" smtClean="0"/>
              <a:t>6. Заработная плата</a:t>
            </a:r>
          </a:p>
          <a:p>
            <a:pPr marL="457200" indent="-457200" algn="ctr"/>
            <a:r>
              <a:rPr lang="ru-RU" sz="2000" dirty="0" smtClean="0"/>
              <a:t>7. Единый социальный налог и отраслевой страховой взнос</a:t>
            </a:r>
          </a:p>
          <a:p>
            <a:pPr marL="457200" indent="-457200" algn="ctr"/>
            <a:r>
              <a:rPr lang="ru-RU" sz="2000" dirty="0" smtClean="0"/>
              <a:t>8. Расходы на подготовку и освоение производства</a:t>
            </a:r>
          </a:p>
          <a:p>
            <a:pPr marL="457200" indent="-457200" algn="ctr"/>
            <a:r>
              <a:rPr lang="ru-RU" sz="2000" dirty="0" smtClean="0"/>
              <a:t>9. Расходы на содержание и эксплуатацию оборудования</a:t>
            </a:r>
          </a:p>
          <a:p>
            <a:pPr marL="457200" indent="-457200" algn="ctr"/>
            <a:r>
              <a:rPr lang="ru-RU" sz="2000" dirty="0" smtClean="0"/>
              <a:t>10.Общепроизводственные расходы</a:t>
            </a:r>
          </a:p>
          <a:p>
            <a:pPr marL="457200" indent="-457200" algn="ctr"/>
            <a:r>
              <a:rPr lang="ru-RU" sz="2000" b="1" dirty="0" smtClean="0"/>
              <a:t>Итого: цеховая себестоимость</a:t>
            </a:r>
          </a:p>
          <a:p>
            <a:pPr marL="457200" indent="-457200" algn="ctr"/>
            <a:r>
              <a:rPr lang="ru-RU" sz="2000" dirty="0" smtClean="0"/>
              <a:t>11.Общехозяйственные расходы</a:t>
            </a:r>
          </a:p>
          <a:p>
            <a:pPr marL="457200" indent="-457200" algn="ctr"/>
            <a:r>
              <a:rPr lang="ru-RU" sz="2000" dirty="0" smtClean="0"/>
              <a:t>12.Прочие производственные расходы</a:t>
            </a:r>
          </a:p>
          <a:p>
            <a:pPr marL="457200" indent="-457200" algn="ctr"/>
            <a:r>
              <a:rPr lang="ru-RU" sz="2000" dirty="0" smtClean="0"/>
              <a:t>13.Потери от брака</a:t>
            </a:r>
          </a:p>
          <a:p>
            <a:pPr marL="457200" indent="-457200" algn="ctr"/>
            <a:r>
              <a:rPr lang="ru-RU" sz="2000" b="1" dirty="0" smtClean="0"/>
              <a:t>Итого: производственная себестоимость</a:t>
            </a:r>
          </a:p>
          <a:p>
            <a:pPr marL="457200" indent="-457200" algn="ctr"/>
            <a:r>
              <a:rPr lang="ru-RU" sz="2000" dirty="0" smtClean="0"/>
              <a:t>14.Коммерческие расходы</a:t>
            </a:r>
          </a:p>
          <a:p>
            <a:pPr marL="457200" indent="-457200" algn="ctr"/>
            <a:r>
              <a:rPr lang="ru-RU" sz="2000" b="1" dirty="0" smtClean="0"/>
              <a:t>Итого: полная себестоимость</a:t>
            </a:r>
          </a:p>
        </p:txBody>
      </p:sp>
      <p:sp>
        <p:nvSpPr>
          <p:cNvPr id="12" name="Равнобедренный треугольник 11"/>
          <p:cNvSpPr/>
          <p:nvPr/>
        </p:nvSpPr>
        <p:spPr>
          <a:xfrm rot="10800000">
            <a:off x="971600" y="1196752"/>
            <a:ext cx="7200800" cy="5328592"/>
          </a:xfrm>
          <a:prstGeom prst="triangle">
            <a:avLst>
              <a:gd name="adj" fmla="val 50190"/>
            </a:avLst>
          </a:prstGeom>
          <a:noFill/>
          <a:ln w="3175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00563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11247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4624"/>
            <a:ext cx="8748464" cy="994122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Принципы и методы планирования. 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22126" y="6381328"/>
            <a:ext cx="8229600" cy="2880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3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0" y="980728"/>
            <a:ext cx="9144000" cy="0"/>
          </a:xfrm>
          <a:prstGeom prst="line">
            <a:avLst/>
          </a:prstGeom>
          <a:ln w="25400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одзаголовок 2"/>
          <p:cNvSpPr txBox="1">
            <a:spLocks/>
          </p:cNvSpPr>
          <p:nvPr/>
        </p:nvSpPr>
        <p:spPr>
          <a:xfrm>
            <a:off x="0" y="692696"/>
            <a:ext cx="971600" cy="2880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dirty="0" smtClean="0">
                <a:solidFill>
                  <a:schemeClr val="bg1"/>
                </a:solidFill>
              </a:rPr>
              <a:t>БГУ</a:t>
            </a:r>
            <a:endParaRPr lang="ru-RU" sz="1100" dirty="0">
              <a:solidFill>
                <a:schemeClr val="bg1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425C0-06DF-43C7-8D1F-302BAA4A572E}" type="slidenum">
              <a:rPr lang="ru-RU" smtClean="0"/>
              <a:pPr/>
              <a:t>2</a:t>
            </a:fld>
            <a:endParaRPr lang="ru-RU"/>
          </a:p>
        </p:txBody>
      </p:sp>
      <p:pic>
        <p:nvPicPr>
          <p:cNvPr id="3" name="Picture 2" descr="https://studfiles.net/html/2706/112/html_iWMV2pNJ8m.Bjd0/img-sydmP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412776"/>
            <a:ext cx="8064896" cy="50840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600563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11247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4624"/>
            <a:ext cx="8748464" cy="994122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Планирование повышения производительности труда. </a:t>
            </a:r>
            <a:br>
              <a:rPr lang="ru-RU" sz="2400" b="1" dirty="0" smtClean="0"/>
            </a:br>
            <a:r>
              <a:rPr lang="ru-RU" sz="2400" b="1" dirty="0" smtClean="0"/>
              <a:t>.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22126" y="6381328"/>
            <a:ext cx="8229600" cy="2880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3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0" y="980728"/>
            <a:ext cx="9144000" cy="0"/>
          </a:xfrm>
          <a:prstGeom prst="line">
            <a:avLst/>
          </a:prstGeom>
          <a:ln w="25400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одзаголовок 2"/>
          <p:cNvSpPr txBox="1">
            <a:spLocks/>
          </p:cNvSpPr>
          <p:nvPr/>
        </p:nvSpPr>
        <p:spPr>
          <a:xfrm>
            <a:off x="0" y="692696"/>
            <a:ext cx="971600" cy="2880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dirty="0" smtClean="0">
                <a:solidFill>
                  <a:schemeClr val="bg1"/>
                </a:solidFill>
              </a:rPr>
              <a:t>БГУ</a:t>
            </a:r>
            <a:endParaRPr lang="ru-RU" sz="1100" dirty="0">
              <a:solidFill>
                <a:schemeClr val="bg1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425C0-06DF-43C7-8D1F-302BAA4A572E}" type="slidenum">
              <a:rPr lang="ru-RU" smtClean="0"/>
              <a:pPr/>
              <a:t>20</a:t>
            </a:fld>
            <a:endParaRPr lang="ru-RU"/>
          </a:p>
        </p:txBody>
      </p:sp>
      <p:pic>
        <p:nvPicPr>
          <p:cNvPr id="2050" name="Picture 2" descr="http://900igr.net/up/datas/171506/020.jpg"/>
          <p:cNvPicPr>
            <a:picLocks noChangeAspect="1" noChangeArrowheads="1"/>
          </p:cNvPicPr>
          <p:nvPr/>
        </p:nvPicPr>
        <p:blipFill>
          <a:blip r:embed="rId2" cstate="print"/>
          <a:srcRect l="9051" t="25200" r="8263" b="4451"/>
          <a:stretch>
            <a:fillRect/>
          </a:stretch>
        </p:blipFill>
        <p:spPr bwMode="auto">
          <a:xfrm>
            <a:off x="273015" y="1163148"/>
            <a:ext cx="8403441" cy="53621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600563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537470"/>
            <a:ext cx="7772400" cy="2475706"/>
          </a:xfrm>
        </p:spPr>
        <p:txBody>
          <a:bodyPr>
            <a:noAutofit/>
          </a:bodyPr>
          <a:lstStyle/>
          <a:p>
            <a:r>
              <a:rPr lang="ru-RU" sz="2400" i="1" dirty="0" smtClean="0"/>
              <a:t>УПРАВЛЕНИЕ </a:t>
            </a:r>
            <a:r>
              <a:rPr lang="ru-RU" sz="2400" i="1" dirty="0" smtClean="0"/>
              <a:t>(МЕНЕДЖМЕНТ) ПРЕДПРИЯТИЕМ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126876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6309320"/>
            <a:ext cx="9144000" cy="532706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1371600" y="980728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37949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11247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4624"/>
            <a:ext cx="8748464" cy="994122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Школа научного управления Ф. Тейлора (тейлоризм) 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22126" y="6381328"/>
            <a:ext cx="8229600" cy="2880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3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0" y="980728"/>
            <a:ext cx="9144000" cy="0"/>
          </a:xfrm>
          <a:prstGeom prst="line">
            <a:avLst/>
          </a:prstGeom>
          <a:ln w="25400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одзаголовок 2"/>
          <p:cNvSpPr txBox="1">
            <a:spLocks/>
          </p:cNvSpPr>
          <p:nvPr/>
        </p:nvSpPr>
        <p:spPr>
          <a:xfrm>
            <a:off x="0" y="692696"/>
            <a:ext cx="971600" cy="2880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dirty="0" smtClean="0">
                <a:solidFill>
                  <a:schemeClr val="bg1"/>
                </a:solidFill>
              </a:rPr>
              <a:t>БГУ</a:t>
            </a:r>
            <a:endParaRPr lang="ru-RU" sz="1100" dirty="0">
              <a:solidFill>
                <a:schemeClr val="bg1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425C0-06DF-43C7-8D1F-302BAA4A572E}" type="slidenum">
              <a:rPr lang="ru-RU" smtClean="0"/>
              <a:pPr/>
              <a:t>22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216024" y="1268760"/>
            <a:ext cx="8892480" cy="566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 smtClean="0"/>
              <a:t>Принципы:</a:t>
            </a:r>
          </a:p>
          <a:p>
            <a:r>
              <a:rPr lang="ru-RU" sz="2600" dirty="0" smtClean="0"/>
              <a:t>1. разработка оптимальных методов осуществления работы на базе научного изучения затрат времени, движений, усилий</a:t>
            </a:r>
          </a:p>
          <a:p>
            <a:r>
              <a:rPr lang="ru-RU" sz="2600" dirty="0" smtClean="0"/>
              <a:t>2. следование разработанным стандартам</a:t>
            </a:r>
          </a:p>
          <a:p>
            <a:r>
              <a:rPr lang="ru-RU" sz="2600" dirty="0" smtClean="0"/>
              <a:t>3. подбор, обучение и расстановка рабочих сил на те рабочие места, где они могут дать наибольшую пользу</a:t>
            </a:r>
          </a:p>
          <a:p>
            <a:r>
              <a:rPr lang="ru-RU" sz="2600" dirty="0" smtClean="0"/>
              <a:t>4. оплата по результатам труда</a:t>
            </a:r>
          </a:p>
          <a:p>
            <a:r>
              <a:rPr lang="ru-RU" sz="2600" dirty="0" smtClean="0"/>
              <a:t>5. использование функциональных менеджеров</a:t>
            </a:r>
          </a:p>
          <a:p>
            <a:r>
              <a:rPr lang="ru-RU" sz="2600" dirty="0" smtClean="0"/>
              <a:t>6. поддерживание дружеских отношений между рабочими и менеджерами</a:t>
            </a:r>
          </a:p>
          <a:p>
            <a:endParaRPr lang="ru-RU" sz="2600" dirty="0" smtClean="0"/>
          </a:p>
          <a:p>
            <a:r>
              <a:rPr lang="ru-RU" sz="2400" b="1" dirty="0" smtClean="0"/>
              <a:t>Вклад советских ученых – НОТ (Научная Организация Труда).</a:t>
            </a:r>
          </a:p>
          <a:p>
            <a:endParaRPr lang="ru-RU" sz="2600" dirty="0" smtClean="0"/>
          </a:p>
        </p:txBody>
      </p:sp>
    </p:spTree>
    <p:extLst>
      <p:ext uri="{BB962C8B-B14F-4D97-AF65-F5344CB8AC3E}">
        <p14:creationId xmlns:p14="http://schemas.microsoft.com/office/powerpoint/2010/main" xmlns="" val="600563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11247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0" y="6561368"/>
            <a:ext cx="9144000" cy="180000"/>
          </a:xfrm>
          <a:prstGeom prst="rect">
            <a:avLst/>
          </a:prstGeom>
          <a:gradFill flip="none" rotWithShape="1">
            <a:gsLst>
              <a:gs pos="0">
                <a:srgbClr val="DDEBCF">
                  <a:lumMod val="0"/>
                  <a:lumOff val="100000"/>
                </a:srgbClr>
              </a:gs>
              <a:gs pos="100000">
                <a:srgbClr val="BDD29F">
                  <a:lumMod val="5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50" dirty="0" smtClean="0"/>
              <a:t>Хорошун Н.В. БГТУ, Минск, 2017</a:t>
            </a:r>
            <a:endParaRPr lang="ru-RU" sz="1050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22126" y="6381328"/>
            <a:ext cx="8229600" cy="2880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3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0" y="980728"/>
            <a:ext cx="9144000" cy="0"/>
          </a:xfrm>
          <a:prstGeom prst="line">
            <a:avLst/>
          </a:prstGeom>
          <a:ln w="25400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425C0-06DF-43C7-8D1F-302BAA4A572E}" type="slidenum">
              <a:rPr lang="ru-RU" smtClean="0"/>
              <a:pPr/>
              <a:t>23</a:t>
            </a:fld>
            <a:endParaRPr lang="ru-RU"/>
          </a:p>
        </p:txBody>
      </p:sp>
      <p:pic>
        <p:nvPicPr>
          <p:cNvPr id="49156" name="Picture 4" descr="http://images.myshared.ru/9/925294/slide_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600563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11247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4624"/>
            <a:ext cx="8748464" cy="994122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Школа научного управления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22126" y="6381328"/>
            <a:ext cx="8229600" cy="2880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3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0" y="980728"/>
            <a:ext cx="9144000" cy="0"/>
          </a:xfrm>
          <a:prstGeom prst="line">
            <a:avLst/>
          </a:prstGeom>
          <a:ln w="25400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одзаголовок 2"/>
          <p:cNvSpPr txBox="1">
            <a:spLocks/>
          </p:cNvSpPr>
          <p:nvPr/>
        </p:nvSpPr>
        <p:spPr>
          <a:xfrm>
            <a:off x="0" y="692696"/>
            <a:ext cx="971600" cy="2880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dirty="0" smtClean="0">
                <a:solidFill>
                  <a:schemeClr val="bg1"/>
                </a:solidFill>
              </a:rPr>
              <a:t>БГУ</a:t>
            </a:r>
            <a:endParaRPr lang="ru-RU" sz="1100" dirty="0">
              <a:solidFill>
                <a:schemeClr val="bg1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425C0-06DF-43C7-8D1F-302BAA4A572E}" type="slidenum">
              <a:rPr lang="ru-RU" smtClean="0"/>
              <a:pPr/>
              <a:t>24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2915816" y="1268760"/>
            <a:ext cx="597666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Генри Форд </a:t>
            </a:r>
            <a:r>
              <a:rPr lang="ru-RU" sz="2400" dirty="0" smtClean="0"/>
              <a:t> (1863—1947 гг.) </a:t>
            </a:r>
          </a:p>
          <a:p>
            <a:r>
              <a:rPr lang="ru-RU" sz="2400" dirty="0" smtClean="0"/>
              <a:t>американский промышленник,</a:t>
            </a:r>
          </a:p>
          <a:p>
            <a:r>
              <a:rPr lang="ru-RU" sz="2400" dirty="0" smtClean="0"/>
              <a:t>один из создателей менеджмента.</a:t>
            </a:r>
          </a:p>
          <a:p>
            <a:endParaRPr lang="ru-RU" sz="2400" dirty="0" smtClean="0"/>
          </a:p>
          <a:p>
            <a:r>
              <a:rPr lang="ru-RU" sz="2400" dirty="0" smtClean="0"/>
              <a:t>По его мнению, задачу промышленности нельзя видеть только в удовлетворении потребностей рынка: </a:t>
            </a:r>
            <a:r>
              <a:rPr lang="ru-RU" sz="2400" b="1" i="1" dirty="0" smtClean="0"/>
              <a:t>необходимо так организовывать производственный процесс, чтобы, во-первых, можно было снизить цены на продукцию, а во-вторых, повысить оплату труда работников.</a:t>
            </a:r>
            <a:endParaRPr lang="ru-RU" sz="2200" b="1" i="1" dirty="0" smtClean="0"/>
          </a:p>
        </p:txBody>
      </p:sp>
      <p:pic>
        <p:nvPicPr>
          <p:cNvPr id="9218" name="Picture 2" descr="Henry ford 19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541" y="1628800"/>
            <a:ext cx="2664297" cy="3403033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251520" y="5661248"/>
            <a:ext cx="86409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В своих книгах «Моя жизнь, мои достижения» (рус. пер., 1924) и «Сегодня и завтра» Форд разработал теорию, получившую название «фордизм».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600563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11247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4624"/>
            <a:ext cx="8748464" cy="994122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Административная (классическая) школа управления</a:t>
            </a:r>
            <a:br>
              <a:rPr lang="ru-RU" sz="2400" b="1" dirty="0" smtClean="0"/>
            </a:br>
            <a:r>
              <a:rPr lang="ru-RU" sz="2400" b="1" dirty="0" smtClean="0"/>
              <a:t>А. </a:t>
            </a:r>
            <a:r>
              <a:rPr lang="ru-RU" sz="2400" b="1" dirty="0" err="1" smtClean="0"/>
              <a:t>Файоль</a:t>
            </a:r>
            <a:endParaRPr lang="ru-RU" sz="2400" b="1" dirty="0" smtClean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22126" y="6381328"/>
            <a:ext cx="8229600" cy="2880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3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0" y="980728"/>
            <a:ext cx="9144000" cy="0"/>
          </a:xfrm>
          <a:prstGeom prst="line">
            <a:avLst/>
          </a:prstGeom>
          <a:ln w="25400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одзаголовок 2"/>
          <p:cNvSpPr txBox="1">
            <a:spLocks/>
          </p:cNvSpPr>
          <p:nvPr/>
        </p:nvSpPr>
        <p:spPr>
          <a:xfrm>
            <a:off x="0" y="692696"/>
            <a:ext cx="971600" cy="2880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dirty="0" smtClean="0">
                <a:solidFill>
                  <a:schemeClr val="bg1"/>
                </a:solidFill>
              </a:rPr>
              <a:t>БГУ</a:t>
            </a:r>
            <a:endParaRPr lang="ru-RU" sz="1100" dirty="0">
              <a:solidFill>
                <a:schemeClr val="bg1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425C0-06DF-43C7-8D1F-302BAA4A572E}" type="slidenum">
              <a:rPr lang="ru-RU" smtClean="0"/>
              <a:pPr/>
              <a:t>25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251520" y="1340768"/>
            <a:ext cx="860444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2400" b="1" dirty="0" smtClean="0"/>
              <a:t>Разделение труда</a:t>
            </a:r>
            <a:r>
              <a:rPr lang="ru-RU" sz="2400" dirty="0" smtClean="0"/>
              <a:t> </a:t>
            </a:r>
            <a:r>
              <a:rPr lang="ru-RU" sz="2000" dirty="0" smtClean="0"/>
              <a:t>— перепоручение работникам отдельных операций и, как следствие, повышение производительности труда.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b="1" dirty="0" smtClean="0"/>
              <a:t>Власть и ответственность</a:t>
            </a:r>
            <a:r>
              <a:rPr lang="ru-RU" sz="2000" dirty="0" smtClean="0"/>
              <a:t> — право отдавать приказы должно быть уравновешено ответственностью за их последствия.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b="1" dirty="0" smtClean="0"/>
              <a:t>Дисциплина</a:t>
            </a:r>
            <a:r>
              <a:rPr lang="ru-RU" sz="2000" dirty="0" smtClean="0"/>
              <a:t> — необходимость соблюдения правил, установленных внутри организации.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b="1" dirty="0" smtClean="0"/>
              <a:t>Единоначалие</a:t>
            </a:r>
            <a:r>
              <a:rPr lang="ru-RU" sz="2000" dirty="0" smtClean="0"/>
              <a:t> — каждый работник отчитывается только перед одним руководителем и только от него получает распоряжения.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b="1" dirty="0" smtClean="0"/>
              <a:t>Единство действий</a:t>
            </a:r>
            <a:r>
              <a:rPr lang="ru-RU" sz="2000" dirty="0" smtClean="0"/>
              <a:t> — группа работников должна работать только по единому плану, направленному на достижение одной цели.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b="1" dirty="0" smtClean="0"/>
              <a:t>Подчинённость интересов</a:t>
            </a:r>
            <a:r>
              <a:rPr lang="ru-RU" sz="2000" dirty="0" smtClean="0"/>
              <a:t> — интересы работника или группы работников не должны ставиться выше интересов организации.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b="1" dirty="0" smtClean="0"/>
              <a:t>Вознаграждение</a:t>
            </a:r>
            <a:r>
              <a:rPr lang="ru-RU" sz="2000" dirty="0" smtClean="0"/>
              <a:t> — наличие справедливых методов стимулирования работников.</a:t>
            </a:r>
          </a:p>
        </p:txBody>
      </p:sp>
    </p:spTree>
    <p:extLst>
      <p:ext uri="{BB962C8B-B14F-4D97-AF65-F5344CB8AC3E}">
        <p14:creationId xmlns:p14="http://schemas.microsoft.com/office/powerpoint/2010/main" xmlns="" val="600563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11247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4624"/>
            <a:ext cx="8748464" cy="994122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Принципы управления по А. </a:t>
            </a:r>
            <a:r>
              <a:rPr lang="ru-RU" sz="2400" b="1" dirty="0" err="1" smtClean="0"/>
              <a:t>Файолю</a:t>
            </a:r>
            <a:r>
              <a:rPr lang="ru-RU" sz="2400" b="1" dirty="0" smtClean="0"/>
              <a:t>: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22126" y="6381328"/>
            <a:ext cx="8229600" cy="2880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3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0" y="980728"/>
            <a:ext cx="9144000" cy="0"/>
          </a:xfrm>
          <a:prstGeom prst="line">
            <a:avLst/>
          </a:prstGeom>
          <a:ln w="25400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одзаголовок 2"/>
          <p:cNvSpPr txBox="1">
            <a:spLocks/>
          </p:cNvSpPr>
          <p:nvPr/>
        </p:nvSpPr>
        <p:spPr>
          <a:xfrm>
            <a:off x="0" y="692696"/>
            <a:ext cx="971600" cy="2880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dirty="0" smtClean="0">
                <a:solidFill>
                  <a:schemeClr val="bg1"/>
                </a:solidFill>
              </a:rPr>
              <a:t>БГУ</a:t>
            </a:r>
            <a:endParaRPr lang="ru-RU" sz="1100" dirty="0">
              <a:solidFill>
                <a:schemeClr val="bg1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425C0-06DF-43C7-8D1F-302BAA4A572E}" type="slidenum">
              <a:rPr lang="ru-RU" smtClean="0"/>
              <a:pPr/>
              <a:t>26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251520" y="1268760"/>
            <a:ext cx="864096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 startAt="8"/>
            </a:pPr>
            <a:r>
              <a:rPr lang="ru-RU" sz="2400" b="1" dirty="0" smtClean="0"/>
              <a:t>Централизация</a:t>
            </a:r>
            <a:r>
              <a:rPr lang="ru-RU" sz="2000" dirty="0" smtClean="0"/>
              <a:t> — естественный порядок в организации, имеющей управляющий центр.</a:t>
            </a:r>
          </a:p>
          <a:p>
            <a:pPr marL="457200" indent="-457200">
              <a:buFont typeface="+mj-lt"/>
              <a:buAutoNum type="arabicPeriod" startAt="8"/>
            </a:pPr>
            <a:r>
              <a:rPr lang="ru-RU" sz="2400" b="1" dirty="0" smtClean="0"/>
              <a:t>Иерархия</a:t>
            </a:r>
            <a:r>
              <a:rPr lang="ru-RU" sz="2400" dirty="0" smtClean="0"/>
              <a:t> </a:t>
            </a:r>
            <a:r>
              <a:rPr lang="ru-RU" sz="2000" dirty="0" smtClean="0"/>
              <a:t>— организационная иерархия, которая не должна нарушаться, но которую, по мере возможности, необходимо сократить во избежание вреда.</a:t>
            </a:r>
          </a:p>
          <a:p>
            <a:pPr marL="457200" indent="-457200">
              <a:buFont typeface="+mj-lt"/>
              <a:buAutoNum type="arabicPeriod" startAt="8"/>
            </a:pPr>
            <a:r>
              <a:rPr lang="ru-RU" sz="2400" b="1" dirty="0" smtClean="0"/>
              <a:t>Порядок</a:t>
            </a:r>
            <a:r>
              <a:rPr lang="ru-RU" sz="2400" dirty="0" smtClean="0"/>
              <a:t> </a:t>
            </a:r>
            <a:r>
              <a:rPr lang="ru-RU" sz="2000" dirty="0" smtClean="0"/>
              <a:t>— определённое место для каждого лица и каждое лицо на своём месте.</a:t>
            </a:r>
          </a:p>
          <a:p>
            <a:pPr marL="457200" indent="-457200">
              <a:buFont typeface="+mj-lt"/>
              <a:buAutoNum type="arabicPeriod" startAt="8"/>
            </a:pPr>
            <a:r>
              <a:rPr lang="ru-RU" sz="2400" b="1" dirty="0" smtClean="0"/>
              <a:t>Справедливость</a:t>
            </a:r>
            <a:r>
              <a:rPr lang="ru-RU" sz="2400" dirty="0" smtClean="0"/>
              <a:t> </a:t>
            </a:r>
            <a:r>
              <a:rPr lang="ru-RU" sz="2000" dirty="0" smtClean="0"/>
              <a:t>— уважение и справедливость администрации к подчинённым, сочетание благожелательности и правосудия.</a:t>
            </a:r>
          </a:p>
          <a:p>
            <a:pPr marL="457200" indent="-457200">
              <a:buFont typeface="+mj-lt"/>
              <a:buAutoNum type="arabicPeriod" startAt="8"/>
            </a:pPr>
            <a:r>
              <a:rPr lang="ru-RU" sz="2400" b="1" dirty="0" smtClean="0"/>
              <a:t>Стабильность персонала</a:t>
            </a:r>
            <a:r>
              <a:rPr lang="ru-RU" sz="2000" dirty="0" smtClean="0"/>
              <a:t> — текучесть кадров ослабляет организацию и является следствием плохого менеджмента.</a:t>
            </a:r>
          </a:p>
          <a:p>
            <a:pPr marL="457200" indent="-457200">
              <a:buFont typeface="+mj-lt"/>
              <a:buAutoNum type="arabicPeriod" startAt="8"/>
            </a:pPr>
            <a:r>
              <a:rPr lang="ru-RU" sz="2400" b="1" dirty="0" smtClean="0"/>
              <a:t>Инициатива</a:t>
            </a:r>
            <a:r>
              <a:rPr lang="ru-RU" sz="2000" dirty="0" smtClean="0"/>
              <a:t> — предоставление возможности проявления личной инициативы работникам.</a:t>
            </a:r>
          </a:p>
          <a:p>
            <a:pPr marL="457200" indent="-457200">
              <a:buFont typeface="+mj-lt"/>
              <a:buAutoNum type="arabicPeriod" startAt="8"/>
            </a:pPr>
            <a:r>
              <a:rPr lang="ru-RU" sz="2400" b="1" dirty="0" smtClean="0"/>
              <a:t>Корпоративный дух</a:t>
            </a:r>
            <a:r>
              <a:rPr lang="ru-RU" sz="2000" dirty="0" smtClean="0"/>
              <a:t> — сплочённость работников, единство силы.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600563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11247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4624"/>
            <a:ext cx="8748464" cy="994122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 Школа человеческих отношений.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22126" y="6381328"/>
            <a:ext cx="8229600" cy="2880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3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0" y="980728"/>
            <a:ext cx="9144000" cy="0"/>
          </a:xfrm>
          <a:prstGeom prst="line">
            <a:avLst/>
          </a:prstGeom>
          <a:ln w="25400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одзаголовок 2"/>
          <p:cNvSpPr txBox="1">
            <a:spLocks/>
          </p:cNvSpPr>
          <p:nvPr/>
        </p:nvSpPr>
        <p:spPr>
          <a:xfrm>
            <a:off x="0" y="692696"/>
            <a:ext cx="971600" cy="2880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dirty="0" smtClean="0">
                <a:solidFill>
                  <a:schemeClr val="bg1"/>
                </a:solidFill>
              </a:rPr>
              <a:t>БГУ</a:t>
            </a:r>
            <a:endParaRPr lang="ru-RU" sz="1100" dirty="0">
              <a:solidFill>
                <a:schemeClr val="bg1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425C0-06DF-43C7-8D1F-302BAA4A572E}" type="slidenum">
              <a:rPr lang="ru-RU" smtClean="0"/>
              <a:pPr/>
              <a:t>27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3131840" y="1268760"/>
            <a:ext cx="576064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Джордж </a:t>
            </a:r>
            <a:r>
              <a:rPr lang="ru-RU" sz="2400" b="1" dirty="0" err="1" smtClean="0"/>
              <a:t>Элтон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Мэйо</a:t>
            </a:r>
            <a:r>
              <a:rPr lang="ru-RU" sz="2400" dirty="0" smtClean="0"/>
              <a:t> (1880—1949) — американский психолог и социолог, исследователь проблем организационного поведения и управления в производственных организациях, один из основоположников американской индустриальной социологии и доктрины «человеческих отношений». </a:t>
            </a:r>
          </a:p>
          <a:p>
            <a:r>
              <a:rPr lang="ru-RU" sz="2400" dirty="0" smtClean="0"/>
              <a:t>Провел «</a:t>
            </a:r>
            <a:r>
              <a:rPr lang="ru-RU" sz="2400" dirty="0" err="1" smtClean="0"/>
              <a:t>хатторнские</a:t>
            </a:r>
            <a:r>
              <a:rPr lang="ru-RU" sz="2400" dirty="0" smtClean="0"/>
              <a:t> эксперименты» где изучал стили управления, какие отношения существуют у рабочих и менеджеров и т.д.</a:t>
            </a:r>
            <a:endParaRPr lang="ru-RU" sz="2200" dirty="0" smtClean="0"/>
          </a:p>
        </p:txBody>
      </p:sp>
      <p:pic>
        <p:nvPicPr>
          <p:cNvPr id="8194" name="Picture 2" descr="http://leaderinsales.com/wp-content/uploads/2015/10/elton-may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268760"/>
            <a:ext cx="2586550" cy="3528392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251520" y="6027003"/>
            <a:ext cx="323806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/>
              <a:t>Человек не ленив, </a:t>
            </a:r>
          </a:p>
          <a:p>
            <a:r>
              <a:rPr lang="ru-RU" sz="2400" b="1" i="1" dirty="0" smtClean="0"/>
              <a:t>он может работать!</a:t>
            </a:r>
            <a:endParaRPr lang="ru-RU" sz="2400" b="1" i="1" dirty="0"/>
          </a:p>
        </p:txBody>
      </p:sp>
    </p:spTree>
    <p:extLst>
      <p:ext uri="{BB962C8B-B14F-4D97-AF65-F5344CB8AC3E}">
        <p14:creationId xmlns:p14="http://schemas.microsoft.com/office/powerpoint/2010/main" xmlns="" val="600563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11247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4624"/>
            <a:ext cx="8748464" cy="994122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Школа человеческих отношений.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22126" y="6381328"/>
            <a:ext cx="8229600" cy="2880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3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0" y="980728"/>
            <a:ext cx="9144000" cy="0"/>
          </a:xfrm>
          <a:prstGeom prst="line">
            <a:avLst/>
          </a:prstGeom>
          <a:ln w="25400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одзаголовок 2"/>
          <p:cNvSpPr txBox="1">
            <a:spLocks/>
          </p:cNvSpPr>
          <p:nvPr/>
        </p:nvSpPr>
        <p:spPr>
          <a:xfrm>
            <a:off x="0" y="692696"/>
            <a:ext cx="971600" cy="2880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dirty="0" smtClean="0">
                <a:solidFill>
                  <a:schemeClr val="bg1"/>
                </a:solidFill>
              </a:rPr>
              <a:t>БГУ</a:t>
            </a:r>
            <a:endParaRPr lang="ru-RU" sz="1100" dirty="0">
              <a:solidFill>
                <a:schemeClr val="bg1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425C0-06DF-43C7-8D1F-302BAA4A572E}" type="slidenum">
              <a:rPr lang="ru-RU" smtClean="0"/>
              <a:pPr/>
              <a:t>28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251520" y="1988840"/>
            <a:ext cx="864096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Суть концепции, развивающейся в русле человеческих отношений</a:t>
            </a:r>
            <a:r>
              <a:rPr lang="ru-RU" sz="2800" dirty="0" smtClean="0"/>
              <a:t>, состоит в разработке рабочих заданий в соответствии с принципом мотивации, когда работники получают возможность полностью реализовать свой потенциал и тем самым удовлетворить свои высшие потребности.</a:t>
            </a:r>
          </a:p>
          <a:p>
            <a:pPr algn="ctr"/>
            <a:endParaRPr lang="ru-RU" sz="2400" dirty="0" smtClean="0"/>
          </a:p>
        </p:txBody>
      </p:sp>
    </p:spTree>
    <p:extLst>
      <p:ext uri="{BB962C8B-B14F-4D97-AF65-F5344CB8AC3E}">
        <p14:creationId xmlns:p14="http://schemas.microsoft.com/office/powerpoint/2010/main" xmlns="" val="600563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http://cf.ppt-online.org/files/slide/j/jZ9SDHpJUAkezm8fYXclsIrNtWvqM37o5Kyhw1/slide-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836712"/>
            <a:ext cx="8064896" cy="604867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9144000" cy="11247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4624"/>
            <a:ext cx="8748464" cy="994122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Школа человеческих отношений.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22126" y="6381328"/>
            <a:ext cx="8229600" cy="2880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3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0" y="980728"/>
            <a:ext cx="9144000" cy="0"/>
          </a:xfrm>
          <a:prstGeom prst="line">
            <a:avLst/>
          </a:prstGeom>
          <a:ln w="25400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одзаголовок 2"/>
          <p:cNvSpPr txBox="1">
            <a:spLocks/>
          </p:cNvSpPr>
          <p:nvPr/>
        </p:nvSpPr>
        <p:spPr>
          <a:xfrm>
            <a:off x="0" y="692696"/>
            <a:ext cx="971600" cy="2880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dirty="0" smtClean="0">
                <a:solidFill>
                  <a:schemeClr val="bg1"/>
                </a:solidFill>
              </a:rPr>
              <a:t>БГУ</a:t>
            </a:r>
            <a:endParaRPr lang="ru-RU" sz="1100" dirty="0">
              <a:solidFill>
                <a:schemeClr val="bg1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425C0-06DF-43C7-8D1F-302BAA4A572E}" type="slidenum">
              <a:rPr lang="ru-RU" smtClean="0"/>
              <a:pPr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00563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11247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0" y="980728"/>
            <a:ext cx="9144000" cy="0"/>
          </a:xfrm>
          <a:prstGeom prst="line">
            <a:avLst/>
          </a:prstGeom>
          <a:ln w="25400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одзаголовок 2"/>
          <p:cNvSpPr txBox="1">
            <a:spLocks/>
          </p:cNvSpPr>
          <p:nvPr/>
        </p:nvSpPr>
        <p:spPr>
          <a:xfrm>
            <a:off x="0" y="692696"/>
            <a:ext cx="971600" cy="2880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dirty="0" smtClean="0">
                <a:solidFill>
                  <a:schemeClr val="bg1"/>
                </a:solidFill>
              </a:rPr>
              <a:t>БГУ</a:t>
            </a:r>
            <a:endParaRPr lang="ru-RU" sz="1100" dirty="0">
              <a:solidFill>
                <a:schemeClr val="bg1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425C0-06DF-43C7-8D1F-302BAA4A572E}" type="slidenum">
              <a:rPr lang="ru-RU" smtClean="0"/>
              <a:pPr/>
              <a:t>3</a:t>
            </a:fld>
            <a:endParaRPr lang="ru-RU"/>
          </a:p>
        </p:txBody>
      </p:sp>
      <p:pic>
        <p:nvPicPr>
          <p:cNvPr id="9218" name="Picture 2" descr="http://images.myshared.ru/5/527496/slide_6.jpg"/>
          <p:cNvPicPr>
            <a:picLocks noChangeAspect="1" noChangeArrowheads="1"/>
          </p:cNvPicPr>
          <p:nvPr/>
        </p:nvPicPr>
        <p:blipFill>
          <a:blip r:embed="rId2" cstate="print"/>
          <a:srcRect l="4326" t="15750" r="5901" b="5501"/>
          <a:stretch>
            <a:fillRect/>
          </a:stretch>
        </p:blipFill>
        <p:spPr bwMode="auto">
          <a:xfrm>
            <a:off x="467544" y="1219493"/>
            <a:ext cx="8064896" cy="5305852"/>
          </a:xfrm>
          <a:prstGeom prst="rect">
            <a:avLst/>
          </a:prstGeom>
          <a:noFill/>
        </p:spPr>
      </p:pic>
      <p:sp>
        <p:nvSpPr>
          <p:cNvPr id="13" name="Заголовок 1"/>
          <p:cNvSpPr txBox="1">
            <a:spLocks/>
          </p:cNvSpPr>
          <p:nvPr/>
        </p:nvSpPr>
        <p:spPr>
          <a:xfrm>
            <a:off x="395536" y="44624"/>
            <a:ext cx="8748464" cy="9941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Принципы и методы планирования.</a:t>
            </a:r>
          </a:p>
        </p:txBody>
      </p:sp>
    </p:spTree>
    <p:extLst>
      <p:ext uri="{BB962C8B-B14F-4D97-AF65-F5344CB8AC3E}">
        <p14:creationId xmlns:p14="http://schemas.microsoft.com/office/powerpoint/2010/main" xmlns="" val="600563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11247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4624"/>
            <a:ext cx="8748464" cy="994122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Принципы и методы управления предприятием. 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22126" y="6381328"/>
            <a:ext cx="8229600" cy="2880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3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0" y="980728"/>
            <a:ext cx="9144000" cy="0"/>
          </a:xfrm>
          <a:prstGeom prst="line">
            <a:avLst/>
          </a:prstGeom>
          <a:ln w="25400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одзаголовок 2"/>
          <p:cNvSpPr txBox="1">
            <a:spLocks/>
          </p:cNvSpPr>
          <p:nvPr/>
        </p:nvSpPr>
        <p:spPr>
          <a:xfrm>
            <a:off x="0" y="692696"/>
            <a:ext cx="971600" cy="2880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dirty="0" smtClean="0">
                <a:solidFill>
                  <a:schemeClr val="bg1"/>
                </a:solidFill>
              </a:rPr>
              <a:t>БГУ</a:t>
            </a:r>
            <a:endParaRPr lang="ru-RU" sz="1100" dirty="0">
              <a:solidFill>
                <a:schemeClr val="bg1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425C0-06DF-43C7-8D1F-302BAA4A572E}" type="slidenum">
              <a:rPr lang="ru-RU" smtClean="0"/>
              <a:pPr/>
              <a:t>30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251520" y="1268760"/>
            <a:ext cx="8640960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Анри </a:t>
            </a:r>
            <a:r>
              <a:rPr lang="ru-RU" sz="2400" b="1" dirty="0" err="1" smtClean="0"/>
              <a:t>Файоль</a:t>
            </a:r>
            <a:r>
              <a:rPr lang="ru-RU" sz="2400" b="1" dirty="0" smtClean="0"/>
              <a:t> выделил пять универсальных функций: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/>
              <a:t>предвидение;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/>
              <a:t>организация;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/>
              <a:t>распорядительство;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/>
              <a:t>координация;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/>
              <a:t>контроль.</a:t>
            </a:r>
          </a:p>
          <a:p>
            <a:r>
              <a:rPr lang="ru-RU" sz="2400" dirty="0" smtClean="0"/>
              <a:t>В книге «Основы менеджмента» (М.Х. </a:t>
            </a:r>
            <a:r>
              <a:rPr lang="ru-RU" sz="2400" dirty="0" err="1" smtClean="0"/>
              <a:t>Мескон</a:t>
            </a:r>
            <a:r>
              <a:rPr lang="ru-RU" sz="2400" dirty="0" smtClean="0"/>
              <a:t>, М. Альберт, Ф. </a:t>
            </a:r>
            <a:r>
              <a:rPr lang="ru-RU" sz="2400" dirty="0" err="1" smtClean="0"/>
              <a:t>Хедоури</a:t>
            </a:r>
            <a:r>
              <a:rPr lang="ru-RU" sz="2400" dirty="0" smtClean="0"/>
              <a:t>) приводятся следующие функции управления: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b="1" i="1" dirty="0" smtClean="0"/>
              <a:t>стратегическое планирование;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b="1" i="1" dirty="0" smtClean="0"/>
              <a:t>планирование реализации стратегии;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b="1" i="1" dirty="0" smtClean="0"/>
              <a:t>организация взаимодействия и полномочий;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b="1" i="1" dirty="0" smtClean="0"/>
              <a:t>построение организации;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b="1" i="1" dirty="0" smtClean="0"/>
              <a:t>мотивация;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b="1" i="1" dirty="0" smtClean="0"/>
              <a:t>контроль.</a:t>
            </a:r>
          </a:p>
          <a:p>
            <a:endParaRPr lang="ru-RU" sz="2400" dirty="0" smtClean="0"/>
          </a:p>
        </p:txBody>
      </p:sp>
    </p:spTree>
    <p:extLst>
      <p:ext uri="{BB962C8B-B14F-4D97-AF65-F5344CB8AC3E}">
        <p14:creationId xmlns:p14="http://schemas.microsoft.com/office/powerpoint/2010/main" xmlns="" val="600563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11247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4624"/>
            <a:ext cx="8748464" cy="994122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Система методов управления предприятием и </a:t>
            </a:r>
            <a:br>
              <a:rPr lang="ru-RU" sz="2400" b="1" dirty="0" smtClean="0"/>
            </a:br>
            <a:r>
              <a:rPr lang="ru-RU" sz="2400" b="1" dirty="0" smtClean="0"/>
              <a:t>условия их применения.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22126" y="6381328"/>
            <a:ext cx="8229600" cy="2880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3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0" y="980728"/>
            <a:ext cx="9144000" cy="0"/>
          </a:xfrm>
          <a:prstGeom prst="line">
            <a:avLst/>
          </a:prstGeom>
          <a:ln w="25400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одзаголовок 2"/>
          <p:cNvSpPr txBox="1">
            <a:spLocks/>
          </p:cNvSpPr>
          <p:nvPr/>
        </p:nvSpPr>
        <p:spPr>
          <a:xfrm>
            <a:off x="0" y="692696"/>
            <a:ext cx="971600" cy="2880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dirty="0" smtClean="0">
                <a:solidFill>
                  <a:schemeClr val="bg1"/>
                </a:solidFill>
              </a:rPr>
              <a:t>БГУ</a:t>
            </a:r>
            <a:endParaRPr lang="ru-RU" sz="1100" dirty="0">
              <a:solidFill>
                <a:schemeClr val="bg1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425C0-06DF-43C7-8D1F-302BAA4A572E}" type="slidenum">
              <a:rPr lang="ru-RU" smtClean="0"/>
              <a:pPr/>
              <a:t>31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251520" y="1268760"/>
            <a:ext cx="8640960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Методы </a:t>
            </a:r>
            <a:r>
              <a:rPr lang="ru-RU" sz="2400" b="1" dirty="0"/>
              <a:t>управления </a:t>
            </a:r>
            <a:r>
              <a:rPr lang="ru-RU" sz="2400" dirty="0"/>
              <a:t>- это совокупность приемов и способов воздействия на управляемый объект для достижения поставленных организацией целей.</a:t>
            </a:r>
          </a:p>
          <a:p>
            <a:r>
              <a:rPr lang="ru-RU" sz="2400" dirty="0"/>
              <a:t>Слово «метод» - греческого происхождения (в переводе означает способ достижения какой либо цели). </a:t>
            </a:r>
            <a:endParaRPr lang="ru-RU" sz="2400" dirty="0" smtClean="0"/>
          </a:p>
          <a:p>
            <a:endParaRPr lang="ru-RU" sz="2400" dirty="0" smtClean="0"/>
          </a:p>
          <a:p>
            <a:r>
              <a:rPr lang="ru-RU" sz="2400" dirty="0" smtClean="0"/>
              <a:t>В </a:t>
            </a:r>
            <a:r>
              <a:rPr lang="ru-RU" sz="2400" dirty="0"/>
              <a:t>практике управления, как правило, одновременно применяют различные методы и их сочетания</a:t>
            </a:r>
            <a:r>
              <a:rPr lang="ru-RU" sz="2400" dirty="0" smtClean="0"/>
              <a:t>.</a:t>
            </a:r>
          </a:p>
          <a:p>
            <a:r>
              <a:rPr lang="ru-RU" sz="2400" dirty="0" smtClean="0"/>
              <a:t> </a:t>
            </a:r>
          </a:p>
          <a:p>
            <a:r>
              <a:rPr lang="ru-RU" sz="2400" b="1" dirty="0" smtClean="0"/>
              <a:t>Методы</a:t>
            </a:r>
            <a:r>
              <a:rPr lang="ru-RU" sz="2400" dirty="0" smtClean="0"/>
              <a:t> </a:t>
            </a:r>
            <a:r>
              <a:rPr lang="ru-RU" sz="2400" dirty="0"/>
              <a:t>управления </a:t>
            </a:r>
            <a:r>
              <a:rPr lang="ru-RU" sz="2400" b="1" i="1" dirty="0" smtClean="0"/>
              <a:t>направлены </a:t>
            </a:r>
            <a:r>
              <a:rPr lang="ru-RU" sz="2400" b="1" i="1" dirty="0"/>
              <a:t>на людей</a:t>
            </a:r>
            <a:r>
              <a:rPr lang="ru-RU" sz="2400" i="1" dirty="0"/>
              <a:t>, осуществляющих различные виды трудовой деятельности - на персонал организаций (предприятий, компаний, фирм).</a:t>
            </a:r>
          </a:p>
          <a:p>
            <a:endParaRPr lang="ru-RU" sz="2200" dirty="0" smtClean="0"/>
          </a:p>
        </p:txBody>
      </p:sp>
    </p:spTree>
    <p:extLst>
      <p:ext uri="{BB962C8B-B14F-4D97-AF65-F5344CB8AC3E}">
        <p14:creationId xmlns:p14="http://schemas.microsoft.com/office/powerpoint/2010/main" xmlns="" val="600563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11247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4624"/>
            <a:ext cx="8748464" cy="994122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Принципы и методы управления предприятием. 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0" y="980728"/>
            <a:ext cx="9144000" cy="0"/>
          </a:xfrm>
          <a:prstGeom prst="line">
            <a:avLst/>
          </a:prstGeom>
          <a:ln w="25400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одзаголовок 2"/>
          <p:cNvSpPr txBox="1">
            <a:spLocks/>
          </p:cNvSpPr>
          <p:nvPr/>
        </p:nvSpPr>
        <p:spPr>
          <a:xfrm>
            <a:off x="0" y="692696"/>
            <a:ext cx="971600" cy="2880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dirty="0" smtClean="0">
                <a:solidFill>
                  <a:schemeClr val="bg1"/>
                </a:solidFill>
              </a:rPr>
              <a:t>БГУ</a:t>
            </a:r>
            <a:endParaRPr lang="ru-RU" sz="1100" dirty="0">
              <a:solidFill>
                <a:schemeClr val="bg1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425C0-06DF-43C7-8D1F-302BAA4A572E}" type="slidenum">
              <a:rPr lang="ru-RU" smtClean="0"/>
              <a:pPr/>
              <a:t>32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251520" y="1124744"/>
            <a:ext cx="864096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Для эффективного управления предприятием используются следующие методы:</a:t>
            </a:r>
          </a:p>
          <a:p>
            <a:r>
              <a:rPr lang="ru-RU" sz="2400" b="1" dirty="0" smtClean="0"/>
              <a:t>Организационные - </a:t>
            </a:r>
            <a:r>
              <a:rPr lang="ru-RU" sz="1600" i="1" dirty="0" smtClean="0"/>
              <a:t>обеспечивать упреждающее управление предприятием, прежде чем оно начнет свою деятельность, должна быть спроектирована организационная структура, определены взаимосвязи, определены функции звеньев, права и ответственность, численность должностные инструкции и т.д.;</a:t>
            </a:r>
          </a:p>
          <a:p>
            <a:r>
              <a:rPr lang="ru-RU" sz="2400" b="1" dirty="0" smtClean="0"/>
              <a:t>Экономические </a:t>
            </a:r>
            <a:r>
              <a:rPr lang="ru-RU" sz="1600" i="1" dirty="0" smtClean="0"/>
              <a:t>совокупность средств и инструментов экономического характера, целенаправленно воздействующих на успешное функционирование и развитие предприятия, на мотивацию коллектива.</a:t>
            </a:r>
          </a:p>
          <a:p>
            <a:r>
              <a:rPr lang="ru-RU" sz="2400" b="1" dirty="0" smtClean="0"/>
              <a:t>Правовые </a:t>
            </a:r>
            <a:r>
              <a:rPr lang="ru-RU" sz="1600" i="1" dirty="0" smtClean="0"/>
              <a:t>соблюдение законов нормативных и правовых актов принятых в стране. </a:t>
            </a:r>
          </a:p>
          <a:p>
            <a:r>
              <a:rPr lang="ru-RU" sz="2400" b="1" dirty="0" smtClean="0"/>
              <a:t>Распорядительные </a:t>
            </a:r>
            <a:r>
              <a:rPr lang="ru-RU" sz="1600" i="1" dirty="0" smtClean="0"/>
              <a:t>представляют собой наиболее оперативный, единоличный способ управленческой деятельности. Они дополняют организационные методы. Эти методы реализуются через приказы, акты, директивы, постановления. Важнейшим распорядительным методом является контроль исполнения.</a:t>
            </a:r>
          </a:p>
          <a:p>
            <a:r>
              <a:rPr lang="ru-RU" sz="2400" b="1" dirty="0" smtClean="0"/>
              <a:t>Социально-психологические </a:t>
            </a:r>
            <a:r>
              <a:rPr lang="ru-RU" sz="1600" i="1" dirty="0" smtClean="0"/>
              <a:t>использование знания психологии человека и его поведение в трудовом коллективе. Подбор кадров осуществляется с учетом совместимости людей, что позволяет создать благоприятный климат, что позволяет целенаправленно мотивировать работников.</a:t>
            </a:r>
            <a:endParaRPr lang="ru-RU" sz="2400" dirty="0" smtClean="0"/>
          </a:p>
        </p:txBody>
      </p:sp>
    </p:spTree>
    <p:extLst>
      <p:ext uri="{BB962C8B-B14F-4D97-AF65-F5344CB8AC3E}">
        <p14:creationId xmlns:p14="http://schemas.microsoft.com/office/powerpoint/2010/main" xmlns="" val="600563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11247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4624"/>
            <a:ext cx="8748464" cy="994122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Сущность, задачи и методы анализа производственно-хозяйственной деятельности предприятия. 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22126" y="6381328"/>
            <a:ext cx="8229600" cy="2880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3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0" y="980728"/>
            <a:ext cx="9144000" cy="0"/>
          </a:xfrm>
          <a:prstGeom prst="line">
            <a:avLst/>
          </a:prstGeom>
          <a:ln w="25400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одзаголовок 2"/>
          <p:cNvSpPr txBox="1">
            <a:spLocks/>
          </p:cNvSpPr>
          <p:nvPr/>
        </p:nvSpPr>
        <p:spPr>
          <a:xfrm>
            <a:off x="0" y="692696"/>
            <a:ext cx="971600" cy="2880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dirty="0" smtClean="0">
                <a:solidFill>
                  <a:schemeClr val="bg1"/>
                </a:solidFill>
              </a:rPr>
              <a:t>БГУ</a:t>
            </a:r>
            <a:endParaRPr lang="ru-RU" sz="1100" dirty="0">
              <a:solidFill>
                <a:schemeClr val="bg1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425C0-06DF-43C7-8D1F-302BAA4A572E}" type="slidenum">
              <a:rPr lang="ru-RU" smtClean="0"/>
              <a:pPr/>
              <a:t>33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251520" y="4150901"/>
            <a:ext cx="864096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/>
              <a:t>Анализ - </a:t>
            </a:r>
            <a:r>
              <a:rPr lang="ru-RU" sz="2800" dirty="0"/>
              <a:t>способ познания предметов и явлений окружающей среды, основанный на расчленении целого на составные части и изучении их во всем многообразии связей и зависимостей</a:t>
            </a:r>
            <a:r>
              <a:rPr lang="ru-RU" sz="2800" dirty="0" smtClean="0"/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527446" y="1275408"/>
            <a:ext cx="536503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i="1" dirty="0" smtClean="0"/>
              <a:t>«Уже </a:t>
            </a:r>
            <a:r>
              <a:rPr lang="ru-RU" sz="2800" i="1" dirty="0"/>
              <a:t>разбивание ореха есть начало </a:t>
            </a:r>
            <a:r>
              <a:rPr lang="ru-RU" sz="2800" i="1" dirty="0" smtClean="0"/>
              <a:t>анализа»</a:t>
            </a:r>
          </a:p>
          <a:p>
            <a:pPr algn="r"/>
            <a:endParaRPr lang="ru-RU" sz="2800" i="1" dirty="0"/>
          </a:p>
          <a:p>
            <a:pPr algn="r"/>
            <a:r>
              <a:rPr lang="ru-RU" sz="2800" b="1" dirty="0" err="1"/>
              <a:t>Фри́дрих</a:t>
            </a:r>
            <a:r>
              <a:rPr lang="ru-RU" sz="2800" b="1" dirty="0"/>
              <a:t> </a:t>
            </a:r>
            <a:r>
              <a:rPr lang="ru-RU" sz="2800" b="1" dirty="0" err="1" smtClean="0"/>
              <a:t>Э́нгельс</a:t>
            </a:r>
            <a:r>
              <a:rPr lang="ru-RU" sz="2800" dirty="0"/>
              <a:t> </a:t>
            </a:r>
            <a:r>
              <a:rPr lang="ru-RU" sz="2800" dirty="0" smtClean="0"/>
              <a:t>(1820</a:t>
            </a:r>
            <a:r>
              <a:rPr lang="ru-RU" sz="2800" dirty="0"/>
              <a:t> </a:t>
            </a:r>
            <a:r>
              <a:rPr lang="ru-RU" sz="2800" dirty="0" smtClean="0"/>
              <a:t>- 1895</a:t>
            </a:r>
            <a:r>
              <a:rPr lang="ru-RU" sz="2800" dirty="0"/>
              <a:t> </a:t>
            </a:r>
            <a:r>
              <a:rPr lang="ru-RU" sz="2800" dirty="0" smtClean="0"/>
              <a:t>гг.)</a:t>
            </a:r>
            <a:r>
              <a:rPr lang="ru-RU" sz="2800" i="1" dirty="0" smtClean="0"/>
              <a:t> </a:t>
            </a:r>
            <a:endParaRPr lang="ru-RU" sz="2800" i="1" dirty="0"/>
          </a:p>
        </p:txBody>
      </p:sp>
      <p:pic>
        <p:nvPicPr>
          <p:cNvPr id="2050" name="Picture 2" descr="http://fuchs-a.narod.ru/ehngels_fridrikh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75408"/>
            <a:ext cx="2108570" cy="2893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00563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11247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4624"/>
            <a:ext cx="8748464" cy="994122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Сущность, задачи и методы анализа производственно-хозяйственной деятельности предприятия. 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22126" y="6381328"/>
            <a:ext cx="8229600" cy="2880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3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0" y="980728"/>
            <a:ext cx="9144000" cy="0"/>
          </a:xfrm>
          <a:prstGeom prst="line">
            <a:avLst/>
          </a:prstGeom>
          <a:ln w="25400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одзаголовок 2"/>
          <p:cNvSpPr txBox="1">
            <a:spLocks/>
          </p:cNvSpPr>
          <p:nvPr/>
        </p:nvSpPr>
        <p:spPr>
          <a:xfrm>
            <a:off x="0" y="692696"/>
            <a:ext cx="971600" cy="2880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dirty="0" smtClean="0">
                <a:solidFill>
                  <a:schemeClr val="bg1"/>
                </a:solidFill>
              </a:rPr>
              <a:t>БГУ</a:t>
            </a:r>
            <a:endParaRPr lang="ru-RU" sz="1100" dirty="0">
              <a:solidFill>
                <a:schemeClr val="bg1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425C0-06DF-43C7-8D1F-302BAA4A572E}" type="slidenum">
              <a:rPr lang="ru-RU" smtClean="0"/>
              <a:pPr/>
              <a:t>34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251520" y="1268760"/>
            <a:ext cx="864096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Анализ хозяйственной деятельности предприятия </a:t>
            </a:r>
            <a:r>
              <a:rPr lang="ru-RU" dirty="0" smtClean="0"/>
              <a:t>классифицируется </a:t>
            </a:r>
            <a:r>
              <a:rPr lang="ru-RU" dirty="0"/>
              <a:t>по признакам:</a:t>
            </a:r>
          </a:p>
          <a:p>
            <a:r>
              <a:rPr lang="ru-RU" u="sng" dirty="0"/>
              <a:t>1. По отраслевому признаку.</a:t>
            </a:r>
          </a:p>
          <a:p>
            <a:r>
              <a:rPr lang="ru-RU" dirty="0" smtClean="0"/>
              <a:t>     а</a:t>
            </a:r>
            <a:r>
              <a:rPr lang="ru-RU" dirty="0"/>
              <a:t>) отраслевой – учитывает специфику </a:t>
            </a:r>
            <a:r>
              <a:rPr lang="ru-RU" dirty="0" smtClean="0"/>
              <a:t>отрасли;</a:t>
            </a:r>
            <a:endParaRPr lang="ru-RU" dirty="0"/>
          </a:p>
          <a:p>
            <a:r>
              <a:rPr lang="ru-RU" dirty="0" smtClean="0"/>
              <a:t>     б</a:t>
            </a:r>
            <a:r>
              <a:rPr lang="ru-RU" dirty="0"/>
              <a:t>) межотраслевой – теория АХД во всех отраслях.</a:t>
            </a:r>
          </a:p>
          <a:p>
            <a:r>
              <a:rPr lang="ru-RU" u="sng" dirty="0"/>
              <a:t>2. По признаку </a:t>
            </a:r>
            <a:r>
              <a:rPr lang="ru-RU" u="sng" dirty="0" smtClean="0"/>
              <a:t>времени:</a:t>
            </a:r>
            <a:endParaRPr lang="ru-RU" u="sng" dirty="0"/>
          </a:p>
          <a:p>
            <a:r>
              <a:rPr lang="ru-RU" dirty="0" smtClean="0"/>
              <a:t>     а</a:t>
            </a:r>
            <a:r>
              <a:rPr lang="ru-RU" dirty="0"/>
              <a:t>) предварительный – перспективный ( до совершения хозяйственных операций</a:t>
            </a:r>
            <a:r>
              <a:rPr lang="ru-RU" dirty="0" smtClean="0"/>
              <a:t>);</a:t>
            </a:r>
            <a:endParaRPr lang="ru-RU" dirty="0"/>
          </a:p>
          <a:p>
            <a:r>
              <a:rPr lang="ru-RU" dirty="0" smtClean="0"/>
              <a:t>     б</a:t>
            </a:r>
            <a:r>
              <a:rPr lang="ru-RU" dirty="0"/>
              <a:t>) последующий (после совершения хозяйственных операций</a:t>
            </a:r>
            <a:r>
              <a:rPr lang="ru-RU" dirty="0" smtClean="0"/>
              <a:t>);</a:t>
            </a:r>
            <a:endParaRPr lang="ru-RU" dirty="0"/>
          </a:p>
          <a:p>
            <a:r>
              <a:rPr lang="ru-RU" dirty="0" smtClean="0"/>
              <a:t>     в</a:t>
            </a:r>
            <a:r>
              <a:rPr lang="ru-RU" dirty="0"/>
              <a:t>) оперативный </a:t>
            </a:r>
            <a:r>
              <a:rPr lang="ru-RU" dirty="0" smtClean="0"/>
              <a:t>(во </a:t>
            </a:r>
            <a:r>
              <a:rPr lang="ru-RU" dirty="0"/>
              <a:t>время производственного процесса, для оперативного устранения недостатков</a:t>
            </a:r>
            <a:r>
              <a:rPr lang="ru-RU" dirty="0" smtClean="0"/>
              <a:t>).</a:t>
            </a:r>
            <a:endParaRPr lang="ru-RU" dirty="0"/>
          </a:p>
          <a:p>
            <a:r>
              <a:rPr lang="ru-RU" u="sng" dirty="0"/>
              <a:t>3. По пространственному </a:t>
            </a:r>
            <a:r>
              <a:rPr lang="ru-RU" u="sng" dirty="0" smtClean="0"/>
              <a:t>признаку:</a:t>
            </a:r>
            <a:endParaRPr lang="ru-RU" u="sng" dirty="0"/>
          </a:p>
          <a:p>
            <a:r>
              <a:rPr lang="ru-RU" dirty="0" smtClean="0"/>
              <a:t>    а</a:t>
            </a:r>
            <a:r>
              <a:rPr lang="ru-RU" dirty="0"/>
              <a:t>) внутри хозяйственный (изучение 1 предприятия и его </a:t>
            </a:r>
            <a:r>
              <a:rPr lang="ru-RU" dirty="0" smtClean="0"/>
              <a:t>структурных; </a:t>
            </a:r>
            <a:r>
              <a:rPr lang="ru-RU" dirty="0"/>
              <a:t>подразделений).</a:t>
            </a:r>
          </a:p>
          <a:p>
            <a:r>
              <a:rPr lang="ru-RU" dirty="0" smtClean="0"/>
              <a:t>    б</a:t>
            </a:r>
            <a:r>
              <a:rPr lang="ru-RU" dirty="0"/>
              <a:t>) межхозяйственный (сравнение 2 и более предприятий).</a:t>
            </a:r>
          </a:p>
          <a:p>
            <a:r>
              <a:rPr lang="ru-RU" u="sng" dirty="0"/>
              <a:t>4. По субъектам </a:t>
            </a:r>
            <a:r>
              <a:rPr lang="ru-RU" u="sng" dirty="0" smtClean="0"/>
              <a:t>управления:</a:t>
            </a:r>
            <a:endParaRPr lang="ru-RU" u="sng" dirty="0"/>
          </a:p>
          <a:p>
            <a:r>
              <a:rPr lang="ru-RU" dirty="0" smtClean="0"/>
              <a:t>    а</a:t>
            </a:r>
            <a:r>
              <a:rPr lang="ru-RU" dirty="0"/>
              <a:t>) технико-экономический анализ (анализ технической службы предприятия</a:t>
            </a:r>
            <a:r>
              <a:rPr lang="ru-RU" dirty="0" smtClean="0"/>
              <a:t>);</a:t>
            </a:r>
            <a:endParaRPr lang="ru-RU" dirty="0"/>
          </a:p>
          <a:p>
            <a:r>
              <a:rPr lang="ru-RU" dirty="0" smtClean="0"/>
              <a:t>    б</a:t>
            </a:r>
            <a:r>
              <a:rPr lang="ru-RU" dirty="0"/>
              <a:t>) финансово-экономический (финансовые службы и кредитные организации</a:t>
            </a:r>
            <a:r>
              <a:rPr lang="ru-RU" dirty="0" smtClean="0"/>
              <a:t>);</a:t>
            </a:r>
            <a:endParaRPr lang="ru-RU" dirty="0"/>
          </a:p>
          <a:p>
            <a:r>
              <a:rPr lang="ru-RU" dirty="0" smtClean="0"/>
              <a:t>    в</a:t>
            </a:r>
            <a:r>
              <a:rPr lang="ru-RU" dirty="0"/>
              <a:t>) аудиторский (бухгалтерский анализ, для диагностики финансового состояния предприятия).</a:t>
            </a:r>
          </a:p>
        </p:txBody>
      </p:sp>
    </p:spTree>
    <p:extLst>
      <p:ext uri="{BB962C8B-B14F-4D97-AF65-F5344CB8AC3E}">
        <p14:creationId xmlns:p14="http://schemas.microsoft.com/office/powerpoint/2010/main" xmlns="" val="1937049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11247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4624"/>
            <a:ext cx="8748464" cy="994122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Сущность, задачи и методы анализа производственно-хозяйственной деятельности предприятия. 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22126" y="6381328"/>
            <a:ext cx="8229600" cy="2880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3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0" y="980728"/>
            <a:ext cx="9144000" cy="0"/>
          </a:xfrm>
          <a:prstGeom prst="line">
            <a:avLst/>
          </a:prstGeom>
          <a:ln w="25400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одзаголовок 2"/>
          <p:cNvSpPr txBox="1">
            <a:spLocks/>
          </p:cNvSpPr>
          <p:nvPr/>
        </p:nvSpPr>
        <p:spPr>
          <a:xfrm>
            <a:off x="0" y="692696"/>
            <a:ext cx="971600" cy="2880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dirty="0" smtClean="0">
                <a:solidFill>
                  <a:schemeClr val="bg1"/>
                </a:solidFill>
              </a:rPr>
              <a:t>БГУ</a:t>
            </a:r>
            <a:endParaRPr lang="ru-RU" sz="1100" dirty="0">
              <a:solidFill>
                <a:schemeClr val="bg1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425C0-06DF-43C7-8D1F-302BAA4A572E}" type="slidenum">
              <a:rPr lang="ru-RU" smtClean="0"/>
              <a:pPr/>
              <a:t>35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251520" y="1052736"/>
            <a:ext cx="864096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Анализ хозяйственной деятельности предприятия </a:t>
            </a:r>
            <a:r>
              <a:rPr lang="ru-RU" dirty="0" smtClean="0"/>
              <a:t>классифицируется </a:t>
            </a:r>
            <a:r>
              <a:rPr lang="ru-RU" dirty="0"/>
              <a:t>по признакам</a:t>
            </a:r>
            <a:r>
              <a:rPr lang="ru-RU" dirty="0" smtClean="0"/>
              <a:t>:</a:t>
            </a:r>
          </a:p>
          <a:p>
            <a:r>
              <a:rPr lang="ru-RU" dirty="0" smtClean="0"/>
              <a:t>    г</a:t>
            </a:r>
            <a:r>
              <a:rPr lang="ru-RU" dirty="0"/>
              <a:t>) социально-экономический </a:t>
            </a:r>
            <a:r>
              <a:rPr lang="ru-RU" dirty="0" smtClean="0"/>
              <a:t>анализ;</a:t>
            </a:r>
            <a:endParaRPr lang="ru-RU" dirty="0"/>
          </a:p>
          <a:p>
            <a:r>
              <a:rPr lang="ru-RU" dirty="0" smtClean="0"/>
              <a:t>    д</a:t>
            </a:r>
            <a:r>
              <a:rPr lang="ru-RU" dirty="0"/>
              <a:t>) экономико-статистический </a:t>
            </a:r>
            <a:r>
              <a:rPr lang="ru-RU" dirty="0" smtClean="0"/>
              <a:t>анализ;</a:t>
            </a:r>
            <a:endParaRPr lang="ru-RU" dirty="0"/>
          </a:p>
          <a:p>
            <a:r>
              <a:rPr lang="ru-RU" dirty="0" smtClean="0"/>
              <a:t>    е</a:t>
            </a:r>
            <a:r>
              <a:rPr lang="ru-RU" dirty="0"/>
              <a:t>) экономико-экологический </a:t>
            </a:r>
            <a:r>
              <a:rPr lang="ru-RU" dirty="0" smtClean="0"/>
              <a:t>анализ;</a:t>
            </a:r>
            <a:endParaRPr lang="ru-RU" dirty="0"/>
          </a:p>
          <a:p>
            <a:r>
              <a:rPr lang="ru-RU" dirty="0" smtClean="0"/>
              <a:t>   ж</a:t>
            </a:r>
            <a:r>
              <a:rPr lang="ru-RU" dirty="0"/>
              <a:t>) маркетинговый </a:t>
            </a:r>
            <a:r>
              <a:rPr lang="ru-RU" dirty="0" smtClean="0"/>
              <a:t>анализ.</a:t>
            </a:r>
            <a:endParaRPr lang="ru-RU" dirty="0"/>
          </a:p>
          <a:p>
            <a:r>
              <a:rPr lang="ru-RU" u="sng" dirty="0"/>
              <a:t>5. По методике изучения </a:t>
            </a:r>
            <a:r>
              <a:rPr lang="ru-RU" u="sng" dirty="0" smtClean="0"/>
              <a:t>объектов:</a:t>
            </a:r>
            <a:endParaRPr lang="ru-RU" u="sng" dirty="0"/>
          </a:p>
          <a:p>
            <a:r>
              <a:rPr lang="ru-RU" dirty="0" smtClean="0"/>
              <a:t>   а</a:t>
            </a:r>
            <a:r>
              <a:rPr lang="ru-RU" dirty="0"/>
              <a:t>) </a:t>
            </a:r>
            <a:r>
              <a:rPr lang="ru-RU" dirty="0" smtClean="0"/>
              <a:t>сравнительный;</a:t>
            </a:r>
          </a:p>
          <a:p>
            <a:r>
              <a:rPr lang="ru-RU" dirty="0"/>
              <a:t> </a:t>
            </a:r>
            <a:r>
              <a:rPr lang="ru-RU" dirty="0" smtClean="0"/>
              <a:t>  б</a:t>
            </a:r>
            <a:r>
              <a:rPr lang="ru-RU" dirty="0"/>
              <a:t>) диагностический (установление нарушений нормативов</a:t>
            </a:r>
            <a:r>
              <a:rPr lang="ru-RU" dirty="0" smtClean="0"/>
              <a:t>);</a:t>
            </a:r>
            <a:endParaRPr lang="ru-RU" dirty="0"/>
          </a:p>
          <a:p>
            <a:r>
              <a:rPr lang="ru-RU" dirty="0" smtClean="0"/>
              <a:t>   в</a:t>
            </a:r>
            <a:r>
              <a:rPr lang="ru-RU" dirty="0"/>
              <a:t>) факторный (влияние факторов на прирост и уровень</a:t>
            </a:r>
            <a:r>
              <a:rPr lang="ru-RU" dirty="0" smtClean="0"/>
              <a:t>);</a:t>
            </a:r>
            <a:endParaRPr lang="ru-RU" dirty="0"/>
          </a:p>
          <a:p>
            <a:r>
              <a:rPr lang="ru-RU" dirty="0" smtClean="0"/>
              <a:t>   г) </a:t>
            </a:r>
            <a:r>
              <a:rPr lang="ru-RU" dirty="0"/>
              <a:t>маржинальный (метод оценки эффективности управленческих решений</a:t>
            </a:r>
            <a:r>
              <a:rPr lang="ru-RU" dirty="0" smtClean="0"/>
              <a:t>);</a:t>
            </a:r>
            <a:endParaRPr lang="ru-RU" dirty="0"/>
          </a:p>
          <a:p>
            <a:r>
              <a:rPr lang="ru-RU" dirty="0" smtClean="0"/>
              <a:t>   д</a:t>
            </a:r>
            <a:r>
              <a:rPr lang="ru-RU" dirty="0"/>
              <a:t>) экономико-математический ( выбор наиболее оптимального варианта </a:t>
            </a:r>
            <a:r>
              <a:rPr lang="ru-RU" dirty="0" smtClean="0"/>
              <a:t>решения).</a:t>
            </a:r>
            <a:endParaRPr lang="ru-RU" dirty="0"/>
          </a:p>
          <a:p>
            <a:r>
              <a:rPr lang="ru-RU" u="sng" dirty="0"/>
              <a:t>6. По субъектам использования </a:t>
            </a:r>
            <a:r>
              <a:rPr lang="ru-RU" u="sng" dirty="0" smtClean="0"/>
              <a:t>АХД:</a:t>
            </a:r>
            <a:endParaRPr lang="ru-RU" u="sng" dirty="0"/>
          </a:p>
          <a:p>
            <a:pPr indent="179388"/>
            <a:r>
              <a:rPr lang="ru-RU" dirty="0"/>
              <a:t>а) внутренний </a:t>
            </a:r>
            <a:r>
              <a:rPr lang="ru-RU" dirty="0" smtClean="0"/>
              <a:t>(повышения </a:t>
            </a:r>
            <a:r>
              <a:rPr lang="ru-RU" dirty="0"/>
              <a:t>эффективности производства</a:t>
            </a:r>
            <a:r>
              <a:rPr lang="ru-RU" dirty="0" smtClean="0"/>
              <a:t>);</a:t>
            </a:r>
            <a:endParaRPr lang="ru-RU" dirty="0"/>
          </a:p>
          <a:p>
            <a:pPr indent="179388"/>
            <a:r>
              <a:rPr lang="ru-RU" dirty="0"/>
              <a:t>б) внешний (для изучения привлекательности </a:t>
            </a:r>
            <a:r>
              <a:rPr lang="ru-RU" dirty="0" smtClean="0"/>
              <a:t>инвестиций).</a:t>
            </a:r>
            <a:endParaRPr lang="ru-RU" dirty="0"/>
          </a:p>
          <a:p>
            <a:r>
              <a:rPr lang="ru-RU" u="sng" dirty="0"/>
              <a:t>7. По охвату изучаемых объектов.</a:t>
            </a:r>
          </a:p>
          <a:p>
            <a:pPr indent="179388"/>
            <a:r>
              <a:rPr lang="ru-RU" dirty="0"/>
              <a:t>а) сплошной.</a:t>
            </a:r>
          </a:p>
          <a:p>
            <a:pPr indent="179388"/>
            <a:r>
              <a:rPr lang="ru-RU" dirty="0"/>
              <a:t>б) выборочный.</a:t>
            </a:r>
          </a:p>
          <a:p>
            <a:r>
              <a:rPr lang="ru-RU" u="sng" dirty="0"/>
              <a:t>8. По содержанию программы.</a:t>
            </a:r>
          </a:p>
          <a:p>
            <a:pPr indent="179388"/>
            <a:r>
              <a:rPr lang="ru-RU" dirty="0"/>
              <a:t>а) комплексный (всесторонний).</a:t>
            </a:r>
          </a:p>
          <a:p>
            <a:pPr indent="179388"/>
            <a:r>
              <a:rPr lang="ru-RU" dirty="0"/>
              <a:t>б) тематический ( изучение только одной стороны).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51401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11247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4624"/>
            <a:ext cx="8748464" cy="994122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Персонал управления, состав и принципы подбора. 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22126" y="6381328"/>
            <a:ext cx="8229600" cy="2880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3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0" y="980728"/>
            <a:ext cx="9144000" cy="0"/>
          </a:xfrm>
          <a:prstGeom prst="line">
            <a:avLst/>
          </a:prstGeom>
          <a:ln w="25400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одзаголовок 2"/>
          <p:cNvSpPr txBox="1">
            <a:spLocks/>
          </p:cNvSpPr>
          <p:nvPr/>
        </p:nvSpPr>
        <p:spPr>
          <a:xfrm>
            <a:off x="0" y="692696"/>
            <a:ext cx="971600" cy="2880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dirty="0" smtClean="0">
                <a:solidFill>
                  <a:schemeClr val="bg1"/>
                </a:solidFill>
              </a:rPr>
              <a:t>БГУ</a:t>
            </a:r>
            <a:endParaRPr lang="ru-RU" sz="1100" dirty="0">
              <a:solidFill>
                <a:schemeClr val="bg1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425C0-06DF-43C7-8D1F-302BAA4A572E}" type="slidenum">
              <a:rPr lang="ru-RU" smtClean="0"/>
              <a:pPr/>
              <a:t>36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251520" y="1268760"/>
            <a:ext cx="864096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Управленческий </a:t>
            </a:r>
            <a:r>
              <a:rPr lang="ru-RU" sz="2400" b="1" dirty="0"/>
              <a:t>персонал </a:t>
            </a:r>
            <a:r>
              <a:rPr lang="ru-RU" sz="2400" dirty="0"/>
              <a:t>- это работники, трудовая деятельность которых направлена на выполнение конкретных управленческих </a:t>
            </a:r>
            <a:r>
              <a:rPr lang="ru-RU" sz="2400" dirty="0" smtClean="0"/>
              <a:t>функций ( </a:t>
            </a:r>
            <a:r>
              <a:rPr lang="ru-RU" sz="2400" i="1" dirty="0"/>
              <a:t>линейные и функциональные руководители и </a:t>
            </a:r>
            <a:r>
              <a:rPr lang="ru-RU" sz="2400" i="1" dirty="0" smtClean="0"/>
              <a:t>специалисты</a:t>
            </a:r>
            <a:r>
              <a:rPr lang="ru-RU" sz="2400" dirty="0" smtClean="0"/>
              <a:t>).</a:t>
            </a:r>
            <a:endParaRPr lang="ru-RU" sz="2400" dirty="0"/>
          </a:p>
          <a:p>
            <a:r>
              <a:rPr lang="ru-RU" sz="2400" b="1" u="sng" dirty="0" smtClean="0"/>
              <a:t>Руководители </a:t>
            </a:r>
            <a:r>
              <a:rPr lang="ru-RU" sz="2400" b="1" u="sng" dirty="0"/>
              <a:t>и главные специалисты в совокупности создают </a:t>
            </a:r>
            <a:r>
              <a:rPr lang="ru-RU" sz="2400" b="1" u="sng" dirty="0" smtClean="0"/>
              <a:t>администрацию предприятия.</a:t>
            </a:r>
            <a:endParaRPr lang="ru-RU" sz="2400" b="1" u="sng" dirty="0"/>
          </a:p>
          <a:p>
            <a:r>
              <a:rPr lang="ru-RU" sz="2000" b="1" dirty="0"/>
              <a:t>Специалисты</a:t>
            </a:r>
            <a:r>
              <a:rPr lang="ru-RU" sz="2000" dirty="0"/>
              <a:t> (</a:t>
            </a:r>
            <a:r>
              <a:rPr lang="ru-RU" sz="2000" i="1" dirty="0"/>
              <a:t>инженеры, экономисты, техники, технологи, психологи</a:t>
            </a:r>
            <a:r>
              <a:rPr lang="ru-RU" sz="2000" dirty="0"/>
              <a:t>), занятые созданием и внедрением в производство новых знаний, технологий и разработкой вариантов решений отдельных производственных и управленческих проблем. </a:t>
            </a:r>
            <a:endParaRPr lang="ru-RU" sz="2000" dirty="0" smtClean="0"/>
          </a:p>
          <a:p>
            <a:r>
              <a:rPr lang="ru-RU" sz="2000" b="1" dirty="0" smtClean="0"/>
              <a:t>Технические </a:t>
            </a:r>
            <a:r>
              <a:rPr lang="ru-RU" sz="2000" b="1" dirty="0"/>
              <a:t>специалисты </a:t>
            </a:r>
            <a:r>
              <a:rPr lang="ru-RU" sz="2000" dirty="0"/>
              <a:t>(</a:t>
            </a:r>
            <a:r>
              <a:rPr lang="ru-RU" sz="2000" i="1" dirty="0"/>
              <a:t>служащие</a:t>
            </a:r>
            <a:r>
              <a:rPr lang="ru-RU" sz="2000" dirty="0"/>
              <a:t>), которые предоставляют техническую и информационную помощь аппарата управления (сбор, обработка, сохранение и передача информации). Специфика их деятельности заключается в исполнении стандартных процедур и операций, которые преимущественно поддаются нормированию</a:t>
            </a:r>
            <a:r>
              <a:rPr lang="ru-RU" sz="20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600563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11247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4624"/>
            <a:ext cx="8748464" cy="994122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Принципы и методы планирования. 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22126" y="6381328"/>
            <a:ext cx="8229600" cy="2880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3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0" y="980728"/>
            <a:ext cx="9144000" cy="0"/>
          </a:xfrm>
          <a:prstGeom prst="line">
            <a:avLst/>
          </a:prstGeom>
          <a:ln w="25400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одзаголовок 2"/>
          <p:cNvSpPr txBox="1">
            <a:spLocks/>
          </p:cNvSpPr>
          <p:nvPr/>
        </p:nvSpPr>
        <p:spPr>
          <a:xfrm>
            <a:off x="0" y="692696"/>
            <a:ext cx="971600" cy="2880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dirty="0" smtClean="0">
                <a:solidFill>
                  <a:schemeClr val="bg1"/>
                </a:solidFill>
              </a:rPr>
              <a:t>БГУ</a:t>
            </a:r>
            <a:endParaRPr lang="ru-RU" sz="1100" dirty="0">
              <a:solidFill>
                <a:schemeClr val="bg1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425C0-06DF-43C7-8D1F-302BAA4A572E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251521" y="1268760"/>
            <a:ext cx="864096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/>
              <a:t>Планирование</a:t>
            </a:r>
            <a:r>
              <a:rPr lang="ru-RU" sz="2400" dirty="0" smtClean="0"/>
              <a:t> - </a:t>
            </a:r>
            <a:r>
              <a:rPr lang="ru-RU" sz="2400" u="sng" dirty="0" smtClean="0"/>
              <a:t>это процесс подготовки управленческого решения, основанный на обработке исходной информации и включающий в себя выбор целей, определение средств и путей их достижения посредством сравнительной оценки альтернативных вариантов и принятия наиболее реального из них в ожидаемых условиях развития. </a:t>
            </a:r>
          </a:p>
          <a:p>
            <a:r>
              <a:rPr lang="ru-RU" sz="2200" dirty="0" smtClean="0"/>
              <a:t>В планировании выделяют 3 стороны:</a:t>
            </a:r>
          </a:p>
          <a:p>
            <a:pPr lvl="0"/>
            <a:r>
              <a:rPr lang="ru-RU" sz="2200" b="1" i="1" dirty="0" smtClean="0"/>
              <a:t>1. социально - экономическую</a:t>
            </a:r>
            <a:r>
              <a:rPr lang="ru-RU" sz="2200" dirty="0" smtClean="0"/>
              <a:t>, которая выражает экономические и социальные процессы расширенного воспроизводства, т.е. объект планирования;</a:t>
            </a:r>
          </a:p>
          <a:p>
            <a:pPr lvl="0"/>
            <a:r>
              <a:rPr lang="ru-RU" sz="2200" b="1" i="1" dirty="0" smtClean="0"/>
              <a:t>2. методологическую</a:t>
            </a:r>
            <a:r>
              <a:rPr lang="ru-RU" sz="2200" dirty="0" smtClean="0"/>
              <a:t>, отражающую совокупность принципов и методов планирования, т.е. инструментарий познания и активного воздействия на социально - экономические процессы;</a:t>
            </a:r>
          </a:p>
          <a:p>
            <a:pPr lvl="0"/>
            <a:r>
              <a:rPr lang="ru-RU" sz="2200" b="1" i="1" dirty="0" smtClean="0"/>
              <a:t>3. организационную</a:t>
            </a:r>
            <a:r>
              <a:rPr lang="ru-RU" sz="2200" dirty="0" smtClean="0"/>
              <a:t>, которая отражает структуру плановых органов и технологии разработки планов, т.е. субъект планирования.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xmlns="" val="600563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11247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4624"/>
            <a:ext cx="8748464" cy="994122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Принципы и методы планирования. 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22126" y="6381328"/>
            <a:ext cx="8229600" cy="2880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3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0" y="980728"/>
            <a:ext cx="9144000" cy="0"/>
          </a:xfrm>
          <a:prstGeom prst="line">
            <a:avLst/>
          </a:prstGeom>
          <a:ln w="25400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одзаголовок 2"/>
          <p:cNvSpPr txBox="1">
            <a:spLocks/>
          </p:cNvSpPr>
          <p:nvPr/>
        </p:nvSpPr>
        <p:spPr>
          <a:xfrm>
            <a:off x="0" y="692696"/>
            <a:ext cx="971600" cy="2880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dirty="0" smtClean="0">
                <a:solidFill>
                  <a:schemeClr val="bg1"/>
                </a:solidFill>
              </a:rPr>
              <a:t>БГУ</a:t>
            </a:r>
            <a:endParaRPr lang="ru-RU" sz="1100" dirty="0">
              <a:solidFill>
                <a:schemeClr val="bg1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425C0-06DF-43C7-8D1F-302BAA4A572E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251521" y="1268760"/>
            <a:ext cx="864096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dirty="0" smtClean="0"/>
              <a:t>Принципы планирования </a:t>
            </a:r>
          </a:p>
          <a:p>
            <a:pPr algn="r"/>
            <a:r>
              <a:rPr lang="ru-RU" sz="2800" dirty="0" smtClean="0"/>
              <a:t>заложенные Анри </a:t>
            </a:r>
            <a:r>
              <a:rPr lang="ru-RU" sz="2800" dirty="0" err="1" smtClean="0"/>
              <a:t>Файолем</a:t>
            </a:r>
            <a:r>
              <a:rPr lang="ru-RU" sz="2800" dirty="0" smtClean="0"/>
              <a:t> (</a:t>
            </a:r>
            <a:r>
              <a:rPr lang="ru-RU" dirty="0" smtClean="0"/>
              <a:t>1841 – 1925 г.ж.</a:t>
            </a:r>
            <a:r>
              <a:rPr lang="ru-RU" sz="2800" dirty="0" smtClean="0"/>
              <a:t>):</a:t>
            </a:r>
          </a:p>
          <a:p>
            <a:pPr marL="1787525"/>
            <a:r>
              <a:rPr lang="ru-RU" sz="2400" b="1" dirty="0" smtClean="0"/>
              <a:t>1.Необходимость. </a:t>
            </a:r>
            <a:r>
              <a:rPr lang="ru-RU" i="1" dirty="0" smtClean="0"/>
              <a:t>Принцип отвечает требованию рынка по рациональному использованию ограниченных ресурсов.</a:t>
            </a:r>
          </a:p>
          <a:p>
            <a:pPr marL="1787525"/>
            <a:r>
              <a:rPr lang="ru-RU" sz="2400" b="1" dirty="0" smtClean="0"/>
              <a:t>2. Единство. </a:t>
            </a:r>
            <a:r>
              <a:rPr lang="ru-RU" i="1" dirty="0" smtClean="0"/>
              <a:t>Принцип предполагает </a:t>
            </a:r>
            <a:r>
              <a:rPr lang="ru-RU" i="1" dirty="0" err="1" smtClean="0"/>
              <a:t>взаимоувязку</a:t>
            </a:r>
            <a:r>
              <a:rPr lang="ru-RU" i="1" dirty="0" smtClean="0"/>
              <a:t> всех видов планов, наличие сводного плана по определенным разделам и показателям.</a:t>
            </a:r>
          </a:p>
          <a:p>
            <a:r>
              <a:rPr lang="ru-RU" sz="2400" b="1" dirty="0" smtClean="0"/>
              <a:t>3. Непрерывность. </a:t>
            </a:r>
            <a:r>
              <a:rPr lang="ru-RU" i="1" dirty="0" smtClean="0"/>
              <a:t>От стратегического плана – переход к тактическому, а затем к оперативному, т.е. осуществляется взаимодействие долгосрочных и краткосрочных планов.</a:t>
            </a:r>
          </a:p>
          <a:p>
            <a:r>
              <a:rPr lang="ru-RU" sz="2400" b="1" dirty="0" smtClean="0"/>
              <a:t>4. Гибкость. </a:t>
            </a:r>
            <a:r>
              <a:rPr lang="ru-RU" i="1" dirty="0" smtClean="0"/>
              <a:t>Принцип предполагает возможность необходимых корректировок и уточнений показателей, а также координации действий в связи с постоянными изменениями в технике, технологии, организации производства и пр.</a:t>
            </a:r>
          </a:p>
          <a:p>
            <a:r>
              <a:rPr lang="ru-RU" sz="2400" dirty="0" smtClean="0"/>
              <a:t>5. </a:t>
            </a:r>
            <a:r>
              <a:rPr lang="ru-RU" sz="2400" b="1" dirty="0" smtClean="0"/>
              <a:t>Точность. </a:t>
            </a:r>
            <a:r>
              <a:rPr lang="ru-RU" i="1" dirty="0" smtClean="0"/>
              <a:t>Соблюдение данного принципа зависит от систем и методов, применяемых при планировании. Она может быть любой, но при обеспечении допустимой эффективности производства.</a:t>
            </a:r>
          </a:p>
          <a:p>
            <a:endParaRPr lang="ru-RU" sz="2200" dirty="0" smtClean="0"/>
          </a:p>
        </p:txBody>
      </p:sp>
      <p:pic>
        <p:nvPicPr>
          <p:cNvPr id="17410" name="Picture 2" descr="http://cf.ppt-online.org/files/slide/a/aeKtCBpVFHOSflWErsTUqhxyP7o4wjLIzgZMiN/slide-40.jpg"/>
          <p:cNvPicPr>
            <a:picLocks noChangeAspect="1" noChangeArrowheads="1"/>
          </p:cNvPicPr>
          <p:nvPr/>
        </p:nvPicPr>
        <p:blipFill>
          <a:blip r:embed="rId2" cstate="print"/>
          <a:srcRect l="2460" t="17049" r="59888" b="16912"/>
          <a:stretch>
            <a:fillRect/>
          </a:stretch>
        </p:blipFill>
        <p:spPr bwMode="auto">
          <a:xfrm>
            <a:off x="179512" y="1196752"/>
            <a:ext cx="1952390" cy="25649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600563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11247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4624"/>
            <a:ext cx="8748464" cy="994122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Принципы и методы планирования. 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22126" y="6381328"/>
            <a:ext cx="8229600" cy="2880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3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0" y="980728"/>
            <a:ext cx="9144000" cy="0"/>
          </a:xfrm>
          <a:prstGeom prst="line">
            <a:avLst/>
          </a:prstGeom>
          <a:ln w="25400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одзаголовок 2"/>
          <p:cNvSpPr txBox="1">
            <a:spLocks/>
          </p:cNvSpPr>
          <p:nvPr/>
        </p:nvSpPr>
        <p:spPr>
          <a:xfrm>
            <a:off x="0" y="692696"/>
            <a:ext cx="971600" cy="2880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dirty="0" smtClean="0">
                <a:solidFill>
                  <a:schemeClr val="bg1"/>
                </a:solidFill>
              </a:rPr>
              <a:t>БГУ</a:t>
            </a:r>
            <a:endParaRPr lang="ru-RU" sz="1100" dirty="0">
              <a:solidFill>
                <a:schemeClr val="bg1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425C0-06DF-43C7-8D1F-302BAA4A572E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251521" y="1268760"/>
            <a:ext cx="8640960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Методы планирования </a:t>
            </a:r>
            <a:r>
              <a:rPr lang="ru-RU" sz="2400" dirty="0" smtClean="0"/>
              <a:t>-</a:t>
            </a:r>
            <a:r>
              <a:rPr lang="ru-RU" sz="2000" dirty="0" smtClean="0"/>
              <a:t> </a:t>
            </a:r>
            <a:r>
              <a:rPr lang="ru-RU" sz="2400" i="1" dirty="0" smtClean="0"/>
              <a:t>это совокупность способов и приемов, с помощью которых обеспечивается разработка и обоснование плановых решений.</a:t>
            </a:r>
          </a:p>
          <a:p>
            <a:endParaRPr lang="ru-RU" sz="2400" i="1" dirty="0" smtClean="0"/>
          </a:p>
          <a:p>
            <a:r>
              <a:rPr lang="ru-RU" sz="2400" dirty="0" smtClean="0"/>
              <a:t>Различают  следующие наиболее применяемые на предприятии </a:t>
            </a:r>
            <a:r>
              <a:rPr lang="ru-RU" sz="2400" b="1" dirty="0" smtClean="0"/>
              <a:t>методы</a:t>
            </a:r>
            <a:r>
              <a:rPr lang="ru-RU" sz="2400" dirty="0" smtClean="0"/>
              <a:t> планирования:</a:t>
            </a:r>
          </a:p>
          <a:p>
            <a:pPr lvl="0"/>
            <a:r>
              <a:rPr lang="ru-RU" sz="2400" b="1" i="1" dirty="0" smtClean="0"/>
              <a:t>- нормативный;</a:t>
            </a:r>
          </a:p>
          <a:p>
            <a:pPr lvl="0"/>
            <a:r>
              <a:rPr lang="ru-RU" sz="2400" b="1" i="1" dirty="0" smtClean="0"/>
              <a:t>- балансовый;</a:t>
            </a:r>
          </a:p>
          <a:p>
            <a:pPr lvl="0"/>
            <a:r>
              <a:rPr lang="ru-RU" sz="2400" b="1" i="1" dirty="0" smtClean="0"/>
              <a:t>- системно – аналитический;</a:t>
            </a:r>
          </a:p>
          <a:p>
            <a:pPr lvl="0"/>
            <a:r>
              <a:rPr lang="ru-RU" sz="2400" b="1" i="1" dirty="0" smtClean="0"/>
              <a:t>- </a:t>
            </a:r>
            <a:r>
              <a:rPr lang="ru-RU" sz="2400" b="1" i="1" dirty="0" smtClean="0"/>
              <a:t>программно </a:t>
            </a:r>
            <a:r>
              <a:rPr lang="ru-RU" sz="2400" b="1" i="1" dirty="0" smtClean="0"/>
              <a:t>– целевой;</a:t>
            </a:r>
          </a:p>
          <a:p>
            <a:pPr lvl="0"/>
            <a:r>
              <a:rPr lang="ru-RU" sz="2400" b="1" i="1" dirty="0" smtClean="0"/>
              <a:t>- проектно - вариантный </a:t>
            </a:r>
            <a:r>
              <a:rPr lang="ru-RU" sz="2400" i="1" dirty="0" smtClean="0"/>
              <a:t>(метод оптимизации технико-экономических решений)</a:t>
            </a:r>
            <a:r>
              <a:rPr lang="ru-RU" sz="2400" b="1" i="1" dirty="0" smtClean="0"/>
              <a:t>;</a:t>
            </a:r>
          </a:p>
          <a:p>
            <a:pPr lvl="0"/>
            <a:r>
              <a:rPr lang="ru-RU" sz="2400" b="1" i="1" dirty="0" smtClean="0"/>
              <a:t>- математического моделирования и пр.</a:t>
            </a:r>
          </a:p>
        </p:txBody>
      </p:sp>
    </p:spTree>
    <p:extLst>
      <p:ext uri="{BB962C8B-B14F-4D97-AF65-F5344CB8AC3E}">
        <p14:creationId xmlns:p14="http://schemas.microsoft.com/office/powerpoint/2010/main" xmlns="" val="600563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11247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4624"/>
            <a:ext cx="8748464" cy="994122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Бизнес-план, его задачи, функции и разделы.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22126" y="6381328"/>
            <a:ext cx="8229600" cy="2880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3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0" y="980728"/>
            <a:ext cx="9144000" cy="0"/>
          </a:xfrm>
          <a:prstGeom prst="line">
            <a:avLst/>
          </a:prstGeom>
          <a:ln w="25400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одзаголовок 2"/>
          <p:cNvSpPr txBox="1">
            <a:spLocks/>
          </p:cNvSpPr>
          <p:nvPr/>
        </p:nvSpPr>
        <p:spPr>
          <a:xfrm>
            <a:off x="0" y="692696"/>
            <a:ext cx="971600" cy="2880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dirty="0" smtClean="0">
                <a:solidFill>
                  <a:schemeClr val="bg1"/>
                </a:solidFill>
              </a:rPr>
              <a:t>БГУ</a:t>
            </a:r>
            <a:endParaRPr lang="ru-RU" sz="1100" dirty="0">
              <a:solidFill>
                <a:schemeClr val="bg1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425C0-06DF-43C7-8D1F-302BAA4A572E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251521" y="1268760"/>
            <a:ext cx="864096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Бизнес-план — </a:t>
            </a:r>
            <a:r>
              <a:rPr lang="ru-RU" sz="2400" i="1" dirty="0" smtClean="0"/>
              <a:t>план, программа осуществления бизнес-операций, бизнес-процессов, хозяйствования предприятия. </a:t>
            </a:r>
          </a:p>
          <a:p>
            <a:endParaRPr lang="ru-RU" sz="2800" i="1" dirty="0" smtClean="0"/>
          </a:p>
          <a:p>
            <a:r>
              <a:rPr lang="ru-RU" sz="2800" b="1" dirty="0" smtClean="0"/>
              <a:t>Бизнес-план</a:t>
            </a:r>
            <a:r>
              <a:rPr lang="ru-RU" sz="2800" dirty="0" smtClean="0"/>
              <a:t> – </a:t>
            </a:r>
            <a:r>
              <a:rPr lang="ru-RU" sz="2400" i="1" dirty="0" smtClean="0"/>
              <a:t>краткое, точное, доступное и понятное описание предполагаемого бизнеса, важнейший инструмент при рассмотрении большого количества различных ситуаций.</a:t>
            </a:r>
          </a:p>
          <a:p>
            <a:r>
              <a:rPr lang="ru-RU" sz="2400" i="1" dirty="0" smtClean="0"/>
              <a:t> </a:t>
            </a:r>
            <a:endParaRPr lang="ru-RU" sz="2800" i="1" dirty="0" smtClean="0"/>
          </a:p>
          <a:p>
            <a:r>
              <a:rPr lang="ru-RU" sz="2800" b="1" dirty="0" smtClean="0"/>
              <a:t>Бизнес-план </a:t>
            </a:r>
            <a:r>
              <a:rPr lang="ru-RU" sz="2800" dirty="0" smtClean="0"/>
              <a:t>– </a:t>
            </a:r>
            <a:r>
              <a:rPr lang="ru-RU" sz="2400" i="1" dirty="0" smtClean="0"/>
              <a:t>документ, позволяющим управлять бизнесом, поэтому его можно представить как неотъемлемый элемент стратегического планирования и как руководство для исполнения и контроля. </a:t>
            </a: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600563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700808"/>
            <a:ext cx="7772400" cy="2475706"/>
          </a:xfrm>
        </p:spPr>
        <p:txBody>
          <a:bodyPr>
            <a:noAutofit/>
          </a:bodyPr>
          <a:lstStyle/>
          <a:p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2400" i="1" dirty="0" smtClean="0"/>
              <a:t>ПРОИЗВОДСТВЕННАЯ ПРОГРАММА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6309320"/>
            <a:ext cx="9144000" cy="532706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1371600" y="980728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37949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strategyjournal.ru/wp-content/uploads/2016/03/strategy_big_dat.jpg"/>
          <p:cNvPicPr>
            <a:picLocks noChangeAspect="1" noChangeArrowheads="1"/>
          </p:cNvPicPr>
          <p:nvPr/>
        </p:nvPicPr>
        <p:blipFill>
          <a:blip r:embed="rId2" cstate="print">
            <a:lum bright="40000" contrast="-40000"/>
          </a:blip>
          <a:srcRect/>
          <a:stretch>
            <a:fillRect/>
          </a:stretch>
        </p:blipFill>
        <p:spPr bwMode="auto">
          <a:xfrm>
            <a:off x="0" y="1124744"/>
            <a:ext cx="9144000" cy="6096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9144000" cy="11247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4624"/>
            <a:ext cx="8748464" cy="994122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Производственная программа, показатели и методика их расчета. Анализ производственной программы предприятия.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0" y="980728"/>
            <a:ext cx="9144000" cy="0"/>
          </a:xfrm>
          <a:prstGeom prst="line">
            <a:avLst/>
          </a:prstGeom>
          <a:ln w="25400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одзаголовок 2"/>
          <p:cNvSpPr txBox="1">
            <a:spLocks/>
          </p:cNvSpPr>
          <p:nvPr/>
        </p:nvSpPr>
        <p:spPr>
          <a:xfrm>
            <a:off x="0" y="692696"/>
            <a:ext cx="971600" cy="2880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dirty="0" smtClean="0">
                <a:solidFill>
                  <a:schemeClr val="bg1"/>
                </a:solidFill>
              </a:rPr>
              <a:t>БГУ</a:t>
            </a:r>
            <a:endParaRPr lang="ru-RU" sz="1100" dirty="0">
              <a:solidFill>
                <a:schemeClr val="bg1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425C0-06DF-43C7-8D1F-302BAA4A572E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251520" y="1988840"/>
            <a:ext cx="864096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Производственная программа </a:t>
            </a:r>
            <a:r>
              <a:rPr lang="ru-RU" sz="3200" dirty="0" smtClean="0"/>
              <a:t>(план производства и реализации продукции) — </a:t>
            </a:r>
            <a:r>
              <a:rPr lang="ru-RU" sz="3200" i="1" dirty="0" smtClean="0"/>
              <a:t>это комплексное задание по выпуску и реализации продукции определенного ассортимента и качества в натуральных и стоимостных показателях, ориентированных на достижение целей предприятия.</a:t>
            </a:r>
            <a:endParaRPr lang="ru-RU" sz="2000" i="1" dirty="0"/>
          </a:p>
        </p:txBody>
      </p:sp>
    </p:spTree>
    <p:extLst>
      <p:ext uri="{BB962C8B-B14F-4D97-AF65-F5344CB8AC3E}">
        <p14:creationId xmlns:p14="http://schemas.microsoft.com/office/powerpoint/2010/main" xmlns="" val="600563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1121</TotalTime>
  <Words>1890</Words>
  <Application>Microsoft Office PowerPoint</Application>
  <PresentationFormat>Экран (4:3)</PresentationFormat>
  <Paragraphs>296</Paragraphs>
  <Slides>36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Тема Office</vt:lpstr>
      <vt:lpstr> ТЕОРЕТИЧЕСКОЕ ОСНОВЫ ПЛАНИРОВАНИЯ ПРОИЗВОДСТВА</vt:lpstr>
      <vt:lpstr>Принципы и методы планирования. </vt:lpstr>
      <vt:lpstr>Слайд 3</vt:lpstr>
      <vt:lpstr>Принципы и методы планирования. </vt:lpstr>
      <vt:lpstr>Принципы и методы планирования. </vt:lpstr>
      <vt:lpstr>Принципы и методы планирования. </vt:lpstr>
      <vt:lpstr>Бизнес-план, его задачи, функции и разделы.</vt:lpstr>
      <vt:lpstr> ПРОИЗВОДСТВЕННАЯ ПРОГРАММА</vt:lpstr>
      <vt:lpstr>Производственная программа, показатели и методика их расчета. Анализ производственной программы предприятия.</vt:lpstr>
      <vt:lpstr>Производственная программа, показатели и методика их расчета. Анализ производственной программы предприятия.</vt:lpstr>
      <vt:lpstr>Производственная программа, показатели и методика их расчета. Анализ производственной программы предприятия.</vt:lpstr>
      <vt:lpstr>Производственная программа, показатели и методика их расчета. Анализ производственной программы предприятия.</vt:lpstr>
      <vt:lpstr>Производственная программа, показатели и методика их расчета. Анализ производственной программы предприятия.</vt:lpstr>
      <vt:lpstr>Содержание и задачи оперативно-производственного планирования. </vt:lpstr>
      <vt:lpstr>Системы оперативно-производственного планирования (ОПП)  и их содержание. </vt:lpstr>
      <vt:lpstr>Системы оперативно-производственного планирования (ОПП)  и их содержание. </vt:lpstr>
      <vt:lpstr>Методика разработки оперативных планов производства.</vt:lpstr>
      <vt:lpstr>Сущность себестоимости продукции и классификация затрат. </vt:lpstr>
      <vt:lpstr>Смета затрат на производство, состав и назначение.</vt:lpstr>
      <vt:lpstr> Планирование повышения производительности труда.  .</vt:lpstr>
      <vt:lpstr>УПРАВЛЕНИЕ (МЕНЕДЖМЕНТ) ПРЕДПРИЯТИЕМ</vt:lpstr>
      <vt:lpstr>Школа научного управления Ф. Тейлора (тейлоризм) </vt:lpstr>
      <vt:lpstr>Слайд 23</vt:lpstr>
      <vt:lpstr>Школа научного управления</vt:lpstr>
      <vt:lpstr>Административная (классическая) школа управления А. Файоль</vt:lpstr>
      <vt:lpstr>Принципы управления по А. Файолю:</vt:lpstr>
      <vt:lpstr> Школа человеческих отношений.</vt:lpstr>
      <vt:lpstr>Школа человеческих отношений.</vt:lpstr>
      <vt:lpstr>Школа человеческих отношений.</vt:lpstr>
      <vt:lpstr>Принципы и методы управления предприятием. </vt:lpstr>
      <vt:lpstr>Система методов управления предприятием и  условия их применения.</vt:lpstr>
      <vt:lpstr>Принципы и методы управления предприятием. </vt:lpstr>
      <vt:lpstr>Сущность, задачи и методы анализа производственно-хозяйственной деятельности предприятия. </vt:lpstr>
      <vt:lpstr>Сущность, задачи и методы анализа производственно-хозяйственной деятельности предприятия. </vt:lpstr>
      <vt:lpstr>Сущность, задачи и методы анализа производственно-хозяйственной деятельности предприятия. </vt:lpstr>
      <vt:lpstr>Персонал управления, состав и принципы подбора. 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Хорошун Николай Владимирович</dc:creator>
  <cp:lastModifiedBy>kuklina</cp:lastModifiedBy>
  <cp:revision>145</cp:revision>
  <cp:lastPrinted>2018-01-19T10:57:38Z</cp:lastPrinted>
  <dcterms:created xsi:type="dcterms:W3CDTF">2017-01-31T07:21:04Z</dcterms:created>
  <dcterms:modified xsi:type="dcterms:W3CDTF">2019-09-17T05:45:58Z</dcterms:modified>
</cp:coreProperties>
</file>