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74.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notesSlides/notesSlide63.xml" ContentType="application/vnd.openxmlformats-officedocument.presentationml.notesSlide+xml"/>
  <Override PartName="/ppt/notesSlides/notesSlide81.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70.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diagrams/layout1.xml" ContentType="application/vnd.openxmlformats-officedocument.drawingml.diagramLayout+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png" ContentType="image/png"/>
  <Default Extension="bin" ContentType="application/vnd.openxmlformats-officedocument.oleObject"/>
  <Override PartName="/ppt/notesSlides/notesSlide68.xml" ContentType="application/vnd.openxmlformats-officedocument.presentationml.notesSlide+xml"/>
  <Override PartName="/ppt/notesSlides/notesSlide79.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notesSlides/notesSlide64.xml" ContentType="application/vnd.openxmlformats-officedocument.presentationml.notesSlide+xml"/>
  <Default Extension="emf" ContentType="image/x-emf"/>
  <Override PartName="/ppt/notesSlides/notesSlide75.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tags/tag1.xml" ContentType="application/vnd.openxmlformats-officedocument.presentationml.tags+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ppt/notesSlides/notesSlide71.xml" ContentType="application/vnd.openxmlformats-officedocument.presentationml.notesSlide+xml"/>
  <Override PartName="/ppt/notesSlides/notesSlide82.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Default Extension="vml" ContentType="application/vnd.openxmlformats-officedocument.vmlDrawing"/>
  <Override PartName="/ppt/slides/slide49.xml" ContentType="application/vnd.openxmlformats-officedocument.presentationml.slide+xml"/>
  <Override PartName="/ppt/slides/slide7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notesSlides/notesSlide69.xml" ContentType="application/vnd.openxmlformats-officedocument.presentationml.notes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notesSlides/notesSlide76.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wmf" ContentType="image/x-wmf"/>
  <Override PartName="/ppt/notesSlides/notesSlide65.xml" ContentType="application/vnd.openxmlformats-officedocument.presentationml.notesSlide+xml"/>
  <Override PartName="/ppt/notesSlides/notesSlide83.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72.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diagrams/drawing1.xml" ContentType="application/vnd.ms-office.drawingml.diagramDrawing+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notesSlides/notesSlide77.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diagrams/quickStyle1.xml" ContentType="application/vnd.openxmlformats-officedocument.drawingml.diagramStyle+xml"/>
  <Override PartName="/ppt/notesSlides/notesSlide37.xml" ContentType="application/vnd.openxmlformats-officedocument.presentationml.notesSlide+xml"/>
  <Override PartName="/ppt/notesSlides/notesSlide55.xml" ContentType="application/vnd.openxmlformats-officedocument.presentationml.notesSlide+xml"/>
  <Override PartName="/ppt/notesSlides/notesSlide84.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notesSlides/notesSlide73.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80.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diagrams/data1.xml" ContentType="application/vnd.openxmlformats-officedocument.drawingml.diagramData+xml"/>
  <Override PartName="/ppt/slides/slide29.xml" ContentType="application/vnd.openxmlformats-officedocument.presentationml.slide+xml"/>
  <Override PartName="/ppt/slides/slide76.xml" ContentType="application/vnd.openxmlformats-officedocument.presentationml.slide+xml"/>
  <Override PartName="/ppt/notesSlides/notesSlide78.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notesSlides/notesSlide67.xml" ContentType="application/vnd.openxmlformats-officedocument.presentationml.notesSlide+xml"/>
  <Override PartName="/ppt/slides/slide43.xml" ContentType="application/vnd.openxmlformats-officedocument.presentationml.slide+xml"/>
  <Override PartName="/ppt/theme/theme1.xml" ContentType="application/vnd.openxmlformats-officedocument.theme+xml"/>
  <Override PartName="/ppt/notesSlides/notesSlide45.xml" ContentType="application/vnd.openxmlformats-officedocument.presentationml.notesSlide+xml"/>
  <Override PartName="/ppt/notesSlides/notesSlide5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86"/>
  </p:notesMasterIdLst>
  <p:sldIdLst>
    <p:sldId id="257" r:id="rId2"/>
    <p:sldId id="260" r:id="rId3"/>
    <p:sldId id="266" r:id="rId4"/>
    <p:sldId id="355" r:id="rId5"/>
    <p:sldId id="267" r:id="rId6"/>
    <p:sldId id="261" r:id="rId7"/>
    <p:sldId id="262" r:id="rId8"/>
    <p:sldId id="263" r:id="rId9"/>
    <p:sldId id="265" r:id="rId10"/>
    <p:sldId id="264" r:id="rId11"/>
    <p:sldId id="268" r:id="rId12"/>
    <p:sldId id="378" r:id="rId13"/>
    <p:sldId id="379" r:id="rId14"/>
    <p:sldId id="269" r:id="rId15"/>
    <p:sldId id="270" r:id="rId16"/>
    <p:sldId id="271" r:id="rId17"/>
    <p:sldId id="323" r:id="rId18"/>
    <p:sldId id="349" r:id="rId19"/>
    <p:sldId id="346" r:id="rId20"/>
    <p:sldId id="332" r:id="rId21"/>
    <p:sldId id="333" r:id="rId22"/>
    <p:sldId id="324" r:id="rId23"/>
    <p:sldId id="325" r:id="rId24"/>
    <p:sldId id="326" r:id="rId25"/>
    <p:sldId id="327" r:id="rId26"/>
    <p:sldId id="328" r:id="rId27"/>
    <p:sldId id="329" r:id="rId28"/>
    <p:sldId id="330" r:id="rId29"/>
    <p:sldId id="381" r:id="rId30"/>
    <p:sldId id="331" r:id="rId31"/>
    <p:sldId id="334" r:id="rId32"/>
    <p:sldId id="385" r:id="rId33"/>
    <p:sldId id="336" r:id="rId34"/>
    <p:sldId id="337" r:id="rId35"/>
    <p:sldId id="338" r:id="rId36"/>
    <p:sldId id="342" r:id="rId37"/>
    <p:sldId id="375" r:id="rId38"/>
    <p:sldId id="343" r:id="rId39"/>
    <p:sldId id="274" r:id="rId40"/>
    <p:sldId id="275" r:id="rId41"/>
    <p:sldId id="276" r:id="rId42"/>
    <p:sldId id="277" r:id="rId43"/>
    <p:sldId id="278" r:id="rId44"/>
    <p:sldId id="280" r:id="rId45"/>
    <p:sldId id="350"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 id="309" r:id="rId59"/>
    <p:sldId id="310" r:id="rId60"/>
    <p:sldId id="354" r:id="rId61"/>
    <p:sldId id="311" r:id="rId62"/>
    <p:sldId id="314" r:id="rId63"/>
    <p:sldId id="315" r:id="rId64"/>
    <p:sldId id="316" r:id="rId65"/>
    <p:sldId id="317" r:id="rId66"/>
    <p:sldId id="318" r:id="rId67"/>
    <p:sldId id="319" r:id="rId68"/>
    <p:sldId id="320" r:id="rId69"/>
    <p:sldId id="321" r:id="rId70"/>
    <p:sldId id="351" r:id="rId71"/>
    <p:sldId id="352" r:id="rId72"/>
    <p:sldId id="353" r:id="rId73"/>
    <p:sldId id="356" r:id="rId74"/>
    <p:sldId id="360" r:id="rId75"/>
    <p:sldId id="361" r:id="rId76"/>
    <p:sldId id="362" r:id="rId77"/>
    <p:sldId id="363" r:id="rId78"/>
    <p:sldId id="364" r:id="rId79"/>
    <p:sldId id="365" r:id="rId80"/>
    <p:sldId id="366" r:id="rId81"/>
    <p:sldId id="372" r:id="rId82"/>
    <p:sldId id="382" r:id="rId83"/>
    <p:sldId id="383" r:id="rId84"/>
    <p:sldId id="384" r:id="rId85"/>
  </p:sldIdLst>
  <p:sldSz cx="9144000" cy="6858000" type="screen4x3"/>
  <p:notesSz cx="6858000" cy="9144000"/>
  <p:custDataLst>
    <p:tags r:id="rId87"/>
  </p:custDataLst>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587"/>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autoAdjust="0"/>
    <p:restoredTop sz="99286" autoAdjust="0"/>
  </p:normalViewPr>
  <p:slideViewPr>
    <p:cSldViewPr>
      <p:cViewPr>
        <p:scale>
          <a:sx n="80" d="100"/>
          <a:sy n="80" d="100"/>
        </p:scale>
        <p:origin x="-1522" y="-24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tags" Target="tags/tag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7214573-8F3D-42CF-B538-F93B4929DB9A}"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ru-RU"/>
        </a:p>
      </dgm:t>
    </dgm:pt>
    <dgm:pt modelId="{3B799079-9B33-44F2-94E6-0BF2141D6A27}">
      <dgm:prSet phldrT="[Текст]" custT="1"/>
      <dgm:spPr/>
      <dgm:t>
        <a:bodyPr/>
        <a:lstStyle/>
        <a:p>
          <a:r>
            <a:rPr lang="ru-RU" sz="2000" b="1" dirty="0" smtClean="0">
              <a:solidFill>
                <a:schemeClr val="tx1"/>
              </a:solidFill>
            </a:rPr>
            <a:t>Позиционирование</a:t>
          </a:r>
          <a:endParaRPr lang="ru-RU" sz="2000" b="1" dirty="0">
            <a:solidFill>
              <a:schemeClr val="tx1"/>
            </a:solidFill>
          </a:endParaRPr>
        </a:p>
      </dgm:t>
    </dgm:pt>
    <dgm:pt modelId="{53999801-05FC-4EA7-9594-6FA8D29F3122}" type="parTrans" cxnId="{24119157-FE0C-42CF-A4D1-C990B7442E1E}">
      <dgm:prSet/>
      <dgm:spPr/>
      <dgm:t>
        <a:bodyPr/>
        <a:lstStyle/>
        <a:p>
          <a:endParaRPr lang="ru-RU"/>
        </a:p>
      </dgm:t>
    </dgm:pt>
    <dgm:pt modelId="{91CD8E5C-F9EA-4BFB-BE76-074C423E6C95}" type="sibTrans" cxnId="{24119157-FE0C-42CF-A4D1-C990B7442E1E}">
      <dgm:prSet/>
      <dgm:spPr/>
      <dgm:t>
        <a:bodyPr/>
        <a:lstStyle/>
        <a:p>
          <a:endParaRPr lang="ru-RU"/>
        </a:p>
      </dgm:t>
    </dgm:pt>
    <dgm:pt modelId="{5EFF8604-2111-4A26-99C2-0B1FE1A7AB7B}">
      <dgm:prSet phldrT="[Текст]" custT="1"/>
      <dgm:spPr/>
      <dgm:t>
        <a:bodyPr/>
        <a:lstStyle/>
        <a:p>
          <a:r>
            <a:rPr lang="ru-RU" sz="1600" b="1" dirty="0" smtClean="0">
              <a:solidFill>
                <a:schemeClr val="tx1"/>
              </a:solidFill>
            </a:rPr>
            <a:t>Стратегия </a:t>
          </a:r>
        </a:p>
        <a:p>
          <a:r>
            <a:rPr lang="ru-RU" sz="1600" b="1" dirty="0" smtClean="0">
              <a:solidFill>
                <a:schemeClr val="tx1"/>
              </a:solidFill>
            </a:rPr>
            <a:t>компании</a:t>
          </a:r>
          <a:endParaRPr lang="ru-RU" sz="1600" b="1" dirty="0">
            <a:solidFill>
              <a:schemeClr val="tx1"/>
            </a:solidFill>
          </a:endParaRPr>
        </a:p>
      </dgm:t>
    </dgm:pt>
    <dgm:pt modelId="{DCE615FF-3077-4B6C-9553-8280A4F94370}" type="parTrans" cxnId="{744EDCF7-D274-4A69-8C7B-4C7DBCB12C54}">
      <dgm:prSet/>
      <dgm:spPr/>
      <dgm:t>
        <a:bodyPr/>
        <a:lstStyle/>
        <a:p>
          <a:endParaRPr lang="ru-RU"/>
        </a:p>
      </dgm:t>
    </dgm:pt>
    <dgm:pt modelId="{31007B21-693C-478F-A865-A325E0F15E7F}" type="sibTrans" cxnId="{744EDCF7-D274-4A69-8C7B-4C7DBCB12C54}">
      <dgm:prSet/>
      <dgm:spPr/>
      <dgm:t>
        <a:bodyPr/>
        <a:lstStyle/>
        <a:p>
          <a:endParaRPr lang="ru-RU"/>
        </a:p>
      </dgm:t>
    </dgm:pt>
    <dgm:pt modelId="{1721EC81-E762-454B-8278-93BE9BBCD1CD}">
      <dgm:prSet phldrT="[Текст]" custT="1"/>
      <dgm:spPr/>
      <dgm:t>
        <a:bodyPr/>
        <a:lstStyle/>
        <a:p>
          <a:pPr algn="l"/>
          <a:r>
            <a:rPr lang="ru-RU" sz="1400" b="1" dirty="0" smtClean="0">
              <a:solidFill>
                <a:schemeClr val="tx1"/>
              </a:solidFill>
            </a:rPr>
            <a:t>Целевой потребитель</a:t>
          </a:r>
          <a:r>
            <a:rPr lang="en-US" sz="1400" b="1" dirty="0" smtClean="0">
              <a:solidFill>
                <a:schemeClr val="tx1"/>
              </a:solidFill>
            </a:rPr>
            <a:t>:</a:t>
          </a:r>
        </a:p>
        <a:p>
          <a:pPr algn="l"/>
          <a:r>
            <a:rPr lang="en-US" sz="1400" b="1" dirty="0" smtClean="0">
              <a:solidFill>
                <a:schemeClr val="tx1"/>
              </a:solidFill>
            </a:rPr>
            <a:t>-</a:t>
          </a:r>
          <a:r>
            <a:rPr lang="ru-RU" sz="1400" b="1" dirty="0" smtClean="0">
              <a:solidFill>
                <a:schemeClr val="tx1"/>
              </a:solidFill>
            </a:rPr>
            <a:t>критерии покупки</a:t>
          </a:r>
        </a:p>
        <a:p>
          <a:pPr algn="l"/>
          <a:r>
            <a:rPr lang="ru-RU" sz="1400" b="1" dirty="0" smtClean="0">
              <a:solidFill>
                <a:schemeClr val="tx1"/>
              </a:solidFill>
            </a:rPr>
            <a:t>-структура потребления</a:t>
          </a:r>
        </a:p>
        <a:p>
          <a:pPr algn="l"/>
          <a:r>
            <a:rPr lang="ru-RU" sz="1400" b="1" dirty="0" smtClean="0">
              <a:solidFill>
                <a:schemeClr val="tx1"/>
              </a:solidFill>
            </a:rPr>
            <a:t>-модель потребления</a:t>
          </a:r>
          <a:endParaRPr lang="ru-RU" sz="1400" b="1" dirty="0">
            <a:solidFill>
              <a:schemeClr val="tx1"/>
            </a:solidFill>
          </a:endParaRPr>
        </a:p>
      </dgm:t>
    </dgm:pt>
    <dgm:pt modelId="{4F2E4AAD-7697-451A-A66F-2EE1B4611A7A}" type="parTrans" cxnId="{0A1255D3-B801-4B84-A488-D2E2822A6541}">
      <dgm:prSet/>
      <dgm:spPr/>
      <dgm:t>
        <a:bodyPr/>
        <a:lstStyle/>
        <a:p>
          <a:endParaRPr lang="ru-RU"/>
        </a:p>
      </dgm:t>
    </dgm:pt>
    <dgm:pt modelId="{1E73BB1B-A1A5-4EAE-9497-B41BE8E59671}" type="sibTrans" cxnId="{0A1255D3-B801-4B84-A488-D2E2822A6541}">
      <dgm:prSet/>
      <dgm:spPr/>
      <dgm:t>
        <a:bodyPr/>
        <a:lstStyle/>
        <a:p>
          <a:endParaRPr lang="ru-RU"/>
        </a:p>
      </dgm:t>
    </dgm:pt>
    <dgm:pt modelId="{1F1D7C7B-225F-4D90-9163-2572BF8EA758}">
      <dgm:prSet phldrT="[Текст]" custT="1"/>
      <dgm:spPr/>
      <dgm:t>
        <a:bodyPr/>
        <a:lstStyle/>
        <a:p>
          <a:r>
            <a:rPr lang="ru-RU" sz="1600" b="1" dirty="0" smtClean="0">
              <a:solidFill>
                <a:schemeClr val="tx1"/>
              </a:solidFill>
            </a:rPr>
            <a:t>Конкуренты</a:t>
          </a:r>
          <a:endParaRPr lang="ru-RU" sz="1600" b="1" dirty="0">
            <a:solidFill>
              <a:schemeClr val="tx1"/>
            </a:solidFill>
          </a:endParaRPr>
        </a:p>
      </dgm:t>
    </dgm:pt>
    <dgm:pt modelId="{4CFFBDC2-6825-4F57-8910-8053E5894C7B}" type="parTrans" cxnId="{7C06566E-6BEB-402F-8700-AABA35E503EB}">
      <dgm:prSet/>
      <dgm:spPr/>
      <dgm:t>
        <a:bodyPr/>
        <a:lstStyle/>
        <a:p>
          <a:endParaRPr lang="ru-RU"/>
        </a:p>
      </dgm:t>
    </dgm:pt>
    <dgm:pt modelId="{78AE9DFD-512F-44F2-9E86-7BC8CE52DE81}" type="sibTrans" cxnId="{7C06566E-6BEB-402F-8700-AABA35E503EB}">
      <dgm:prSet/>
      <dgm:spPr/>
      <dgm:t>
        <a:bodyPr/>
        <a:lstStyle/>
        <a:p>
          <a:endParaRPr lang="ru-RU"/>
        </a:p>
      </dgm:t>
    </dgm:pt>
    <dgm:pt modelId="{6908BD20-2E99-4ED9-A795-303078A4D791}" type="pres">
      <dgm:prSet presAssocID="{47214573-8F3D-42CF-B538-F93B4929DB9A}" presName="cycle" presStyleCnt="0">
        <dgm:presLayoutVars>
          <dgm:chMax val="1"/>
          <dgm:dir/>
          <dgm:animLvl val="ctr"/>
          <dgm:resizeHandles val="exact"/>
        </dgm:presLayoutVars>
      </dgm:prSet>
      <dgm:spPr/>
      <dgm:t>
        <a:bodyPr/>
        <a:lstStyle/>
        <a:p>
          <a:endParaRPr lang="ru-RU"/>
        </a:p>
      </dgm:t>
    </dgm:pt>
    <dgm:pt modelId="{DB21A14B-371A-4721-9895-D87CD00EB36A}" type="pres">
      <dgm:prSet presAssocID="{3B799079-9B33-44F2-94E6-0BF2141D6A27}" presName="centerShape" presStyleLbl="node0" presStyleIdx="0" presStyleCnt="1" custScaleX="109621"/>
      <dgm:spPr/>
      <dgm:t>
        <a:bodyPr/>
        <a:lstStyle/>
        <a:p>
          <a:endParaRPr lang="ru-RU"/>
        </a:p>
      </dgm:t>
    </dgm:pt>
    <dgm:pt modelId="{6543D44D-6D4E-456D-B988-2E33AF6D790C}" type="pres">
      <dgm:prSet presAssocID="{DCE615FF-3077-4B6C-9553-8280A4F94370}" presName="parTrans" presStyleLbl="bgSibTrans2D1" presStyleIdx="0" presStyleCnt="3"/>
      <dgm:spPr/>
      <dgm:t>
        <a:bodyPr/>
        <a:lstStyle/>
        <a:p>
          <a:endParaRPr lang="ru-RU"/>
        </a:p>
      </dgm:t>
    </dgm:pt>
    <dgm:pt modelId="{77F04554-2C78-48C2-AC19-4E4BED22FB5C}" type="pres">
      <dgm:prSet presAssocID="{5EFF8604-2111-4A26-99C2-0B1FE1A7AB7B}" presName="node" presStyleLbl="node1" presStyleIdx="0" presStyleCnt="3">
        <dgm:presLayoutVars>
          <dgm:bulletEnabled val="1"/>
        </dgm:presLayoutVars>
      </dgm:prSet>
      <dgm:spPr/>
      <dgm:t>
        <a:bodyPr/>
        <a:lstStyle/>
        <a:p>
          <a:endParaRPr lang="ru-RU"/>
        </a:p>
      </dgm:t>
    </dgm:pt>
    <dgm:pt modelId="{8298A3EF-EE72-47EC-BE3D-AFEA202271BF}" type="pres">
      <dgm:prSet presAssocID="{4F2E4AAD-7697-451A-A66F-2EE1B4611A7A}" presName="parTrans" presStyleLbl="bgSibTrans2D1" presStyleIdx="1" presStyleCnt="3"/>
      <dgm:spPr/>
      <dgm:t>
        <a:bodyPr/>
        <a:lstStyle/>
        <a:p>
          <a:endParaRPr lang="ru-RU"/>
        </a:p>
      </dgm:t>
    </dgm:pt>
    <dgm:pt modelId="{3F00C247-224A-4C4D-8743-253AC4D8AC7E}" type="pres">
      <dgm:prSet presAssocID="{1721EC81-E762-454B-8278-93BE9BBCD1CD}" presName="node" presStyleLbl="node1" presStyleIdx="1" presStyleCnt="3" custScaleX="122428">
        <dgm:presLayoutVars>
          <dgm:bulletEnabled val="1"/>
        </dgm:presLayoutVars>
      </dgm:prSet>
      <dgm:spPr/>
      <dgm:t>
        <a:bodyPr/>
        <a:lstStyle/>
        <a:p>
          <a:endParaRPr lang="ru-RU"/>
        </a:p>
      </dgm:t>
    </dgm:pt>
    <dgm:pt modelId="{FB0402A2-BE44-4D28-83AB-F1EBF0E794F4}" type="pres">
      <dgm:prSet presAssocID="{4CFFBDC2-6825-4F57-8910-8053E5894C7B}" presName="parTrans" presStyleLbl="bgSibTrans2D1" presStyleIdx="2" presStyleCnt="3"/>
      <dgm:spPr/>
      <dgm:t>
        <a:bodyPr/>
        <a:lstStyle/>
        <a:p>
          <a:endParaRPr lang="ru-RU"/>
        </a:p>
      </dgm:t>
    </dgm:pt>
    <dgm:pt modelId="{42162497-3481-43E9-BCF5-ABAE000190F9}" type="pres">
      <dgm:prSet presAssocID="{1F1D7C7B-225F-4D90-9163-2572BF8EA758}" presName="node" presStyleLbl="node1" presStyleIdx="2" presStyleCnt="3" custScaleX="97422" custScaleY="93670">
        <dgm:presLayoutVars>
          <dgm:bulletEnabled val="1"/>
        </dgm:presLayoutVars>
      </dgm:prSet>
      <dgm:spPr/>
      <dgm:t>
        <a:bodyPr/>
        <a:lstStyle/>
        <a:p>
          <a:endParaRPr lang="ru-RU"/>
        </a:p>
      </dgm:t>
    </dgm:pt>
  </dgm:ptLst>
  <dgm:cxnLst>
    <dgm:cxn modelId="{0A1255D3-B801-4B84-A488-D2E2822A6541}" srcId="{3B799079-9B33-44F2-94E6-0BF2141D6A27}" destId="{1721EC81-E762-454B-8278-93BE9BBCD1CD}" srcOrd="1" destOrd="0" parTransId="{4F2E4AAD-7697-451A-A66F-2EE1B4611A7A}" sibTransId="{1E73BB1B-A1A5-4EAE-9497-B41BE8E59671}"/>
    <dgm:cxn modelId="{2E3A9EF8-6BE9-4CEB-821F-AA18AEE72187}" type="presOf" srcId="{4F2E4AAD-7697-451A-A66F-2EE1B4611A7A}" destId="{8298A3EF-EE72-47EC-BE3D-AFEA202271BF}" srcOrd="0" destOrd="0" presId="urn:microsoft.com/office/officeart/2005/8/layout/radial4"/>
    <dgm:cxn modelId="{744EDCF7-D274-4A69-8C7B-4C7DBCB12C54}" srcId="{3B799079-9B33-44F2-94E6-0BF2141D6A27}" destId="{5EFF8604-2111-4A26-99C2-0B1FE1A7AB7B}" srcOrd="0" destOrd="0" parTransId="{DCE615FF-3077-4B6C-9553-8280A4F94370}" sibTransId="{31007B21-693C-478F-A865-A325E0F15E7F}"/>
    <dgm:cxn modelId="{F652F971-ABF9-49BF-A638-015159B40D4E}" type="presOf" srcId="{47214573-8F3D-42CF-B538-F93B4929DB9A}" destId="{6908BD20-2E99-4ED9-A795-303078A4D791}" srcOrd="0" destOrd="0" presId="urn:microsoft.com/office/officeart/2005/8/layout/radial4"/>
    <dgm:cxn modelId="{D0416664-923E-4FA1-BD61-F8D055DC1678}" type="presOf" srcId="{4CFFBDC2-6825-4F57-8910-8053E5894C7B}" destId="{FB0402A2-BE44-4D28-83AB-F1EBF0E794F4}" srcOrd="0" destOrd="0" presId="urn:microsoft.com/office/officeart/2005/8/layout/radial4"/>
    <dgm:cxn modelId="{22D97E1C-9544-4AE3-9C53-23C8A69ED216}" type="presOf" srcId="{DCE615FF-3077-4B6C-9553-8280A4F94370}" destId="{6543D44D-6D4E-456D-B988-2E33AF6D790C}" srcOrd="0" destOrd="0" presId="urn:microsoft.com/office/officeart/2005/8/layout/radial4"/>
    <dgm:cxn modelId="{24119157-FE0C-42CF-A4D1-C990B7442E1E}" srcId="{47214573-8F3D-42CF-B538-F93B4929DB9A}" destId="{3B799079-9B33-44F2-94E6-0BF2141D6A27}" srcOrd="0" destOrd="0" parTransId="{53999801-05FC-4EA7-9594-6FA8D29F3122}" sibTransId="{91CD8E5C-F9EA-4BFB-BE76-074C423E6C95}"/>
    <dgm:cxn modelId="{389DAF29-4DE2-4453-B6FD-3AF932BC4163}" type="presOf" srcId="{1F1D7C7B-225F-4D90-9163-2572BF8EA758}" destId="{42162497-3481-43E9-BCF5-ABAE000190F9}" srcOrd="0" destOrd="0" presId="urn:microsoft.com/office/officeart/2005/8/layout/radial4"/>
    <dgm:cxn modelId="{6CB2402F-5366-4A9A-A5E9-9D2FAA210A9A}" type="presOf" srcId="{1721EC81-E762-454B-8278-93BE9BBCD1CD}" destId="{3F00C247-224A-4C4D-8743-253AC4D8AC7E}" srcOrd="0" destOrd="0" presId="urn:microsoft.com/office/officeart/2005/8/layout/radial4"/>
    <dgm:cxn modelId="{F391B4D8-3760-4093-956A-5A90E409F2FD}" type="presOf" srcId="{5EFF8604-2111-4A26-99C2-0B1FE1A7AB7B}" destId="{77F04554-2C78-48C2-AC19-4E4BED22FB5C}" srcOrd="0" destOrd="0" presId="urn:microsoft.com/office/officeart/2005/8/layout/radial4"/>
    <dgm:cxn modelId="{7C06566E-6BEB-402F-8700-AABA35E503EB}" srcId="{3B799079-9B33-44F2-94E6-0BF2141D6A27}" destId="{1F1D7C7B-225F-4D90-9163-2572BF8EA758}" srcOrd="2" destOrd="0" parTransId="{4CFFBDC2-6825-4F57-8910-8053E5894C7B}" sibTransId="{78AE9DFD-512F-44F2-9E86-7BC8CE52DE81}"/>
    <dgm:cxn modelId="{74B7F505-C873-443C-8BFF-C3332930762F}" type="presOf" srcId="{3B799079-9B33-44F2-94E6-0BF2141D6A27}" destId="{DB21A14B-371A-4721-9895-D87CD00EB36A}" srcOrd="0" destOrd="0" presId="urn:microsoft.com/office/officeart/2005/8/layout/radial4"/>
    <dgm:cxn modelId="{A73356AE-6A8C-4BAE-847F-B2158047668B}" type="presParOf" srcId="{6908BD20-2E99-4ED9-A795-303078A4D791}" destId="{DB21A14B-371A-4721-9895-D87CD00EB36A}" srcOrd="0" destOrd="0" presId="urn:microsoft.com/office/officeart/2005/8/layout/radial4"/>
    <dgm:cxn modelId="{DA65414B-0DD3-40A0-90B5-92C16252C13E}" type="presParOf" srcId="{6908BD20-2E99-4ED9-A795-303078A4D791}" destId="{6543D44D-6D4E-456D-B988-2E33AF6D790C}" srcOrd="1" destOrd="0" presId="urn:microsoft.com/office/officeart/2005/8/layout/radial4"/>
    <dgm:cxn modelId="{72A1E502-C832-45BE-9D03-A097590317BB}" type="presParOf" srcId="{6908BD20-2E99-4ED9-A795-303078A4D791}" destId="{77F04554-2C78-48C2-AC19-4E4BED22FB5C}" srcOrd="2" destOrd="0" presId="urn:microsoft.com/office/officeart/2005/8/layout/radial4"/>
    <dgm:cxn modelId="{ACE22637-3F9C-40AA-B473-855AD6497AC7}" type="presParOf" srcId="{6908BD20-2E99-4ED9-A795-303078A4D791}" destId="{8298A3EF-EE72-47EC-BE3D-AFEA202271BF}" srcOrd="3" destOrd="0" presId="urn:microsoft.com/office/officeart/2005/8/layout/radial4"/>
    <dgm:cxn modelId="{A8EC20D4-D3EF-484D-9B26-BDF133484853}" type="presParOf" srcId="{6908BD20-2E99-4ED9-A795-303078A4D791}" destId="{3F00C247-224A-4C4D-8743-253AC4D8AC7E}" srcOrd="4" destOrd="0" presId="urn:microsoft.com/office/officeart/2005/8/layout/radial4"/>
    <dgm:cxn modelId="{5CE611C6-33BC-4A88-AC07-FD92F53AF0F6}" type="presParOf" srcId="{6908BD20-2E99-4ED9-A795-303078A4D791}" destId="{FB0402A2-BE44-4D28-83AB-F1EBF0E794F4}" srcOrd="5" destOrd="0" presId="urn:microsoft.com/office/officeart/2005/8/layout/radial4"/>
    <dgm:cxn modelId="{35EA399C-AEA4-41DB-BD1D-6C20A4A45677}" type="presParOf" srcId="{6908BD20-2E99-4ED9-A795-303078A4D791}" destId="{42162497-3481-43E9-BCF5-ABAE000190F9}" srcOrd="6" destOrd="0" presId="urn:microsoft.com/office/officeart/2005/8/layout/radial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B21A14B-371A-4721-9895-D87CD00EB36A}">
      <dsp:nvSpPr>
        <dsp:cNvPr id="0" name=""/>
        <dsp:cNvSpPr/>
      </dsp:nvSpPr>
      <dsp:spPr>
        <a:xfrm>
          <a:off x="2894015" y="2584759"/>
          <a:ext cx="2375407" cy="2166927"/>
        </a:xfrm>
        <a:prstGeom prst="ellipse">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ru-RU" sz="2000" b="1" kern="1200" dirty="0" smtClean="0">
              <a:solidFill>
                <a:schemeClr val="tx1"/>
              </a:solidFill>
            </a:rPr>
            <a:t>Позиционирование</a:t>
          </a:r>
          <a:endParaRPr lang="ru-RU" sz="2000" b="1" kern="1200" dirty="0">
            <a:solidFill>
              <a:schemeClr val="tx1"/>
            </a:solidFill>
          </a:endParaRPr>
        </a:p>
      </dsp:txBody>
      <dsp:txXfrm>
        <a:off x="2894015" y="2584759"/>
        <a:ext cx="2375407" cy="2166927"/>
      </dsp:txXfrm>
    </dsp:sp>
    <dsp:sp modelId="{6543D44D-6D4E-456D-B988-2E33AF6D790C}">
      <dsp:nvSpPr>
        <dsp:cNvPr id="0" name=""/>
        <dsp:cNvSpPr/>
      </dsp:nvSpPr>
      <dsp:spPr>
        <a:xfrm rot="12900000">
          <a:off x="1607357" y="2187255"/>
          <a:ext cx="1600630" cy="617574"/>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7F04554-2C78-48C2-AC19-4E4BED22FB5C}">
      <dsp:nvSpPr>
        <dsp:cNvPr id="0" name=""/>
        <dsp:cNvSpPr/>
      </dsp:nvSpPr>
      <dsp:spPr>
        <a:xfrm>
          <a:off x="722802" y="1213568"/>
          <a:ext cx="2058581" cy="1646864"/>
        </a:xfrm>
        <a:prstGeom prst="roundRect">
          <a:avLst>
            <a:gd name="adj" fmla="val 10000"/>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711200">
            <a:lnSpc>
              <a:spcPct val="90000"/>
            </a:lnSpc>
            <a:spcBef>
              <a:spcPct val="0"/>
            </a:spcBef>
            <a:spcAft>
              <a:spcPct val="35000"/>
            </a:spcAft>
          </a:pPr>
          <a:r>
            <a:rPr lang="ru-RU" sz="1600" b="1" kern="1200" dirty="0" smtClean="0">
              <a:solidFill>
                <a:schemeClr val="tx1"/>
              </a:solidFill>
            </a:rPr>
            <a:t>Стратегия </a:t>
          </a:r>
        </a:p>
        <a:p>
          <a:pPr lvl="0" algn="ctr" defTabSz="711200">
            <a:lnSpc>
              <a:spcPct val="90000"/>
            </a:lnSpc>
            <a:spcBef>
              <a:spcPct val="0"/>
            </a:spcBef>
            <a:spcAft>
              <a:spcPct val="35000"/>
            </a:spcAft>
          </a:pPr>
          <a:r>
            <a:rPr lang="ru-RU" sz="1600" b="1" kern="1200" dirty="0" smtClean="0">
              <a:solidFill>
                <a:schemeClr val="tx1"/>
              </a:solidFill>
            </a:rPr>
            <a:t>компании</a:t>
          </a:r>
          <a:endParaRPr lang="ru-RU" sz="1600" b="1" kern="1200" dirty="0">
            <a:solidFill>
              <a:schemeClr val="tx1"/>
            </a:solidFill>
          </a:endParaRPr>
        </a:p>
      </dsp:txBody>
      <dsp:txXfrm>
        <a:off x="722802" y="1213568"/>
        <a:ext cx="2058581" cy="1646864"/>
      </dsp:txXfrm>
    </dsp:sp>
    <dsp:sp modelId="{8298A3EF-EE72-47EC-BE3D-AFEA202271BF}">
      <dsp:nvSpPr>
        <dsp:cNvPr id="0" name=""/>
        <dsp:cNvSpPr/>
      </dsp:nvSpPr>
      <dsp:spPr>
        <a:xfrm rot="16200000">
          <a:off x="3249890" y="1347315"/>
          <a:ext cx="1663658" cy="617574"/>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F00C247-224A-4C4D-8743-253AC4D8AC7E}">
      <dsp:nvSpPr>
        <dsp:cNvPr id="0" name=""/>
        <dsp:cNvSpPr/>
      </dsp:nvSpPr>
      <dsp:spPr>
        <a:xfrm>
          <a:off x="2821579" y="841"/>
          <a:ext cx="2520279" cy="1646864"/>
        </a:xfrm>
        <a:prstGeom prst="roundRect">
          <a:avLst>
            <a:gd name="adj" fmla="val 10000"/>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l" defTabSz="622300">
            <a:lnSpc>
              <a:spcPct val="90000"/>
            </a:lnSpc>
            <a:spcBef>
              <a:spcPct val="0"/>
            </a:spcBef>
            <a:spcAft>
              <a:spcPct val="35000"/>
            </a:spcAft>
          </a:pPr>
          <a:r>
            <a:rPr lang="ru-RU" sz="1400" b="1" kern="1200" dirty="0" smtClean="0">
              <a:solidFill>
                <a:schemeClr val="tx1"/>
              </a:solidFill>
            </a:rPr>
            <a:t>Целевой потребитель</a:t>
          </a:r>
          <a:r>
            <a:rPr lang="en-US" sz="1400" b="1" kern="1200" dirty="0" smtClean="0">
              <a:solidFill>
                <a:schemeClr val="tx1"/>
              </a:solidFill>
            </a:rPr>
            <a:t>:</a:t>
          </a:r>
        </a:p>
        <a:p>
          <a:pPr lvl="0" algn="l" defTabSz="622300">
            <a:lnSpc>
              <a:spcPct val="90000"/>
            </a:lnSpc>
            <a:spcBef>
              <a:spcPct val="0"/>
            </a:spcBef>
            <a:spcAft>
              <a:spcPct val="35000"/>
            </a:spcAft>
          </a:pPr>
          <a:r>
            <a:rPr lang="en-US" sz="1400" b="1" kern="1200" dirty="0" smtClean="0">
              <a:solidFill>
                <a:schemeClr val="tx1"/>
              </a:solidFill>
            </a:rPr>
            <a:t>-</a:t>
          </a:r>
          <a:r>
            <a:rPr lang="ru-RU" sz="1400" b="1" kern="1200" dirty="0" smtClean="0">
              <a:solidFill>
                <a:schemeClr val="tx1"/>
              </a:solidFill>
            </a:rPr>
            <a:t>критерии покупки</a:t>
          </a:r>
        </a:p>
        <a:p>
          <a:pPr lvl="0" algn="l" defTabSz="622300">
            <a:lnSpc>
              <a:spcPct val="90000"/>
            </a:lnSpc>
            <a:spcBef>
              <a:spcPct val="0"/>
            </a:spcBef>
            <a:spcAft>
              <a:spcPct val="35000"/>
            </a:spcAft>
          </a:pPr>
          <a:r>
            <a:rPr lang="ru-RU" sz="1400" b="1" kern="1200" dirty="0" smtClean="0">
              <a:solidFill>
                <a:schemeClr val="tx1"/>
              </a:solidFill>
            </a:rPr>
            <a:t>-структура потребления</a:t>
          </a:r>
        </a:p>
        <a:p>
          <a:pPr lvl="0" algn="l" defTabSz="622300">
            <a:lnSpc>
              <a:spcPct val="90000"/>
            </a:lnSpc>
            <a:spcBef>
              <a:spcPct val="0"/>
            </a:spcBef>
            <a:spcAft>
              <a:spcPct val="35000"/>
            </a:spcAft>
          </a:pPr>
          <a:r>
            <a:rPr lang="ru-RU" sz="1400" b="1" kern="1200" dirty="0" smtClean="0">
              <a:solidFill>
                <a:schemeClr val="tx1"/>
              </a:solidFill>
            </a:rPr>
            <a:t>-модель потребления</a:t>
          </a:r>
          <a:endParaRPr lang="ru-RU" sz="1400" b="1" kern="1200" dirty="0">
            <a:solidFill>
              <a:schemeClr val="tx1"/>
            </a:solidFill>
          </a:endParaRPr>
        </a:p>
      </dsp:txBody>
      <dsp:txXfrm>
        <a:off x="2821579" y="841"/>
        <a:ext cx="2520279" cy="1646864"/>
      </dsp:txXfrm>
    </dsp:sp>
    <dsp:sp modelId="{FB0402A2-BE44-4D28-83AB-F1EBF0E794F4}">
      <dsp:nvSpPr>
        <dsp:cNvPr id="0" name=""/>
        <dsp:cNvSpPr/>
      </dsp:nvSpPr>
      <dsp:spPr>
        <a:xfrm rot="19500000">
          <a:off x="4955451" y="2187255"/>
          <a:ext cx="1600630" cy="617574"/>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2162497-3481-43E9-BCF5-ABAE000190F9}">
      <dsp:nvSpPr>
        <dsp:cNvPr id="0" name=""/>
        <dsp:cNvSpPr/>
      </dsp:nvSpPr>
      <dsp:spPr>
        <a:xfrm>
          <a:off x="5408590" y="1265691"/>
          <a:ext cx="2005510" cy="1542618"/>
        </a:xfrm>
        <a:prstGeom prst="roundRect">
          <a:avLst>
            <a:gd name="adj" fmla="val 10000"/>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711200">
            <a:lnSpc>
              <a:spcPct val="90000"/>
            </a:lnSpc>
            <a:spcBef>
              <a:spcPct val="0"/>
            </a:spcBef>
            <a:spcAft>
              <a:spcPct val="35000"/>
            </a:spcAft>
          </a:pPr>
          <a:r>
            <a:rPr lang="ru-RU" sz="1600" b="1" kern="1200" dirty="0" smtClean="0">
              <a:solidFill>
                <a:schemeClr val="tx1"/>
              </a:solidFill>
            </a:rPr>
            <a:t>Конкуренты</a:t>
          </a:r>
          <a:endParaRPr lang="ru-RU" sz="1600" b="1" kern="1200" dirty="0">
            <a:solidFill>
              <a:schemeClr val="tx1"/>
            </a:solidFill>
          </a:endParaRPr>
        </a:p>
      </dsp:txBody>
      <dsp:txXfrm>
        <a:off x="5408590" y="1265691"/>
        <a:ext cx="2005510" cy="1542618"/>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dirty="0"/>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4DC4C22-6B03-4D19-BEE6-FCCA13F09322}" type="datetimeFigureOut">
              <a:rPr lang="ru-RU" smtClean="0"/>
              <a:pPr/>
              <a:t>21.02.2021</a:t>
            </a:fld>
            <a:endParaRPr lang="ru-RU" dirty="0"/>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dirty="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dirty="0"/>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F78CD47-8D34-4944-AE8F-2BC26DE33D2E}" type="slidenum">
              <a:rPr lang="ru-RU" smtClean="0"/>
              <a:pPr/>
              <a:t>‹#›</a:t>
            </a:fld>
            <a:endParaRPr lang="ru-RU" dirty="0"/>
          </a:p>
        </p:txBody>
      </p:sp>
    </p:spTree>
    <p:extLst>
      <p:ext uri="{BB962C8B-B14F-4D97-AF65-F5344CB8AC3E}">
        <p14:creationId xmlns="" xmlns:p14="http://schemas.microsoft.com/office/powerpoint/2010/main" val="28355338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1E4EAB62-6313-44C4-876D-76F500EE3A99}" type="slidenum">
              <a:rPr lang="ru-RU" smtClean="0"/>
              <a:pPr/>
              <a:t>1</a:t>
            </a:fld>
            <a:endParaRPr lang="ru-RU"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a:defRPr/>
            </a:pPr>
            <a:fld id="{7A5A9E54-1697-48B5-80FD-25B673F74DB6}" type="slidenum">
              <a:rPr lang="de-DE" smtClean="0"/>
              <a:pPr>
                <a:defRPr/>
              </a:pPr>
              <a:t>10</a:t>
            </a:fld>
            <a:endParaRPr lang="de-DE"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a:defRPr/>
            </a:pPr>
            <a:fld id="{7A5A9E54-1697-48B5-80FD-25B673F74DB6}" type="slidenum">
              <a:rPr lang="de-DE" smtClean="0"/>
              <a:pPr>
                <a:defRPr/>
              </a:pPr>
              <a:t>11</a:t>
            </a:fld>
            <a:endParaRPr lang="de-DE"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8F78CD47-8D34-4944-AE8F-2BC26DE33D2E}" type="slidenum">
              <a:rPr lang="ru-RU" smtClean="0"/>
              <a:pPr/>
              <a:t>12</a:t>
            </a:fld>
            <a:endParaRPr lang="ru-RU"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8F78CD47-8D34-4944-AE8F-2BC26DE33D2E}" type="slidenum">
              <a:rPr lang="ru-RU" smtClean="0"/>
              <a:pPr/>
              <a:t>13</a:t>
            </a:fld>
            <a:endParaRPr lang="ru-RU"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a:defRPr/>
            </a:pPr>
            <a:fld id="{7A5A9E54-1697-48B5-80FD-25B673F74DB6}" type="slidenum">
              <a:rPr lang="de-DE" smtClean="0"/>
              <a:pPr>
                <a:defRPr/>
              </a:pPr>
              <a:t>14</a:t>
            </a:fld>
            <a:endParaRPr lang="de-DE"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a:defRPr/>
            </a:pPr>
            <a:fld id="{7A5A9E54-1697-48B5-80FD-25B673F74DB6}" type="slidenum">
              <a:rPr lang="de-DE" smtClean="0"/>
              <a:pPr>
                <a:defRPr/>
              </a:pPr>
              <a:t>15</a:t>
            </a:fld>
            <a:endParaRPr lang="de-DE"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Образ слайда 1"/>
          <p:cNvSpPr>
            <a:spLocks noGrp="1" noRot="1" noChangeAspect="1" noTextEdit="1"/>
          </p:cNvSpPr>
          <p:nvPr>
            <p:ph type="sldImg"/>
          </p:nvPr>
        </p:nvSpPr>
        <p:spPr bwMode="auto">
          <a:noFill/>
          <a:ln>
            <a:solidFill>
              <a:srgbClr val="000000"/>
            </a:solidFill>
            <a:miter lim="800000"/>
            <a:headEnd/>
            <a:tailEnd/>
          </a:ln>
        </p:spPr>
      </p:sp>
      <p:sp>
        <p:nvSpPr>
          <p:cNvPr id="171011"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dirty="0" smtClean="0"/>
          </a:p>
        </p:txBody>
      </p:sp>
      <p:sp>
        <p:nvSpPr>
          <p:cNvPr id="171012"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FB56F5C-7C79-4674-BB85-B9A24841603C}" type="slidenum">
              <a:rPr lang="ru-RU" smtClean="0"/>
              <a:pPr/>
              <a:t>16</a:t>
            </a:fld>
            <a:endParaRPr lang="ru-RU"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Образ слайда 1"/>
          <p:cNvSpPr>
            <a:spLocks noGrp="1" noRot="1" noChangeAspect="1" noTextEdit="1"/>
          </p:cNvSpPr>
          <p:nvPr>
            <p:ph type="sldImg"/>
          </p:nvPr>
        </p:nvSpPr>
        <p:spPr>
          <a:ln/>
        </p:spPr>
      </p:sp>
      <p:sp>
        <p:nvSpPr>
          <p:cNvPr id="93187" name="Заметки 2"/>
          <p:cNvSpPr>
            <a:spLocks noGrp="1"/>
          </p:cNvSpPr>
          <p:nvPr>
            <p:ph type="body" idx="1"/>
          </p:nvPr>
        </p:nvSpPr>
        <p:spPr>
          <a:noFill/>
          <a:ln/>
        </p:spPr>
        <p:txBody>
          <a:bodyPr/>
          <a:lstStyle/>
          <a:p>
            <a:endParaRPr lang="ru-RU" dirty="0" smtClean="0">
              <a:latin typeface="Arial" pitchFamily="34" charset="0"/>
            </a:endParaRPr>
          </a:p>
        </p:txBody>
      </p:sp>
      <p:sp>
        <p:nvSpPr>
          <p:cNvPr id="4" name="Номер слайда 3"/>
          <p:cNvSpPr>
            <a:spLocks noGrp="1"/>
          </p:cNvSpPr>
          <p:nvPr>
            <p:ph type="sldNum" sz="quarter" idx="5"/>
          </p:nvPr>
        </p:nvSpPr>
        <p:spPr/>
        <p:txBody>
          <a:bodyPr/>
          <a:lstStyle/>
          <a:p>
            <a:pPr>
              <a:defRPr/>
            </a:pPr>
            <a:fld id="{27B5B24B-9899-4C86-B869-8A49315B8E0A}" type="slidenum">
              <a:rPr lang="ru-RU" smtClean="0"/>
              <a:pPr>
                <a:defRPr/>
              </a:pPr>
              <a:t>17</a:t>
            </a:fld>
            <a:endParaRPr lang="ru-RU"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8F78CD47-8D34-4944-AE8F-2BC26DE33D2E}" type="slidenum">
              <a:rPr lang="ru-RU" smtClean="0"/>
              <a:pPr/>
              <a:t>18</a:t>
            </a:fld>
            <a:endParaRPr lang="ru-RU"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8F78CD47-8D34-4944-AE8F-2BC26DE33D2E}" type="slidenum">
              <a:rPr lang="ru-RU" smtClean="0"/>
              <a:pPr/>
              <a:t>19</a:t>
            </a:fld>
            <a:endParaRPr lang="ru-RU"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a:defRPr/>
            </a:pPr>
            <a:fld id="{7A5A9E54-1697-48B5-80FD-25B673F74DB6}" type="slidenum">
              <a:rPr lang="de-DE" smtClean="0"/>
              <a:pPr>
                <a:defRPr/>
              </a:pPr>
              <a:t>2</a:t>
            </a:fld>
            <a:endParaRPr lang="de-DE"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8F78CD47-8D34-4944-AE8F-2BC26DE33D2E}" type="slidenum">
              <a:rPr lang="ru-RU" smtClean="0"/>
              <a:pPr/>
              <a:t>20</a:t>
            </a:fld>
            <a:endParaRPr lang="ru-RU"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8F78CD47-8D34-4944-AE8F-2BC26DE33D2E}" type="slidenum">
              <a:rPr lang="ru-RU" smtClean="0"/>
              <a:pPr/>
              <a:t>21</a:t>
            </a:fld>
            <a:endParaRPr lang="ru-RU"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Образ слайда 1"/>
          <p:cNvSpPr>
            <a:spLocks noGrp="1" noRot="1" noChangeAspect="1" noTextEdit="1"/>
          </p:cNvSpPr>
          <p:nvPr>
            <p:ph type="sldImg"/>
          </p:nvPr>
        </p:nvSpPr>
        <p:spPr>
          <a:ln/>
        </p:spPr>
      </p:sp>
      <p:sp>
        <p:nvSpPr>
          <p:cNvPr id="94211" name="Заметки 2"/>
          <p:cNvSpPr>
            <a:spLocks noGrp="1"/>
          </p:cNvSpPr>
          <p:nvPr>
            <p:ph type="body" idx="1"/>
          </p:nvPr>
        </p:nvSpPr>
        <p:spPr>
          <a:noFill/>
          <a:ln/>
        </p:spPr>
        <p:txBody>
          <a:bodyPr/>
          <a:lstStyle/>
          <a:p>
            <a:endParaRPr lang="ru-RU" dirty="0" smtClean="0">
              <a:latin typeface="Arial" pitchFamily="34" charset="0"/>
            </a:endParaRPr>
          </a:p>
        </p:txBody>
      </p:sp>
      <p:sp>
        <p:nvSpPr>
          <p:cNvPr id="4" name="Номер слайда 3"/>
          <p:cNvSpPr>
            <a:spLocks noGrp="1"/>
          </p:cNvSpPr>
          <p:nvPr>
            <p:ph type="sldNum" sz="quarter" idx="5"/>
          </p:nvPr>
        </p:nvSpPr>
        <p:spPr/>
        <p:txBody>
          <a:bodyPr/>
          <a:lstStyle/>
          <a:p>
            <a:pPr>
              <a:defRPr/>
            </a:pPr>
            <a:fld id="{FC8891C5-1220-4C20-8548-58C774859FFA}" type="slidenum">
              <a:rPr lang="de-DE" smtClean="0"/>
              <a:pPr>
                <a:defRPr/>
              </a:pPr>
              <a:t>22</a:t>
            </a:fld>
            <a:endParaRPr lang="de-DE"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Образ слайда 1"/>
          <p:cNvSpPr>
            <a:spLocks noGrp="1" noRot="1" noChangeAspect="1" noTextEdit="1"/>
          </p:cNvSpPr>
          <p:nvPr>
            <p:ph type="sldImg"/>
          </p:nvPr>
        </p:nvSpPr>
        <p:spPr>
          <a:ln/>
        </p:spPr>
      </p:sp>
      <p:sp>
        <p:nvSpPr>
          <p:cNvPr id="95235" name="Заметки 2"/>
          <p:cNvSpPr>
            <a:spLocks noGrp="1"/>
          </p:cNvSpPr>
          <p:nvPr>
            <p:ph type="body" idx="1"/>
          </p:nvPr>
        </p:nvSpPr>
        <p:spPr>
          <a:noFill/>
          <a:ln/>
        </p:spPr>
        <p:txBody>
          <a:bodyPr/>
          <a:lstStyle/>
          <a:p>
            <a:endParaRPr lang="ru-RU" dirty="0" smtClean="0">
              <a:latin typeface="Arial" pitchFamily="34" charset="0"/>
            </a:endParaRPr>
          </a:p>
        </p:txBody>
      </p:sp>
      <p:sp>
        <p:nvSpPr>
          <p:cNvPr id="4" name="Номер слайда 3"/>
          <p:cNvSpPr>
            <a:spLocks noGrp="1"/>
          </p:cNvSpPr>
          <p:nvPr>
            <p:ph type="sldNum" sz="quarter" idx="5"/>
          </p:nvPr>
        </p:nvSpPr>
        <p:spPr/>
        <p:txBody>
          <a:bodyPr/>
          <a:lstStyle/>
          <a:p>
            <a:pPr>
              <a:defRPr/>
            </a:pPr>
            <a:fld id="{CFC8D4D6-0BB7-457E-902D-8FB288CC2F14}" type="slidenum">
              <a:rPr lang="de-DE" smtClean="0"/>
              <a:pPr>
                <a:defRPr/>
              </a:pPr>
              <a:t>23</a:t>
            </a:fld>
            <a:endParaRPr lang="de-DE"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Образ слайда 1"/>
          <p:cNvSpPr>
            <a:spLocks noGrp="1" noRot="1" noChangeAspect="1" noTextEdit="1"/>
          </p:cNvSpPr>
          <p:nvPr>
            <p:ph type="sldImg"/>
          </p:nvPr>
        </p:nvSpPr>
        <p:spPr>
          <a:ln/>
        </p:spPr>
      </p:sp>
      <p:sp>
        <p:nvSpPr>
          <p:cNvPr id="96259" name="Заметки 2"/>
          <p:cNvSpPr>
            <a:spLocks noGrp="1"/>
          </p:cNvSpPr>
          <p:nvPr>
            <p:ph type="body" idx="1"/>
          </p:nvPr>
        </p:nvSpPr>
        <p:spPr>
          <a:noFill/>
          <a:ln/>
        </p:spPr>
        <p:txBody>
          <a:bodyPr/>
          <a:lstStyle/>
          <a:p>
            <a:endParaRPr lang="ru-RU" dirty="0" smtClean="0">
              <a:latin typeface="Arial" pitchFamily="34" charset="0"/>
            </a:endParaRPr>
          </a:p>
        </p:txBody>
      </p:sp>
      <p:sp>
        <p:nvSpPr>
          <p:cNvPr id="4" name="Номер слайда 3"/>
          <p:cNvSpPr>
            <a:spLocks noGrp="1"/>
          </p:cNvSpPr>
          <p:nvPr>
            <p:ph type="sldNum" sz="quarter" idx="5"/>
          </p:nvPr>
        </p:nvSpPr>
        <p:spPr/>
        <p:txBody>
          <a:bodyPr/>
          <a:lstStyle/>
          <a:p>
            <a:pPr>
              <a:defRPr/>
            </a:pPr>
            <a:fld id="{248D828A-CC7A-486D-AB11-2EEA7AD5240E}" type="slidenum">
              <a:rPr lang="de-DE" smtClean="0"/>
              <a:pPr>
                <a:defRPr/>
              </a:pPr>
              <a:t>24</a:t>
            </a:fld>
            <a:endParaRPr lang="de-DE"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Образ слайда 1"/>
          <p:cNvSpPr>
            <a:spLocks noGrp="1" noRot="1" noChangeAspect="1" noTextEdit="1"/>
          </p:cNvSpPr>
          <p:nvPr>
            <p:ph type="sldImg"/>
          </p:nvPr>
        </p:nvSpPr>
        <p:spPr>
          <a:ln/>
        </p:spPr>
      </p:sp>
      <p:sp>
        <p:nvSpPr>
          <p:cNvPr id="97283" name="Заметки 2"/>
          <p:cNvSpPr>
            <a:spLocks noGrp="1"/>
          </p:cNvSpPr>
          <p:nvPr>
            <p:ph type="body" idx="1"/>
          </p:nvPr>
        </p:nvSpPr>
        <p:spPr>
          <a:noFill/>
          <a:ln/>
        </p:spPr>
        <p:txBody>
          <a:bodyPr/>
          <a:lstStyle/>
          <a:p>
            <a:endParaRPr lang="ru-RU" dirty="0" smtClean="0">
              <a:latin typeface="Arial" pitchFamily="34" charset="0"/>
            </a:endParaRPr>
          </a:p>
        </p:txBody>
      </p:sp>
      <p:sp>
        <p:nvSpPr>
          <p:cNvPr id="4" name="Номер слайда 3"/>
          <p:cNvSpPr>
            <a:spLocks noGrp="1"/>
          </p:cNvSpPr>
          <p:nvPr>
            <p:ph type="sldNum" sz="quarter" idx="5"/>
          </p:nvPr>
        </p:nvSpPr>
        <p:spPr/>
        <p:txBody>
          <a:bodyPr/>
          <a:lstStyle/>
          <a:p>
            <a:pPr>
              <a:defRPr/>
            </a:pPr>
            <a:fld id="{5D88A02D-E2B7-470A-BE90-3ED3D788CC50}" type="slidenum">
              <a:rPr lang="de-DE" smtClean="0"/>
              <a:pPr>
                <a:defRPr/>
              </a:pPr>
              <a:t>25</a:t>
            </a:fld>
            <a:endParaRPr lang="de-DE"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Образ слайда 1"/>
          <p:cNvSpPr>
            <a:spLocks noGrp="1" noRot="1" noChangeAspect="1" noTextEdit="1"/>
          </p:cNvSpPr>
          <p:nvPr>
            <p:ph type="sldImg"/>
          </p:nvPr>
        </p:nvSpPr>
        <p:spPr>
          <a:ln/>
        </p:spPr>
      </p:sp>
      <p:sp>
        <p:nvSpPr>
          <p:cNvPr id="98307" name="Заметки 2"/>
          <p:cNvSpPr>
            <a:spLocks noGrp="1"/>
          </p:cNvSpPr>
          <p:nvPr>
            <p:ph type="body" idx="1"/>
          </p:nvPr>
        </p:nvSpPr>
        <p:spPr>
          <a:noFill/>
          <a:ln/>
        </p:spPr>
        <p:txBody>
          <a:bodyPr/>
          <a:lstStyle/>
          <a:p>
            <a:endParaRPr lang="ru-RU" dirty="0" smtClean="0">
              <a:latin typeface="Arial" pitchFamily="34" charset="0"/>
            </a:endParaRPr>
          </a:p>
        </p:txBody>
      </p:sp>
      <p:sp>
        <p:nvSpPr>
          <p:cNvPr id="4" name="Номер слайда 3"/>
          <p:cNvSpPr>
            <a:spLocks noGrp="1"/>
          </p:cNvSpPr>
          <p:nvPr>
            <p:ph type="sldNum" sz="quarter" idx="5"/>
          </p:nvPr>
        </p:nvSpPr>
        <p:spPr/>
        <p:txBody>
          <a:bodyPr/>
          <a:lstStyle/>
          <a:p>
            <a:pPr>
              <a:defRPr/>
            </a:pPr>
            <a:fld id="{F696AB08-D697-40D5-A036-52A952B439F6}" type="slidenum">
              <a:rPr lang="de-DE" smtClean="0"/>
              <a:pPr>
                <a:defRPr/>
              </a:pPr>
              <a:t>26</a:t>
            </a:fld>
            <a:endParaRPr lang="de-DE"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Образ слайда 1"/>
          <p:cNvSpPr>
            <a:spLocks noGrp="1" noRot="1" noChangeAspect="1" noTextEdit="1"/>
          </p:cNvSpPr>
          <p:nvPr>
            <p:ph type="sldImg"/>
          </p:nvPr>
        </p:nvSpPr>
        <p:spPr>
          <a:ln/>
        </p:spPr>
      </p:sp>
      <p:sp>
        <p:nvSpPr>
          <p:cNvPr id="99331" name="Заметки 2"/>
          <p:cNvSpPr>
            <a:spLocks noGrp="1"/>
          </p:cNvSpPr>
          <p:nvPr>
            <p:ph type="body" idx="1"/>
          </p:nvPr>
        </p:nvSpPr>
        <p:spPr>
          <a:noFill/>
          <a:ln/>
        </p:spPr>
        <p:txBody>
          <a:bodyPr/>
          <a:lstStyle/>
          <a:p>
            <a:endParaRPr lang="ru-RU" dirty="0" smtClean="0">
              <a:latin typeface="Arial" pitchFamily="34" charset="0"/>
            </a:endParaRPr>
          </a:p>
        </p:txBody>
      </p:sp>
      <p:sp>
        <p:nvSpPr>
          <p:cNvPr id="4" name="Номер слайда 3"/>
          <p:cNvSpPr>
            <a:spLocks noGrp="1"/>
          </p:cNvSpPr>
          <p:nvPr>
            <p:ph type="sldNum" sz="quarter" idx="5"/>
          </p:nvPr>
        </p:nvSpPr>
        <p:spPr/>
        <p:txBody>
          <a:bodyPr/>
          <a:lstStyle/>
          <a:p>
            <a:pPr>
              <a:defRPr/>
            </a:pPr>
            <a:fld id="{1D7F67ED-8B08-4995-8CC6-19E42392AB91}" type="slidenum">
              <a:rPr lang="de-DE" smtClean="0"/>
              <a:pPr>
                <a:defRPr/>
              </a:pPr>
              <a:t>27</a:t>
            </a:fld>
            <a:endParaRPr lang="de-DE"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Образ слайда 1"/>
          <p:cNvSpPr>
            <a:spLocks noGrp="1" noRot="1" noChangeAspect="1" noTextEdit="1"/>
          </p:cNvSpPr>
          <p:nvPr>
            <p:ph type="sldImg"/>
          </p:nvPr>
        </p:nvSpPr>
        <p:spPr>
          <a:ln/>
        </p:spPr>
      </p:sp>
      <p:sp>
        <p:nvSpPr>
          <p:cNvPr id="100355" name="Заметки 2"/>
          <p:cNvSpPr>
            <a:spLocks noGrp="1"/>
          </p:cNvSpPr>
          <p:nvPr>
            <p:ph type="body" idx="1"/>
          </p:nvPr>
        </p:nvSpPr>
        <p:spPr>
          <a:noFill/>
          <a:ln/>
        </p:spPr>
        <p:txBody>
          <a:bodyPr/>
          <a:lstStyle/>
          <a:p>
            <a:endParaRPr lang="ru-RU" dirty="0" smtClean="0">
              <a:latin typeface="Arial" pitchFamily="34" charset="0"/>
            </a:endParaRPr>
          </a:p>
        </p:txBody>
      </p:sp>
      <p:sp>
        <p:nvSpPr>
          <p:cNvPr id="4" name="Номер слайда 3"/>
          <p:cNvSpPr>
            <a:spLocks noGrp="1"/>
          </p:cNvSpPr>
          <p:nvPr>
            <p:ph type="sldNum" sz="quarter" idx="5"/>
          </p:nvPr>
        </p:nvSpPr>
        <p:spPr/>
        <p:txBody>
          <a:bodyPr/>
          <a:lstStyle/>
          <a:p>
            <a:pPr>
              <a:defRPr/>
            </a:pPr>
            <a:fld id="{817C429D-6E4D-4D77-BF16-72BA2F6C540C}" type="slidenum">
              <a:rPr lang="de-DE" smtClean="0"/>
              <a:pPr>
                <a:defRPr/>
              </a:pPr>
              <a:t>28</a:t>
            </a:fld>
            <a:endParaRPr lang="de-DE"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8F78CD47-8D34-4944-AE8F-2BC26DE33D2E}" type="slidenum">
              <a:rPr lang="ru-RU" smtClean="0"/>
              <a:pPr/>
              <a:t>29</a:t>
            </a:fld>
            <a:endParaRPr lang="ru-RU"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a:defRPr/>
            </a:pPr>
            <a:fld id="{7A5A9E54-1697-48B5-80FD-25B673F74DB6}" type="slidenum">
              <a:rPr lang="de-DE" smtClean="0"/>
              <a:pPr>
                <a:defRPr/>
              </a:pPr>
              <a:t>3</a:t>
            </a:fld>
            <a:endParaRPr lang="de-DE"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Образ слайда 1"/>
          <p:cNvSpPr>
            <a:spLocks noGrp="1" noRot="1" noChangeAspect="1" noTextEdit="1"/>
          </p:cNvSpPr>
          <p:nvPr>
            <p:ph type="sldImg"/>
          </p:nvPr>
        </p:nvSpPr>
        <p:spPr>
          <a:ln/>
        </p:spPr>
      </p:sp>
      <p:sp>
        <p:nvSpPr>
          <p:cNvPr id="101379" name="Заметки 2"/>
          <p:cNvSpPr>
            <a:spLocks noGrp="1"/>
          </p:cNvSpPr>
          <p:nvPr>
            <p:ph type="body" idx="1"/>
          </p:nvPr>
        </p:nvSpPr>
        <p:spPr>
          <a:noFill/>
          <a:ln/>
        </p:spPr>
        <p:txBody>
          <a:bodyPr/>
          <a:lstStyle/>
          <a:p>
            <a:pPr eaLnBrk="1" hangingPunct="1"/>
            <a:endParaRPr lang="ru-RU" dirty="0" smtClean="0">
              <a:latin typeface="Arial" pitchFamily="34" charset="0"/>
            </a:endParaRPr>
          </a:p>
        </p:txBody>
      </p:sp>
      <p:sp>
        <p:nvSpPr>
          <p:cNvPr id="27652" name="Номер слайда 3"/>
          <p:cNvSpPr>
            <a:spLocks noGrp="1"/>
          </p:cNvSpPr>
          <p:nvPr>
            <p:ph type="sldNum" sz="quarter" idx="5"/>
          </p:nvPr>
        </p:nvSpPr>
        <p:spPr/>
        <p:txBody>
          <a:bodyPr/>
          <a:lstStyle/>
          <a:p>
            <a:pPr>
              <a:defRPr/>
            </a:pPr>
            <a:fld id="{05DDEB2C-7C4E-4B46-98A9-8891AEEA070E}" type="slidenum">
              <a:rPr lang="ru-RU"/>
              <a:pPr>
                <a:defRPr/>
              </a:pPr>
              <a:t>30</a:t>
            </a:fld>
            <a:endParaRPr lang="ru-RU"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Образ слайда 1"/>
          <p:cNvSpPr>
            <a:spLocks noGrp="1" noRot="1" noChangeAspect="1" noTextEdit="1"/>
          </p:cNvSpPr>
          <p:nvPr>
            <p:ph type="sldImg"/>
          </p:nvPr>
        </p:nvSpPr>
        <p:spPr>
          <a:ln/>
        </p:spPr>
      </p:sp>
      <p:sp>
        <p:nvSpPr>
          <p:cNvPr id="102403" name="Заметки 2"/>
          <p:cNvSpPr>
            <a:spLocks noGrp="1"/>
          </p:cNvSpPr>
          <p:nvPr>
            <p:ph type="body" idx="1"/>
          </p:nvPr>
        </p:nvSpPr>
        <p:spPr>
          <a:noFill/>
          <a:ln/>
        </p:spPr>
        <p:txBody>
          <a:bodyPr/>
          <a:lstStyle/>
          <a:p>
            <a:endParaRPr lang="ru-RU" dirty="0" smtClean="0">
              <a:latin typeface="Arial" pitchFamily="34" charset="0"/>
            </a:endParaRPr>
          </a:p>
        </p:txBody>
      </p:sp>
      <p:sp>
        <p:nvSpPr>
          <p:cNvPr id="4" name="Номер слайда 3"/>
          <p:cNvSpPr>
            <a:spLocks noGrp="1"/>
          </p:cNvSpPr>
          <p:nvPr>
            <p:ph type="sldNum" sz="quarter" idx="5"/>
          </p:nvPr>
        </p:nvSpPr>
        <p:spPr/>
        <p:txBody>
          <a:bodyPr/>
          <a:lstStyle/>
          <a:p>
            <a:pPr>
              <a:defRPr/>
            </a:pPr>
            <a:fld id="{BB765FB1-CA95-42E4-9418-2219846B849E}" type="slidenum">
              <a:rPr lang="ru-RU" smtClean="0"/>
              <a:pPr>
                <a:defRPr/>
              </a:pPr>
              <a:t>31</a:t>
            </a:fld>
            <a:endParaRPr lang="ru-RU"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a:defRPr/>
            </a:pPr>
            <a:fld id="{3DCBA8AF-D3C1-4C5D-91CB-DF48D0C4541B}" type="slidenum">
              <a:rPr lang="ru-RU" smtClean="0"/>
              <a:pPr>
                <a:defRPr/>
              </a:pPr>
              <a:t>32</a:t>
            </a:fld>
            <a:endParaRPr lang="ru-RU"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Образ слайда 1"/>
          <p:cNvSpPr>
            <a:spLocks noGrp="1" noRot="1" noChangeAspect="1" noTextEdit="1"/>
          </p:cNvSpPr>
          <p:nvPr>
            <p:ph type="sldImg"/>
          </p:nvPr>
        </p:nvSpPr>
        <p:spPr>
          <a:ln/>
        </p:spPr>
      </p:sp>
      <p:sp>
        <p:nvSpPr>
          <p:cNvPr id="104451" name="Заметки 2"/>
          <p:cNvSpPr>
            <a:spLocks noGrp="1"/>
          </p:cNvSpPr>
          <p:nvPr>
            <p:ph type="body" idx="1"/>
          </p:nvPr>
        </p:nvSpPr>
        <p:spPr>
          <a:noFill/>
          <a:ln/>
        </p:spPr>
        <p:txBody>
          <a:bodyPr/>
          <a:lstStyle/>
          <a:p>
            <a:endParaRPr lang="ru-RU" dirty="0" smtClean="0">
              <a:latin typeface="Arial" pitchFamily="34" charset="0"/>
            </a:endParaRPr>
          </a:p>
        </p:txBody>
      </p:sp>
      <p:sp>
        <p:nvSpPr>
          <p:cNvPr id="4" name="Номер слайда 3"/>
          <p:cNvSpPr>
            <a:spLocks noGrp="1"/>
          </p:cNvSpPr>
          <p:nvPr>
            <p:ph type="sldNum" sz="quarter" idx="5"/>
          </p:nvPr>
        </p:nvSpPr>
        <p:spPr/>
        <p:txBody>
          <a:bodyPr/>
          <a:lstStyle/>
          <a:p>
            <a:pPr>
              <a:defRPr/>
            </a:pPr>
            <a:fld id="{33EE3BC3-FA73-414F-AAA4-1D2D96918FE8}" type="slidenum">
              <a:rPr lang="de-DE" smtClean="0"/>
              <a:pPr>
                <a:defRPr/>
              </a:pPr>
              <a:t>33</a:t>
            </a:fld>
            <a:endParaRPr lang="de-DE"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Образ слайда 1"/>
          <p:cNvSpPr>
            <a:spLocks noGrp="1" noRot="1" noChangeAspect="1" noTextEdit="1"/>
          </p:cNvSpPr>
          <p:nvPr>
            <p:ph type="sldImg"/>
          </p:nvPr>
        </p:nvSpPr>
        <p:spPr>
          <a:ln/>
        </p:spPr>
      </p:sp>
      <p:sp>
        <p:nvSpPr>
          <p:cNvPr id="105475" name="Заметки 2"/>
          <p:cNvSpPr>
            <a:spLocks noGrp="1"/>
          </p:cNvSpPr>
          <p:nvPr>
            <p:ph type="body" idx="1"/>
          </p:nvPr>
        </p:nvSpPr>
        <p:spPr>
          <a:noFill/>
          <a:ln/>
        </p:spPr>
        <p:txBody>
          <a:bodyPr/>
          <a:lstStyle/>
          <a:p>
            <a:endParaRPr lang="ru-RU" dirty="0" smtClean="0">
              <a:latin typeface="Arial" pitchFamily="34" charset="0"/>
            </a:endParaRPr>
          </a:p>
        </p:txBody>
      </p:sp>
      <p:sp>
        <p:nvSpPr>
          <p:cNvPr id="4" name="Номер слайда 3"/>
          <p:cNvSpPr>
            <a:spLocks noGrp="1"/>
          </p:cNvSpPr>
          <p:nvPr>
            <p:ph type="sldNum" sz="quarter" idx="5"/>
          </p:nvPr>
        </p:nvSpPr>
        <p:spPr/>
        <p:txBody>
          <a:bodyPr/>
          <a:lstStyle/>
          <a:p>
            <a:pPr>
              <a:defRPr/>
            </a:pPr>
            <a:fld id="{7B7C5A84-FDD9-4D24-927A-D6B30B49756E}" type="slidenum">
              <a:rPr lang="de-DE" smtClean="0"/>
              <a:pPr>
                <a:defRPr/>
              </a:pPr>
              <a:t>34</a:t>
            </a:fld>
            <a:endParaRPr lang="de-DE"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Образ слайда 1"/>
          <p:cNvSpPr>
            <a:spLocks noGrp="1" noRot="1" noChangeAspect="1" noTextEdit="1"/>
          </p:cNvSpPr>
          <p:nvPr>
            <p:ph type="sldImg"/>
          </p:nvPr>
        </p:nvSpPr>
        <p:spPr>
          <a:ln/>
        </p:spPr>
      </p:sp>
      <p:sp>
        <p:nvSpPr>
          <p:cNvPr id="109571" name="Заметки 2"/>
          <p:cNvSpPr>
            <a:spLocks noGrp="1"/>
          </p:cNvSpPr>
          <p:nvPr>
            <p:ph type="body" idx="1"/>
          </p:nvPr>
        </p:nvSpPr>
        <p:spPr>
          <a:noFill/>
          <a:ln/>
        </p:spPr>
        <p:txBody>
          <a:bodyPr/>
          <a:lstStyle/>
          <a:p>
            <a:endParaRPr lang="ru-RU" dirty="0" smtClean="0">
              <a:latin typeface="Arial" pitchFamily="34" charset="0"/>
            </a:endParaRPr>
          </a:p>
        </p:txBody>
      </p:sp>
      <p:sp>
        <p:nvSpPr>
          <p:cNvPr id="4" name="Номер слайда 3"/>
          <p:cNvSpPr>
            <a:spLocks noGrp="1"/>
          </p:cNvSpPr>
          <p:nvPr>
            <p:ph type="sldNum" sz="quarter" idx="5"/>
          </p:nvPr>
        </p:nvSpPr>
        <p:spPr/>
        <p:txBody>
          <a:bodyPr/>
          <a:lstStyle/>
          <a:p>
            <a:pPr>
              <a:defRPr/>
            </a:pPr>
            <a:fld id="{7CAC3749-55E1-439A-9700-0C35D50E93CA}" type="slidenum">
              <a:rPr lang="ru-RU" smtClean="0"/>
              <a:pPr>
                <a:defRPr/>
              </a:pPr>
              <a:t>35</a:t>
            </a:fld>
            <a:endParaRPr lang="ru-RU"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8F78CD47-8D34-4944-AE8F-2BC26DE33D2E}" type="slidenum">
              <a:rPr lang="ru-RU" smtClean="0"/>
              <a:pPr/>
              <a:t>36</a:t>
            </a:fld>
            <a:endParaRPr lang="ru-RU"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Образ слайда 1"/>
          <p:cNvSpPr>
            <a:spLocks noGrp="1" noRot="1" noChangeAspect="1" noTextEdit="1"/>
          </p:cNvSpPr>
          <p:nvPr>
            <p:ph type="sldImg"/>
          </p:nvPr>
        </p:nvSpPr>
        <p:spPr>
          <a:ln/>
        </p:spPr>
      </p:sp>
      <p:sp>
        <p:nvSpPr>
          <p:cNvPr id="74755" name="Заметки 2"/>
          <p:cNvSpPr>
            <a:spLocks noGrp="1"/>
          </p:cNvSpPr>
          <p:nvPr>
            <p:ph type="body" idx="1"/>
          </p:nvPr>
        </p:nvSpPr>
        <p:spPr>
          <a:noFill/>
          <a:ln/>
        </p:spPr>
        <p:txBody>
          <a:bodyPr/>
          <a:lstStyle/>
          <a:p>
            <a:endParaRPr lang="ru-RU" dirty="0" smtClean="0">
              <a:latin typeface="Arial" pitchFamily="34" charset="0"/>
            </a:endParaRPr>
          </a:p>
        </p:txBody>
      </p:sp>
      <p:sp>
        <p:nvSpPr>
          <p:cNvPr id="4" name="Номер слайда 3"/>
          <p:cNvSpPr>
            <a:spLocks noGrp="1"/>
          </p:cNvSpPr>
          <p:nvPr>
            <p:ph type="sldNum" sz="quarter" idx="5"/>
          </p:nvPr>
        </p:nvSpPr>
        <p:spPr/>
        <p:txBody>
          <a:bodyPr/>
          <a:lstStyle/>
          <a:p>
            <a:pPr>
              <a:defRPr/>
            </a:pPr>
            <a:fld id="{D33DA654-D4D5-4DE8-9175-9C95AA17F058}" type="slidenum">
              <a:rPr lang="de-DE" smtClean="0"/>
              <a:pPr>
                <a:defRPr/>
              </a:pPr>
              <a:t>37</a:t>
            </a:fld>
            <a:endParaRPr lang="de-DE"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8F78CD47-8D34-4944-AE8F-2BC26DE33D2E}" type="slidenum">
              <a:rPr lang="ru-RU" smtClean="0"/>
              <a:pPr/>
              <a:t>38</a:t>
            </a:fld>
            <a:endParaRPr lang="ru-RU"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a:defRPr/>
            </a:pPr>
            <a:fld id="{7A5A9E54-1697-48B5-80FD-25B673F74DB6}" type="slidenum">
              <a:rPr lang="de-DE" smtClean="0"/>
              <a:pPr>
                <a:defRPr/>
              </a:pPr>
              <a:t>39</a:t>
            </a:fld>
            <a:endParaRPr lang="de-DE"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8F78CD47-8D34-4944-AE8F-2BC26DE33D2E}" type="slidenum">
              <a:rPr lang="ru-RU" smtClean="0"/>
              <a:pPr/>
              <a:t>4</a:t>
            </a:fld>
            <a:endParaRPr lang="ru-RU"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Образ слайда 1"/>
          <p:cNvSpPr>
            <a:spLocks noGrp="1" noRot="1" noChangeAspect="1" noTextEdit="1"/>
          </p:cNvSpPr>
          <p:nvPr>
            <p:ph type="sldImg"/>
          </p:nvPr>
        </p:nvSpPr>
        <p:spPr>
          <a:ln/>
        </p:spPr>
      </p:sp>
      <p:sp>
        <p:nvSpPr>
          <p:cNvPr id="220163" name="Заметки 2"/>
          <p:cNvSpPr>
            <a:spLocks noGrp="1"/>
          </p:cNvSpPr>
          <p:nvPr>
            <p:ph type="body" idx="1"/>
          </p:nvPr>
        </p:nvSpPr>
        <p:spPr>
          <a:noFill/>
          <a:ln/>
        </p:spPr>
        <p:txBody>
          <a:bodyPr/>
          <a:lstStyle/>
          <a:p>
            <a:endParaRPr lang="ru-RU" dirty="0" smtClean="0"/>
          </a:p>
        </p:txBody>
      </p:sp>
      <p:sp>
        <p:nvSpPr>
          <p:cNvPr id="4" name="Номер слайда 3"/>
          <p:cNvSpPr>
            <a:spLocks noGrp="1"/>
          </p:cNvSpPr>
          <p:nvPr>
            <p:ph type="sldNum" sz="quarter" idx="5"/>
          </p:nvPr>
        </p:nvSpPr>
        <p:spPr/>
        <p:txBody>
          <a:bodyPr/>
          <a:lstStyle/>
          <a:p>
            <a:pPr>
              <a:defRPr/>
            </a:pPr>
            <a:fld id="{7B506BD9-8F5D-4164-A9B7-8FDE20E43CB7}" type="slidenum">
              <a:rPr lang="de-DE" smtClean="0"/>
              <a:pPr>
                <a:defRPr/>
              </a:pPr>
              <a:t>40</a:t>
            </a:fld>
            <a:endParaRPr lang="de-DE"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Образ слайда 1"/>
          <p:cNvSpPr>
            <a:spLocks noGrp="1" noRot="1" noChangeAspect="1" noTextEdit="1"/>
          </p:cNvSpPr>
          <p:nvPr>
            <p:ph type="sldImg"/>
          </p:nvPr>
        </p:nvSpPr>
        <p:spPr>
          <a:ln/>
        </p:spPr>
      </p:sp>
      <p:sp>
        <p:nvSpPr>
          <p:cNvPr id="221187" name="Заметки 2"/>
          <p:cNvSpPr>
            <a:spLocks noGrp="1"/>
          </p:cNvSpPr>
          <p:nvPr>
            <p:ph type="body" idx="1"/>
          </p:nvPr>
        </p:nvSpPr>
        <p:spPr>
          <a:noFill/>
          <a:ln/>
        </p:spPr>
        <p:txBody>
          <a:bodyPr/>
          <a:lstStyle/>
          <a:p>
            <a:endParaRPr lang="ru-RU" dirty="0" smtClean="0"/>
          </a:p>
        </p:txBody>
      </p:sp>
      <p:sp>
        <p:nvSpPr>
          <p:cNvPr id="4" name="Номер слайда 3"/>
          <p:cNvSpPr>
            <a:spLocks noGrp="1"/>
          </p:cNvSpPr>
          <p:nvPr>
            <p:ph type="sldNum" sz="quarter" idx="5"/>
          </p:nvPr>
        </p:nvSpPr>
        <p:spPr/>
        <p:txBody>
          <a:bodyPr/>
          <a:lstStyle/>
          <a:p>
            <a:pPr>
              <a:defRPr/>
            </a:pPr>
            <a:fld id="{C1F8AB6F-8405-4257-8972-103C18A939D3}" type="slidenum">
              <a:rPr lang="de-DE" smtClean="0"/>
              <a:pPr>
                <a:defRPr/>
              </a:pPr>
              <a:t>41</a:t>
            </a:fld>
            <a:endParaRPr lang="de-DE"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Образ слайда 1"/>
          <p:cNvSpPr>
            <a:spLocks noGrp="1" noRot="1" noChangeAspect="1" noTextEdit="1"/>
          </p:cNvSpPr>
          <p:nvPr>
            <p:ph type="sldImg"/>
          </p:nvPr>
        </p:nvSpPr>
        <p:spPr>
          <a:ln/>
        </p:spPr>
      </p:sp>
      <p:sp>
        <p:nvSpPr>
          <p:cNvPr id="222211" name="Заметки 2"/>
          <p:cNvSpPr>
            <a:spLocks noGrp="1"/>
          </p:cNvSpPr>
          <p:nvPr>
            <p:ph type="body" idx="1"/>
          </p:nvPr>
        </p:nvSpPr>
        <p:spPr>
          <a:noFill/>
          <a:ln/>
        </p:spPr>
        <p:txBody>
          <a:bodyPr/>
          <a:lstStyle/>
          <a:p>
            <a:endParaRPr lang="ru-RU" dirty="0" smtClean="0"/>
          </a:p>
        </p:txBody>
      </p:sp>
      <p:sp>
        <p:nvSpPr>
          <p:cNvPr id="4" name="Номер слайда 3"/>
          <p:cNvSpPr>
            <a:spLocks noGrp="1"/>
          </p:cNvSpPr>
          <p:nvPr>
            <p:ph type="sldNum" sz="quarter" idx="5"/>
          </p:nvPr>
        </p:nvSpPr>
        <p:spPr/>
        <p:txBody>
          <a:bodyPr/>
          <a:lstStyle/>
          <a:p>
            <a:pPr>
              <a:defRPr/>
            </a:pPr>
            <a:fld id="{633C1D46-DFCB-416C-9DB1-BF8D85EFA75C}" type="slidenum">
              <a:rPr lang="de-DE" smtClean="0"/>
              <a:pPr>
                <a:defRPr/>
              </a:pPr>
              <a:t>42</a:t>
            </a:fld>
            <a:endParaRPr lang="de-DE"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a:defRPr/>
            </a:pPr>
            <a:fld id="{7A5A9E54-1697-48B5-80FD-25B673F74DB6}" type="slidenum">
              <a:rPr lang="de-DE" smtClean="0"/>
              <a:pPr>
                <a:defRPr/>
              </a:pPr>
              <a:t>43</a:t>
            </a:fld>
            <a:endParaRPr lang="de-DE"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a:defRPr/>
            </a:pPr>
            <a:fld id="{7A5A9E54-1697-48B5-80FD-25B673F74DB6}" type="slidenum">
              <a:rPr lang="de-DE" smtClean="0"/>
              <a:pPr>
                <a:defRPr/>
              </a:pPr>
              <a:t>44</a:t>
            </a:fld>
            <a:endParaRPr lang="de-DE"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8F78CD47-8D34-4944-AE8F-2BC26DE33D2E}" type="slidenum">
              <a:rPr lang="ru-RU" smtClean="0"/>
              <a:pPr/>
              <a:t>45</a:t>
            </a:fld>
            <a:endParaRPr lang="ru-RU"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Образ слайда 1"/>
          <p:cNvSpPr>
            <a:spLocks noGrp="1" noRot="1" noChangeAspect="1" noTextEdit="1"/>
          </p:cNvSpPr>
          <p:nvPr>
            <p:ph type="sldImg"/>
          </p:nvPr>
        </p:nvSpPr>
        <p:spPr>
          <a:ln/>
        </p:spPr>
      </p:sp>
      <p:sp>
        <p:nvSpPr>
          <p:cNvPr id="52227" name="Заметки 2"/>
          <p:cNvSpPr>
            <a:spLocks noGrp="1"/>
          </p:cNvSpPr>
          <p:nvPr>
            <p:ph type="body" idx="1"/>
          </p:nvPr>
        </p:nvSpPr>
        <p:spPr>
          <a:noFill/>
          <a:ln/>
        </p:spPr>
        <p:txBody>
          <a:bodyPr/>
          <a:lstStyle/>
          <a:p>
            <a:endParaRPr lang="ru-RU" dirty="0" smtClean="0">
              <a:latin typeface="Arial" pitchFamily="34" charset="0"/>
            </a:endParaRPr>
          </a:p>
        </p:txBody>
      </p:sp>
      <p:sp>
        <p:nvSpPr>
          <p:cNvPr id="4" name="Номер слайда 3"/>
          <p:cNvSpPr>
            <a:spLocks noGrp="1"/>
          </p:cNvSpPr>
          <p:nvPr>
            <p:ph type="sldNum" sz="quarter" idx="5"/>
          </p:nvPr>
        </p:nvSpPr>
        <p:spPr/>
        <p:txBody>
          <a:bodyPr/>
          <a:lstStyle/>
          <a:p>
            <a:pPr>
              <a:defRPr/>
            </a:pPr>
            <a:fld id="{1CA8AE2E-1364-4565-A0C5-5FAB4925D2FB}" type="slidenum">
              <a:rPr lang="de-DE" smtClean="0"/>
              <a:pPr>
                <a:defRPr/>
              </a:pPr>
              <a:t>46</a:t>
            </a:fld>
            <a:endParaRPr lang="de-DE"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Образ слайда 1"/>
          <p:cNvSpPr>
            <a:spLocks noGrp="1" noRot="1" noChangeAspect="1" noTextEdit="1"/>
          </p:cNvSpPr>
          <p:nvPr>
            <p:ph type="sldImg"/>
          </p:nvPr>
        </p:nvSpPr>
        <p:spPr>
          <a:ln/>
        </p:spPr>
      </p:sp>
      <p:sp>
        <p:nvSpPr>
          <p:cNvPr id="53251" name="Заметки 2"/>
          <p:cNvSpPr>
            <a:spLocks noGrp="1"/>
          </p:cNvSpPr>
          <p:nvPr>
            <p:ph type="body" idx="1"/>
          </p:nvPr>
        </p:nvSpPr>
        <p:spPr>
          <a:noFill/>
          <a:ln/>
        </p:spPr>
        <p:txBody>
          <a:bodyPr/>
          <a:lstStyle/>
          <a:p>
            <a:endParaRPr lang="ru-RU" dirty="0" smtClean="0">
              <a:latin typeface="Arial" pitchFamily="34" charset="0"/>
            </a:endParaRPr>
          </a:p>
        </p:txBody>
      </p:sp>
      <p:sp>
        <p:nvSpPr>
          <p:cNvPr id="4" name="Номер слайда 3"/>
          <p:cNvSpPr>
            <a:spLocks noGrp="1"/>
          </p:cNvSpPr>
          <p:nvPr>
            <p:ph type="sldNum" sz="quarter" idx="5"/>
          </p:nvPr>
        </p:nvSpPr>
        <p:spPr/>
        <p:txBody>
          <a:bodyPr/>
          <a:lstStyle/>
          <a:p>
            <a:pPr>
              <a:defRPr/>
            </a:pPr>
            <a:fld id="{75D6A703-6F5D-429A-8F88-1AD3B4B99237}" type="slidenum">
              <a:rPr lang="de-DE" smtClean="0"/>
              <a:pPr>
                <a:defRPr/>
              </a:pPr>
              <a:t>47</a:t>
            </a:fld>
            <a:endParaRPr lang="de-DE"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Образ слайда 1"/>
          <p:cNvSpPr>
            <a:spLocks noGrp="1" noRot="1" noChangeAspect="1" noTextEdit="1"/>
          </p:cNvSpPr>
          <p:nvPr>
            <p:ph type="sldImg"/>
          </p:nvPr>
        </p:nvSpPr>
        <p:spPr>
          <a:ln/>
        </p:spPr>
      </p:sp>
      <p:sp>
        <p:nvSpPr>
          <p:cNvPr id="54275" name="Заметки 2"/>
          <p:cNvSpPr>
            <a:spLocks noGrp="1"/>
          </p:cNvSpPr>
          <p:nvPr>
            <p:ph type="body" idx="1"/>
          </p:nvPr>
        </p:nvSpPr>
        <p:spPr>
          <a:noFill/>
          <a:ln/>
        </p:spPr>
        <p:txBody>
          <a:bodyPr/>
          <a:lstStyle/>
          <a:p>
            <a:endParaRPr lang="ru-RU" dirty="0" smtClean="0">
              <a:latin typeface="Arial" pitchFamily="34" charset="0"/>
            </a:endParaRPr>
          </a:p>
        </p:txBody>
      </p:sp>
      <p:sp>
        <p:nvSpPr>
          <p:cNvPr id="4" name="Номер слайда 3"/>
          <p:cNvSpPr>
            <a:spLocks noGrp="1"/>
          </p:cNvSpPr>
          <p:nvPr>
            <p:ph type="sldNum" sz="quarter" idx="5"/>
          </p:nvPr>
        </p:nvSpPr>
        <p:spPr/>
        <p:txBody>
          <a:bodyPr/>
          <a:lstStyle/>
          <a:p>
            <a:pPr>
              <a:defRPr/>
            </a:pPr>
            <a:fld id="{387B6694-99F6-42B1-9A47-710CC6D3E766}" type="slidenum">
              <a:rPr lang="de-DE" smtClean="0"/>
              <a:pPr>
                <a:defRPr/>
              </a:pPr>
              <a:t>48</a:t>
            </a:fld>
            <a:endParaRPr lang="de-DE"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Образ слайда 1"/>
          <p:cNvSpPr>
            <a:spLocks noGrp="1" noRot="1" noChangeAspect="1" noTextEdit="1"/>
          </p:cNvSpPr>
          <p:nvPr>
            <p:ph type="sldImg"/>
          </p:nvPr>
        </p:nvSpPr>
        <p:spPr>
          <a:ln/>
        </p:spPr>
      </p:sp>
      <p:sp>
        <p:nvSpPr>
          <p:cNvPr id="55299" name="Заметки 2"/>
          <p:cNvSpPr>
            <a:spLocks noGrp="1"/>
          </p:cNvSpPr>
          <p:nvPr>
            <p:ph type="body" idx="1"/>
          </p:nvPr>
        </p:nvSpPr>
        <p:spPr>
          <a:noFill/>
          <a:ln/>
        </p:spPr>
        <p:txBody>
          <a:bodyPr/>
          <a:lstStyle/>
          <a:p>
            <a:endParaRPr lang="ru-RU" dirty="0" smtClean="0">
              <a:latin typeface="Arial" pitchFamily="34" charset="0"/>
            </a:endParaRPr>
          </a:p>
        </p:txBody>
      </p:sp>
      <p:sp>
        <p:nvSpPr>
          <p:cNvPr id="4" name="Номер слайда 3"/>
          <p:cNvSpPr>
            <a:spLocks noGrp="1"/>
          </p:cNvSpPr>
          <p:nvPr>
            <p:ph type="sldNum" sz="quarter" idx="5"/>
          </p:nvPr>
        </p:nvSpPr>
        <p:spPr/>
        <p:txBody>
          <a:bodyPr/>
          <a:lstStyle/>
          <a:p>
            <a:pPr>
              <a:defRPr/>
            </a:pPr>
            <a:fld id="{2D8F62DD-C6AF-4422-8D4B-E44E058A85D8}" type="slidenum">
              <a:rPr lang="de-DE" smtClean="0"/>
              <a:pPr>
                <a:defRPr/>
              </a:pPr>
              <a:t>49</a:t>
            </a:fld>
            <a:endParaRPr lang="de-DE"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a:defRPr/>
            </a:pPr>
            <a:fld id="{7A5A9E54-1697-48B5-80FD-25B673F74DB6}" type="slidenum">
              <a:rPr lang="de-DE" smtClean="0"/>
              <a:pPr>
                <a:defRPr/>
              </a:pPr>
              <a:t>5</a:t>
            </a:fld>
            <a:endParaRPr lang="de-DE"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Образ слайда 1"/>
          <p:cNvSpPr>
            <a:spLocks noGrp="1" noRot="1" noChangeAspect="1" noTextEdit="1"/>
          </p:cNvSpPr>
          <p:nvPr>
            <p:ph type="sldImg"/>
          </p:nvPr>
        </p:nvSpPr>
        <p:spPr>
          <a:ln/>
        </p:spPr>
      </p:sp>
      <p:sp>
        <p:nvSpPr>
          <p:cNvPr id="56323" name="Заметки 2"/>
          <p:cNvSpPr>
            <a:spLocks noGrp="1"/>
          </p:cNvSpPr>
          <p:nvPr>
            <p:ph type="body" idx="1"/>
          </p:nvPr>
        </p:nvSpPr>
        <p:spPr>
          <a:noFill/>
          <a:ln/>
        </p:spPr>
        <p:txBody>
          <a:bodyPr/>
          <a:lstStyle/>
          <a:p>
            <a:endParaRPr lang="ru-RU" dirty="0" smtClean="0">
              <a:latin typeface="Arial" pitchFamily="34" charset="0"/>
            </a:endParaRPr>
          </a:p>
        </p:txBody>
      </p:sp>
      <p:sp>
        <p:nvSpPr>
          <p:cNvPr id="4" name="Номер слайда 3"/>
          <p:cNvSpPr>
            <a:spLocks noGrp="1"/>
          </p:cNvSpPr>
          <p:nvPr>
            <p:ph type="sldNum" sz="quarter" idx="5"/>
          </p:nvPr>
        </p:nvSpPr>
        <p:spPr/>
        <p:txBody>
          <a:bodyPr/>
          <a:lstStyle/>
          <a:p>
            <a:pPr>
              <a:defRPr/>
            </a:pPr>
            <a:fld id="{C0F368F6-F0A3-4E44-B862-5FC8CEE965C4}" type="slidenum">
              <a:rPr lang="de-DE" smtClean="0"/>
              <a:pPr>
                <a:defRPr/>
              </a:pPr>
              <a:t>50</a:t>
            </a:fld>
            <a:endParaRPr lang="de-DE" dirty="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Образ слайда 1"/>
          <p:cNvSpPr>
            <a:spLocks noGrp="1" noRot="1" noChangeAspect="1" noTextEdit="1"/>
          </p:cNvSpPr>
          <p:nvPr>
            <p:ph type="sldImg"/>
          </p:nvPr>
        </p:nvSpPr>
        <p:spPr>
          <a:ln/>
        </p:spPr>
      </p:sp>
      <p:sp>
        <p:nvSpPr>
          <p:cNvPr id="57347" name="Заметки 2"/>
          <p:cNvSpPr>
            <a:spLocks noGrp="1"/>
          </p:cNvSpPr>
          <p:nvPr>
            <p:ph type="body" idx="1"/>
          </p:nvPr>
        </p:nvSpPr>
        <p:spPr>
          <a:noFill/>
          <a:ln/>
        </p:spPr>
        <p:txBody>
          <a:bodyPr/>
          <a:lstStyle/>
          <a:p>
            <a:endParaRPr lang="ru-RU" dirty="0" smtClean="0">
              <a:latin typeface="Arial" pitchFamily="34" charset="0"/>
            </a:endParaRPr>
          </a:p>
        </p:txBody>
      </p:sp>
      <p:sp>
        <p:nvSpPr>
          <p:cNvPr id="4" name="Номер слайда 3"/>
          <p:cNvSpPr>
            <a:spLocks noGrp="1"/>
          </p:cNvSpPr>
          <p:nvPr>
            <p:ph type="sldNum" sz="quarter" idx="5"/>
          </p:nvPr>
        </p:nvSpPr>
        <p:spPr/>
        <p:txBody>
          <a:bodyPr/>
          <a:lstStyle/>
          <a:p>
            <a:pPr>
              <a:defRPr/>
            </a:pPr>
            <a:fld id="{97B5A06B-51E5-4FB6-B59C-2BCF5EBF7709}" type="slidenum">
              <a:rPr lang="de-DE" smtClean="0"/>
              <a:pPr>
                <a:defRPr/>
              </a:pPr>
              <a:t>51</a:t>
            </a:fld>
            <a:endParaRPr lang="de-DE" dirty="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Образ слайда 1"/>
          <p:cNvSpPr>
            <a:spLocks noGrp="1" noRot="1" noChangeAspect="1" noTextEdit="1"/>
          </p:cNvSpPr>
          <p:nvPr>
            <p:ph type="sldImg"/>
          </p:nvPr>
        </p:nvSpPr>
        <p:spPr>
          <a:ln/>
        </p:spPr>
      </p:sp>
      <p:sp>
        <p:nvSpPr>
          <p:cNvPr id="58371" name="Заметки 2"/>
          <p:cNvSpPr>
            <a:spLocks noGrp="1"/>
          </p:cNvSpPr>
          <p:nvPr>
            <p:ph type="body" idx="1"/>
          </p:nvPr>
        </p:nvSpPr>
        <p:spPr>
          <a:noFill/>
          <a:ln/>
        </p:spPr>
        <p:txBody>
          <a:bodyPr/>
          <a:lstStyle/>
          <a:p>
            <a:endParaRPr lang="ru-RU" dirty="0" smtClean="0">
              <a:latin typeface="Arial" pitchFamily="34" charset="0"/>
            </a:endParaRPr>
          </a:p>
        </p:txBody>
      </p:sp>
      <p:sp>
        <p:nvSpPr>
          <p:cNvPr id="4" name="Номер слайда 3"/>
          <p:cNvSpPr>
            <a:spLocks noGrp="1"/>
          </p:cNvSpPr>
          <p:nvPr>
            <p:ph type="sldNum" sz="quarter" idx="5"/>
          </p:nvPr>
        </p:nvSpPr>
        <p:spPr/>
        <p:txBody>
          <a:bodyPr/>
          <a:lstStyle/>
          <a:p>
            <a:pPr>
              <a:defRPr/>
            </a:pPr>
            <a:fld id="{CD4935B1-DFB8-4AFE-85F5-D062F99C07F4}" type="slidenum">
              <a:rPr lang="de-DE" smtClean="0"/>
              <a:pPr>
                <a:defRPr/>
              </a:pPr>
              <a:t>52</a:t>
            </a:fld>
            <a:endParaRPr lang="de-DE" dirty="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Образ слайда 1"/>
          <p:cNvSpPr>
            <a:spLocks noGrp="1" noRot="1" noChangeAspect="1" noTextEdit="1"/>
          </p:cNvSpPr>
          <p:nvPr>
            <p:ph type="sldImg"/>
          </p:nvPr>
        </p:nvSpPr>
        <p:spPr>
          <a:ln/>
        </p:spPr>
      </p:sp>
      <p:sp>
        <p:nvSpPr>
          <p:cNvPr id="59395" name="Заметки 2"/>
          <p:cNvSpPr>
            <a:spLocks noGrp="1"/>
          </p:cNvSpPr>
          <p:nvPr>
            <p:ph type="body" idx="1"/>
          </p:nvPr>
        </p:nvSpPr>
        <p:spPr>
          <a:noFill/>
          <a:ln/>
        </p:spPr>
        <p:txBody>
          <a:bodyPr/>
          <a:lstStyle/>
          <a:p>
            <a:endParaRPr lang="ru-RU" dirty="0" smtClean="0">
              <a:latin typeface="Arial" pitchFamily="34" charset="0"/>
            </a:endParaRPr>
          </a:p>
        </p:txBody>
      </p:sp>
      <p:sp>
        <p:nvSpPr>
          <p:cNvPr id="4" name="Номер слайда 3"/>
          <p:cNvSpPr>
            <a:spLocks noGrp="1"/>
          </p:cNvSpPr>
          <p:nvPr>
            <p:ph type="sldNum" sz="quarter" idx="5"/>
          </p:nvPr>
        </p:nvSpPr>
        <p:spPr/>
        <p:txBody>
          <a:bodyPr/>
          <a:lstStyle/>
          <a:p>
            <a:pPr>
              <a:defRPr/>
            </a:pPr>
            <a:fld id="{242CBEB4-1F8D-4651-8D4F-2ACEBF4DD768}" type="slidenum">
              <a:rPr lang="de-DE" smtClean="0"/>
              <a:pPr>
                <a:defRPr/>
              </a:pPr>
              <a:t>53</a:t>
            </a:fld>
            <a:endParaRPr lang="de-DE" dirty="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Образ слайда 1"/>
          <p:cNvSpPr>
            <a:spLocks noGrp="1" noRot="1" noChangeAspect="1" noTextEdit="1"/>
          </p:cNvSpPr>
          <p:nvPr>
            <p:ph type="sldImg"/>
          </p:nvPr>
        </p:nvSpPr>
        <p:spPr>
          <a:ln/>
        </p:spPr>
      </p:sp>
      <p:sp>
        <p:nvSpPr>
          <p:cNvPr id="61443" name="Заметки 2"/>
          <p:cNvSpPr>
            <a:spLocks noGrp="1"/>
          </p:cNvSpPr>
          <p:nvPr>
            <p:ph type="body" idx="1"/>
          </p:nvPr>
        </p:nvSpPr>
        <p:spPr>
          <a:noFill/>
          <a:ln/>
        </p:spPr>
        <p:txBody>
          <a:bodyPr/>
          <a:lstStyle/>
          <a:p>
            <a:endParaRPr lang="ru-RU" dirty="0" smtClean="0">
              <a:latin typeface="Arial" pitchFamily="34" charset="0"/>
            </a:endParaRPr>
          </a:p>
        </p:txBody>
      </p:sp>
      <p:sp>
        <p:nvSpPr>
          <p:cNvPr id="4" name="Номер слайда 3"/>
          <p:cNvSpPr>
            <a:spLocks noGrp="1"/>
          </p:cNvSpPr>
          <p:nvPr>
            <p:ph type="sldNum" sz="quarter" idx="5"/>
          </p:nvPr>
        </p:nvSpPr>
        <p:spPr/>
        <p:txBody>
          <a:bodyPr/>
          <a:lstStyle/>
          <a:p>
            <a:pPr>
              <a:defRPr/>
            </a:pPr>
            <a:fld id="{C0AB2016-C112-418B-977B-D66AFF7B56C8}" type="slidenum">
              <a:rPr lang="de-DE" smtClean="0"/>
              <a:pPr>
                <a:defRPr/>
              </a:pPr>
              <a:t>54</a:t>
            </a:fld>
            <a:endParaRPr lang="de-DE" dirty="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Образ слайда 1"/>
          <p:cNvSpPr>
            <a:spLocks noGrp="1" noRot="1" noChangeAspect="1" noTextEdit="1"/>
          </p:cNvSpPr>
          <p:nvPr>
            <p:ph type="sldImg"/>
          </p:nvPr>
        </p:nvSpPr>
        <p:spPr>
          <a:ln/>
        </p:spPr>
      </p:sp>
      <p:sp>
        <p:nvSpPr>
          <p:cNvPr id="62467" name="Заметки 2"/>
          <p:cNvSpPr>
            <a:spLocks noGrp="1"/>
          </p:cNvSpPr>
          <p:nvPr>
            <p:ph type="body" idx="1"/>
          </p:nvPr>
        </p:nvSpPr>
        <p:spPr>
          <a:noFill/>
          <a:ln/>
        </p:spPr>
        <p:txBody>
          <a:bodyPr/>
          <a:lstStyle/>
          <a:p>
            <a:endParaRPr lang="ru-RU" dirty="0" smtClean="0">
              <a:latin typeface="Arial" pitchFamily="34" charset="0"/>
            </a:endParaRPr>
          </a:p>
        </p:txBody>
      </p:sp>
      <p:sp>
        <p:nvSpPr>
          <p:cNvPr id="4" name="Номер слайда 3"/>
          <p:cNvSpPr>
            <a:spLocks noGrp="1"/>
          </p:cNvSpPr>
          <p:nvPr>
            <p:ph type="sldNum" sz="quarter" idx="5"/>
          </p:nvPr>
        </p:nvSpPr>
        <p:spPr/>
        <p:txBody>
          <a:bodyPr/>
          <a:lstStyle/>
          <a:p>
            <a:pPr>
              <a:defRPr/>
            </a:pPr>
            <a:fld id="{11ECAF5C-B18D-4545-9AD0-2CD6B922A640}" type="slidenum">
              <a:rPr lang="de-DE" smtClean="0"/>
              <a:pPr>
                <a:defRPr/>
              </a:pPr>
              <a:t>55</a:t>
            </a:fld>
            <a:endParaRPr lang="de-DE" dirty="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Образ слайда 1"/>
          <p:cNvSpPr>
            <a:spLocks noGrp="1" noRot="1" noChangeAspect="1" noTextEdit="1"/>
          </p:cNvSpPr>
          <p:nvPr>
            <p:ph type="sldImg"/>
          </p:nvPr>
        </p:nvSpPr>
        <p:spPr>
          <a:ln/>
        </p:spPr>
      </p:sp>
      <p:sp>
        <p:nvSpPr>
          <p:cNvPr id="63491" name="Заметки 2"/>
          <p:cNvSpPr>
            <a:spLocks noGrp="1"/>
          </p:cNvSpPr>
          <p:nvPr>
            <p:ph type="body" idx="1"/>
          </p:nvPr>
        </p:nvSpPr>
        <p:spPr>
          <a:noFill/>
          <a:ln/>
        </p:spPr>
        <p:txBody>
          <a:bodyPr/>
          <a:lstStyle/>
          <a:p>
            <a:endParaRPr lang="ru-RU" dirty="0" smtClean="0">
              <a:latin typeface="Arial" pitchFamily="34" charset="0"/>
            </a:endParaRPr>
          </a:p>
        </p:txBody>
      </p:sp>
      <p:sp>
        <p:nvSpPr>
          <p:cNvPr id="4" name="Номер слайда 3"/>
          <p:cNvSpPr>
            <a:spLocks noGrp="1"/>
          </p:cNvSpPr>
          <p:nvPr>
            <p:ph type="sldNum" sz="quarter" idx="5"/>
          </p:nvPr>
        </p:nvSpPr>
        <p:spPr/>
        <p:txBody>
          <a:bodyPr/>
          <a:lstStyle/>
          <a:p>
            <a:pPr>
              <a:defRPr/>
            </a:pPr>
            <a:fld id="{6D7C7604-C731-4959-99E3-0DD5682CEDBE}" type="slidenum">
              <a:rPr lang="de-DE" smtClean="0"/>
              <a:pPr>
                <a:defRPr/>
              </a:pPr>
              <a:t>56</a:t>
            </a:fld>
            <a:endParaRPr lang="de-DE" dirty="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Образ слайда 1"/>
          <p:cNvSpPr>
            <a:spLocks noGrp="1" noRot="1" noChangeAspect="1" noTextEdit="1"/>
          </p:cNvSpPr>
          <p:nvPr>
            <p:ph type="sldImg"/>
          </p:nvPr>
        </p:nvSpPr>
        <p:spPr>
          <a:ln/>
        </p:spPr>
      </p:sp>
      <p:sp>
        <p:nvSpPr>
          <p:cNvPr id="65539" name="Заметки 2"/>
          <p:cNvSpPr>
            <a:spLocks noGrp="1"/>
          </p:cNvSpPr>
          <p:nvPr>
            <p:ph type="body" idx="1"/>
          </p:nvPr>
        </p:nvSpPr>
        <p:spPr>
          <a:noFill/>
          <a:ln/>
        </p:spPr>
        <p:txBody>
          <a:bodyPr/>
          <a:lstStyle/>
          <a:p>
            <a:endParaRPr lang="ru-RU" dirty="0" smtClean="0">
              <a:latin typeface="Arial" pitchFamily="34" charset="0"/>
            </a:endParaRPr>
          </a:p>
        </p:txBody>
      </p:sp>
      <p:sp>
        <p:nvSpPr>
          <p:cNvPr id="4" name="Номер слайда 3"/>
          <p:cNvSpPr>
            <a:spLocks noGrp="1"/>
          </p:cNvSpPr>
          <p:nvPr>
            <p:ph type="sldNum" sz="quarter" idx="5"/>
          </p:nvPr>
        </p:nvSpPr>
        <p:spPr/>
        <p:txBody>
          <a:bodyPr/>
          <a:lstStyle/>
          <a:p>
            <a:pPr>
              <a:defRPr/>
            </a:pPr>
            <a:fld id="{FC3DF47E-12CD-4F24-BE92-AE8A363271BD}" type="slidenum">
              <a:rPr lang="de-DE" smtClean="0"/>
              <a:pPr>
                <a:defRPr/>
              </a:pPr>
              <a:t>57</a:t>
            </a:fld>
            <a:endParaRPr lang="de-DE" dirty="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Образ слайда 1"/>
          <p:cNvSpPr>
            <a:spLocks noGrp="1" noRot="1" noChangeAspect="1" noTextEdit="1"/>
          </p:cNvSpPr>
          <p:nvPr>
            <p:ph type="sldImg"/>
          </p:nvPr>
        </p:nvSpPr>
        <p:spPr>
          <a:ln/>
        </p:spPr>
      </p:sp>
      <p:sp>
        <p:nvSpPr>
          <p:cNvPr id="66563" name="Заметки 2"/>
          <p:cNvSpPr>
            <a:spLocks noGrp="1"/>
          </p:cNvSpPr>
          <p:nvPr>
            <p:ph type="body" idx="1"/>
          </p:nvPr>
        </p:nvSpPr>
        <p:spPr>
          <a:noFill/>
          <a:ln/>
        </p:spPr>
        <p:txBody>
          <a:bodyPr/>
          <a:lstStyle/>
          <a:p>
            <a:endParaRPr lang="ru-RU" dirty="0" smtClean="0">
              <a:latin typeface="Arial" pitchFamily="34" charset="0"/>
            </a:endParaRPr>
          </a:p>
        </p:txBody>
      </p:sp>
      <p:sp>
        <p:nvSpPr>
          <p:cNvPr id="4" name="Номер слайда 3"/>
          <p:cNvSpPr>
            <a:spLocks noGrp="1"/>
          </p:cNvSpPr>
          <p:nvPr>
            <p:ph type="sldNum" sz="quarter" idx="5"/>
          </p:nvPr>
        </p:nvSpPr>
        <p:spPr/>
        <p:txBody>
          <a:bodyPr/>
          <a:lstStyle/>
          <a:p>
            <a:pPr>
              <a:defRPr/>
            </a:pPr>
            <a:fld id="{28411010-1F70-4FFD-9CDF-8CD122EA9418}" type="slidenum">
              <a:rPr lang="de-DE" smtClean="0"/>
              <a:pPr>
                <a:defRPr/>
              </a:pPr>
              <a:t>58</a:t>
            </a:fld>
            <a:endParaRPr lang="de-DE" dirty="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Образ слайда 1"/>
          <p:cNvSpPr>
            <a:spLocks noGrp="1" noRot="1" noChangeAspect="1" noTextEdit="1"/>
          </p:cNvSpPr>
          <p:nvPr>
            <p:ph type="sldImg"/>
          </p:nvPr>
        </p:nvSpPr>
        <p:spPr>
          <a:ln/>
        </p:spPr>
      </p:sp>
      <p:sp>
        <p:nvSpPr>
          <p:cNvPr id="73731" name="Заметки 2"/>
          <p:cNvSpPr>
            <a:spLocks noGrp="1"/>
          </p:cNvSpPr>
          <p:nvPr>
            <p:ph type="body" idx="1"/>
          </p:nvPr>
        </p:nvSpPr>
        <p:spPr>
          <a:noFill/>
          <a:ln/>
        </p:spPr>
        <p:txBody>
          <a:bodyPr/>
          <a:lstStyle/>
          <a:p>
            <a:endParaRPr lang="ru-RU" dirty="0" smtClean="0">
              <a:latin typeface="Arial" pitchFamily="34" charset="0"/>
            </a:endParaRPr>
          </a:p>
        </p:txBody>
      </p:sp>
      <p:sp>
        <p:nvSpPr>
          <p:cNvPr id="4" name="Номер слайда 3"/>
          <p:cNvSpPr>
            <a:spLocks noGrp="1"/>
          </p:cNvSpPr>
          <p:nvPr>
            <p:ph type="sldNum" sz="quarter" idx="5"/>
          </p:nvPr>
        </p:nvSpPr>
        <p:spPr/>
        <p:txBody>
          <a:bodyPr/>
          <a:lstStyle/>
          <a:p>
            <a:pPr>
              <a:defRPr/>
            </a:pPr>
            <a:fld id="{EA869536-1DFA-4EE4-9EF7-2CEF7DAE181A}" type="slidenum">
              <a:rPr lang="de-DE" smtClean="0"/>
              <a:pPr>
                <a:defRPr/>
              </a:pPr>
              <a:t>59</a:t>
            </a:fld>
            <a:endParaRPr lang="de-DE"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a:defRPr/>
            </a:pPr>
            <a:fld id="{7A5A9E54-1697-48B5-80FD-25B673F74DB6}" type="slidenum">
              <a:rPr lang="de-DE" smtClean="0"/>
              <a:pPr>
                <a:defRPr/>
              </a:pPr>
              <a:t>6</a:t>
            </a:fld>
            <a:endParaRPr lang="de-DE" dirty="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8F78CD47-8D34-4944-AE8F-2BC26DE33D2E}" type="slidenum">
              <a:rPr lang="ru-RU" smtClean="0"/>
              <a:pPr/>
              <a:t>60</a:t>
            </a:fld>
            <a:endParaRPr lang="ru-RU" dirty="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Образ слайда 1"/>
          <p:cNvSpPr>
            <a:spLocks noGrp="1" noRot="1" noChangeAspect="1" noTextEdit="1"/>
          </p:cNvSpPr>
          <p:nvPr>
            <p:ph type="sldImg"/>
          </p:nvPr>
        </p:nvSpPr>
        <p:spPr>
          <a:ln/>
        </p:spPr>
      </p:sp>
      <p:sp>
        <p:nvSpPr>
          <p:cNvPr id="75779" name="Заметки 2"/>
          <p:cNvSpPr>
            <a:spLocks noGrp="1"/>
          </p:cNvSpPr>
          <p:nvPr>
            <p:ph type="body" idx="1"/>
          </p:nvPr>
        </p:nvSpPr>
        <p:spPr>
          <a:noFill/>
          <a:ln/>
        </p:spPr>
        <p:txBody>
          <a:bodyPr/>
          <a:lstStyle/>
          <a:p>
            <a:pPr eaLnBrk="1" hangingPunct="1"/>
            <a:endParaRPr lang="ru-RU" dirty="0" smtClean="0">
              <a:latin typeface="Arial" pitchFamily="34" charset="0"/>
            </a:endParaRPr>
          </a:p>
        </p:txBody>
      </p:sp>
      <p:sp>
        <p:nvSpPr>
          <p:cNvPr id="62468" name="Номер слайда 3"/>
          <p:cNvSpPr>
            <a:spLocks noGrp="1"/>
          </p:cNvSpPr>
          <p:nvPr>
            <p:ph type="sldNum" sz="quarter" idx="5"/>
          </p:nvPr>
        </p:nvSpPr>
        <p:spPr/>
        <p:txBody>
          <a:bodyPr/>
          <a:lstStyle/>
          <a:p>
            <a:pPr>
              <a:defRPr/>
            </a:pPr>
            <a:fld id="{CDBCC815-031E-4220-B0B4-4233C981F523}" type="slidenum">
              <a:rPr lang="ru-RU">
                <a:latin typeface="Arial" pitchFamily="34" charset="0"/>
              </a:rPr>
              <a:pPr>
                <a:defRPr/>
              </a:pPr>
              <a:t>61</a:t>
            </a:fld>
            <a:endParaRPr lang="ru-RU" dirty="0">
              <a:latin typeface="Arial" pitchFamily="34" charset="0"/>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p:txBody>
          <a:bodyPr/>
          <a:lstStyle/>
          <a:p>
            <a:pPr>
              <a:defRPr/>
            </a:pPr>
            <a:fld id="{9503830D-6D90-4747-9407-7AC03753786D}" type="slidenum">
              <a:rPr lang="ru-RU">
                <a:latin typeface="Arial" pitchFamily="34" charset="0"/>
              </a:rPr>
              <a:pPr>
                <a:defRPr/>
              </a:pPr>
              <a:t>62</a:t>
            </a:fld>
            <a:endParaRPr lang="ru-RU" dirty="0">
              <a:latin typeface="Arial" pitchFamily="34" charset="0"/>
            </a:endParaRPr>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p:spPr>
        <p:txBody>
          <a:bodyPr/>
          <a:lstStyle/>
          <a:p>
            <a:pPr eaLnBrk="1" hangingPunct="1"/>
            <a:endParaRPr lang="ru-RU" dirty="0" smtClean="0">
              <a:latin typeface="Arial" pitchFamily="34" charset="0"/>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Образ слайда 1"/>
          <p:cNvSpPr>
            <a:spLocks noGrp="1" noRot="1" noChangeAspect="1" noTextEdit="1"/>
          </p:cNvSpPr>
          <p:nvPr>
            <p:ph type="sldImg"/>
          </p:nvPr>
        </p:nvSpPr>
        <p:spPr>
          <a:ln/>
        </p:spPr>
      </p:sp>
      <p:sp>
        <p:nvSpPr>
          <p:cNvPr id="79875" name="Заметки 2"/>
          <p:cNvSpPr>
            <a:spLocks noGrp="1"/>
          </p:cNvSpPr>
          <p:nvPr>
            <p:ph type="body" idx="1"/>
          </p:nvPr>
        </p:nvSpPr>
        <p:spPr>
          <a:noFill/>
          <a:ln/>
        </p:spPr>
        <p:txBody>
          <a:bodyPr/>
          <a:lstStyle/>
          <a:p>
            <a:endParaRPr lang="ru-RU" dirty="0" smtClean="0">
              <a:latin typeface="Arial" pitchFamily="34" charset="0"/>
            </a:endParaRPr>
          </a:p>
        </p:txBody>
      </p:sp>
      <p:sp>
        <p:nvSpPr>
          <p:cNvPr id="4" name="Номер слайда 3"/>
          <p:cNvSpPr>
            <a:spLocks noGrp="1"/>
          </p:cNvSpPr>
          <p:nvPr>
            <p:ph type="sldNum" sz="quarter" idx="5"/>
          </p:nvPr>
        </p:nvSpPr>
        <p:spPr/>
        <p:txBody>
          <a:bodyPr/>
          <a:lstStyle/>
          <a:p>
            <a:pPr>
              <a:defRPr/>
            </a:pPr>
            <a:fld id="{966B9995-3046-4350-950E-08C53879969B}" type="slidenum">
              <a:rPr lang="de-DE" smtClean="0"/>
              <a:pPr>
                <a:defRPr/>
              </a:pPr>
              <a:t>63</a:t>
            </a:fld>
            <a:endParaRPr lang="de-DE" dirty="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Образ слайда 1"/>
          <p:cNvSpPr>
            <a:spLocks noGrp="1" noRot="1" noChangeAspect="1" noTextEdit="1"/>
          </p:cNvSpPr>
          <p:nvPr>
            <p:ph type="sldImg"/>
          </p:nvPr>
        </p:nvSpPr>
        <p:spPr>
          <a:ln/>
        </p:spPr>
      </p:sp>
      <p:sp>
        <p:nvSpPr>
          <p:cNvPr id="80899" name="Заметки 2"/>
          <p:cNvSpPr>
            <a:spLocks noGrp="1"/>
          </p:cNvSpPr>
          <p:nvPr>
            <p:ph type="body" idx="1"/>
          </p:nvPr>
        </p:nvSpPr>
        <p:spPr>
          <a:noFill/>
          <a:ln/>
        </p:spPr>
        <p:txBody>
          <a:bodyPr/>
          <a:lstStyle/>
          <a:p>
            <a:endParaRPr lang="ru-RU" dirty="0" smtClean="0">
              <a:latin typeface="Arial" pitchFamily="34" charset="0"/>
            </a:endParaRPr>
          </a:p>
        </p:txBody>
      </p:sp>
      <p:sp>
        <p:nvSpPr>
          <p:cNvPr id="4" name="Номер слайда 3"/>
          <p:cNvSpPr>
            <a:spLocks noGrp="1"/>
          </p:cNvSpPr>
          <p:nvPr>
            <p:ph type="sldNum" sz="quarter" idx="5"/>
          </p:nvPr>
        </p:nvSpPr>
        <p:spPr/>
        <p:txBody>
          <a:bodyPr/>
          <a:lstStyle/>
          <a:p>
            <a:pPr>
              <a:defRPr/>
            </a:pPr>
            <a:fld id="{20851963-8339-4A87-A2F1-D873587A4B66}" type="slidenum">
              <a:rPr lang="de-DE" smtClean="0"/>
              <a:pPr>
                <a:defRPr/>
              </a:pPr>
              <a:t>64</a:t>
            </a:fld>
            <a:endParaRPr lang="de-DE" dirty="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Образ слайда 1"/>
          <p:cNvSpPr>
            <a:spLocks noGrp="1" noRot="1" noChangeAspect="1" noTextEdit="1"/>
          </p:cNvSpPr>
          <p:nvPr>
            <p:ph type="sldImg"/>
          </p:nvPr>
        </p:nvSpPr>
        <p:spPr>
          <a:ln/>
        </p:spPr>
      </p:sp>
      <p:sp>
        <p:nvSpPr>
          <p:cNvPr id="81923" name="Заметки 2"/>
          <p:cNvSpPr>
            <a:spLocks noGrp="1"/>
          </p:cNvSpPr>
          <p:nvPr>
            <p:ph type="body" idx="1"/>
          </p:nvPr>
        </p:nvSpPr>
        <p:spPr>
          <a:noFill/>
          <a:ln/>
        </p:spPr>
        <p:txBody>
          <a:bodyPr/>
          <a:lstStyle/>
          <a:p>
            <a:endParaRPr lang="ru-RU" dirty="0" smtClean="0">
              <a:latin typeface="Arial" pitchFamily="34" charset="0"/>
            </a:endParaRPr>
          </a:p>
        </p:txBody>
      </p:sp>
      <p:sp>
        <p:nvSpPr>
          <p:cNvPr id="4" name="Номер слайда 3"/>
          <p:cNvSpPr>
            <a:spLocks noGrp="1"/>
          </p:cNvSpPr>
          <p:nvPr>
            <p:ph type="sldNum" sz="quarter" idx="5"/>
          </p:nvPr>
        </p:nvSpPr>
        <p:spPr/>
        <p:txBody>
          <a:bodyPr/>
          <a:lstStyle/>
          <a:p>
            <a:pPr>
              <a:defRPr/>
            </a:pPr>
            <a:fld id="{62BDD43B-BE0C-4433-957D-2A05EC189B1D}" type="slidenum">
              <a:rPr lang="de-DE" smtClean="0"/>
              <a:pPr>
                <a:defRPr/>
              </a:pPr>
              <a:t>65</a:t>
            </a:fld>
            <a:endParaRPr lang="de-DE" dirty="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Образ слайда 1"/>
          <p:cNvSpPr>
            <a:spLocks noGrp="1" noRot="1" noChangeAspect="1" noTextEdit="1"/>
          </p:cNvSpPr>
          <p:nvPr>
            <p:ph type="sldImg"/>
          </p:nvPr>
        </p:nvSpPr>
        <p:spPr>
          <a:ln/>
        </p:spPr>
      </p:sp>
      <p:sp>
        <p:nvSpPr>
          <p:cNvPr id="83971" name="Заметки 2"/>
          <p:cNvSpPr>
            <a:spLocks noGrp="1"/>
          </p:cNvSpPr>
          <p:nvPr>
            <p:ph type="body" idx="1"/>
          </p:nvPr>
        </p:nvSpPr>
        <p:spPr>
          <a:noFill/>
          <a:ln/>
        </p:spPr>
        <p:txBody>
          <a:bodyPr/>
          <a:lstStyle/>
          <a:p>
            <a:endParaRPr lang="ru-RU" dirty="0" smtClean="0">
              <a:latin typeface="Arial" pitchFamily="34" charset="0"/>
            </a:endParaRPr>
          </a:p>
        </p:txBody>
      </p:sp>
      <p:sp>
        <p:nvSpPr>
          <p:cNvPr id="4" name="Номер слайда 3"/>
          <p:cNvSpPr>
            <a:spLocks noGrp="1"/>
          </p:cNvSpPr>
          <p:nvPr>
            <p:ph type="sldNum" sz="quarter" idx="5"/>
          </p:nvPr>
        </p:nvSpPr>
        <p:spPr/>
        <p:txBody>
          <a:bodyPr/>
          <a:lstStyle/>
          <a:p>
            <a:pPr>
              <a:defRPr/>
            </a:pPr>
            <a:fld id="{6DAF1E8E-12A1-40E7-9466-204CACF1C329}" type="slidenum">
              <a:rPr lang="de-DE" smtClean="0"/>
              <a:pPr>
                <a:defRPr/>
              </a:pPr>
              <a:t>66</a:t>
            </a:fld>
            <a:endParaRPr lang="de-DE" dirty="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Образ слайда 1"/>
          <p:cNvSpPr>
            <a:spLocks noGrp="1" noRot="1" noChangeAspect="1" noTextEdit="1"/>
          </p:cNvSpPr>
          <p:nvPr>
            <p:ph type="sldImg"/>
          </p:nvPr>
        </p:nvSpPr>
        <p:spPr>
          <a:ln/>
        </p:spPr>
      </p:sp>
      <p:sp>
        <p:nvSpPr>
          <p:cNvPr id="83971" name="Заметки 2"/>
          <p:cNvSpPr>
            <a:spLocks noGrp="1"/>
          </p:cNvSpPr>
          <p:nvPr>
            <p:ph type="body" idx="1"/>
          </p:nvPr>
        </p:nvSpPr>
        <p:spPr>
          <a:noFill/>
          <a:ln/>
        </p:spPr>
        <p:txBody>
          <a:bodyPr/>
          <a:lstStyle/>
          <a:p>
            <a:endParaRPr lang="ru-RU" dirty="0" smtClean="0">
              <a:latin typeface="Arial" pitchFamily="34" charset="0"/>
            </a:endParaRPr>
          </a:p>
        </p:txBody>
      </p:sp>
      <p:sp>
        <p:nvSpPr>
          <p:cNvPr id="4" name="Номер слайда 3"/>
          <p:cNvSpPr>
            <a:spLocks noGrp="1"/>
          </p:cNvSpPr>
          <p:nvPr>
            <p:ph type="sldNum" sz="quarter" idx="5"/>
          </p:nvPr>
        </p:nvSpPr>
        <p:spPr/>
        <p:txBody>
          <a:bodyPr/>
          <a:lstStyle/>
          <a:p>
            <a:pPr>
              <a:defRPr/>
            </a:pPr>
            <a:fld id="{6DAF1E8E-12A1-40E7-9466-204CACF1C329}" type="slidenum">
              <a:rPr lang="de-DE" smtClean="0"/>
              <a:pPr>
                <a:defRPr/>
              </a:pPr>
              <a:t>67</a:t>
            </a:fld>
            <a:endParaRPr lang="de-DE" dirty="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Образ слайда 1"/>
          <p:cNvSpPr>
            <a:spLocks noGrp="1" noRot="1" noChangeAspect="1" noTextEdit="1"/>
          </p:cNvSpPr>
          <p:nvPr>
            <p:ph type="sldImg"/>
          </p:nvPr>
        </p:nvSpPr>
        <p:spPr>
          <a:ln/>
        </p:spPr>
      </p:sp>
      <p:sp>
        <p:nvSpPr>
          <p:cNvPr id="86019" name="Заметки 2"/>
          <p:cNvSpPr>
            <a:spLocks noGrp="1"/>
          </p:cNvSpPr>
          <p:nvPr>
            <p:ph type="body" idx="1"/>
          </p:nvPr>
        </p:nvSpPr>
        <p:spPr>
          <a:noFill/>
          <a:ln/>
        </p:spPr>
        <p:txBody>
          <a:bodyPr/>
          <a:lstStyle/>
          <a:p>
            <a:endParaRPr lang="ru-RU" dirty="0" smtClean="0">
              <a:latin typeface="Arial" pitchFamily="34" charset="0"/>
            </a:endParaRPr>
          </a:p>
        </p:txBody>
      </p:sp>
      <p:sp>
        <p:nvSpPr>
          <p:cNvPr id="4" name="Номер слайда 3"/>
          <p:cNvSpPr>
            <a:spLocks noGrp="1"/>
          </p:cNvSpPr>
          <p:nvPr>
            <p:ph type="sldNum" sz="quarter" idx="5"/>
          </p:nvPr>
        </p:nvSpPr>
        <p:spPr/>
        <p:txBody>
          <a:bodyPr/>
          <a:lstStyle/>
          <a:p>
            <a:pPr>
              <a:defRPr/>
            </a:pPr>
            <a:fld id="{0878B711-77D3-4AAF-BB2A-D2638EA7FD62}" type="slidenum">
              <a:rPr lang="de-DE" smtClean="0"/>
              <a:pPr>
                <a:defRPr/>
              </a:pPr>
              <a:t>68</a:t>
            </a:fld>
            <a:endParaRPr lang="de-DE" dirty="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Образ слайда 1"/>
          <p:cNvSpPr>
            <a:spLocks noGrp="1" noRot="1" noChangeAspect="1" noTextEdit="1"/>
          </p:cNvSpPr>
          <p:nvPr>
            <p:ph type="sldImg"/>
          </p:nvPr>
        </p:nvSpPr>
        <p:spPr>
          <a:ln/>
        </p:spPr>
      </p:sp>
      <p:sp>
        <p:nvSpPr>
          <p:cNvPr id="84995" name="Заметки 2"/>
          <p:cNvSpPr>
            <a:spLocks noGrp="1"/>
          </p:cNvSpPr>
          <p:nvPr>
            <p:ph type="body" idx="1"/>
          </p:nvPr>
        </p:nvSpPr>
        <p:spPr>
          <a:noFill/>
          <a:ln/>
        </p:spPr>
        <p:txBody>
          <a:bodyPr/>
          <a:lstStyle/>
          <a:p>
            <a:endParaRPr lang="ru-RU" dirty="0" smtClean="0">
              <a:latin typeface="Arial" pitchFamily="34" charset="0"/>
            </a:endParaRPr>
          </a:p>
        </p:txBody>
      </p:sp>
      <p:sp>
        <p:nvSpPr>
          <p:cNvPr id="4" name="Номер слайда 3"/>
          <p:cNvSpPr>
            <a:spLocks noGrp="1"/>
          </p:cNvSpPr>
          <p:nvPr>
            <p:ph type="sldNum" sz="quarter" idx="5"/>
          </p:nvPr>
        </p:nvSpPr>
        <p:spPr/>
        <p:txBody>
          <a:bodyPr/>
          <a:lstStyle/>
          <a:p>
            <a:pPr>
              <a:defRPr/>
            </a:pPr>
            <a:fld id="{267F49A1-D167-4795-98D1-13CC893F85EA}" type="slidenum">
              <a:rPr lang="de-DE" smtClean="0"/>
              <a:pPr>
                <a:defRPr/>
              </a:pPr>
              <a:t>69</a:t>
            </a:fld>
            <a:endParaRPr lang="de-DE"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a:defRPr/>
            </a:pPr>
            <a:fld id="{7A5A9E54-1697-48B5-80FD-25B673F74DB6}" type="slidenum">
              <a:rPr lang="de-DE" smtClean="0"/>
              <a:pPr>
                <a:defRPr/>
              </a:pPr>
              <a:t>7</a:t>
            </a:fld>
            <a:endParaRPr lang="de-DE" dirty="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8F78CD47-8D34-4944-AE8F-2BC26DE33D2E}" type="slidenum">
              <a:rPr lang="ru-RU" smtClean="0"/>
              <a:pPr/>
              <a:t>70</a:t>
            </a:fld>
            <a:endParaRPr lang="ru-RU" dirty="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8F78CD47-8D34-4944-AE8F-2BC26DE33D2E}" type="slidenum">
              <a:rPr lang="ru-RU" smtClean="0"/>
              <a:pPr/>
              <a:t>71</a:t>
            </a:fld>
            <a:endParaRPr lang="ru-RU" dirty="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8F78CD47-8D34-4944-AE8F-2BC26DE33D2E}" type="slidenum">
              <a:rPr lang="ru-RU" smtClean="0"/>
              <a:pPr/>
              <a:t>72</a:t>
            </a:fld>
            <a:endParaRPr lang="ru-RU" dirty="0"/>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8F78CD47-8D34-4944-AE8F-2BC26DE33D2E}" type="slidenum">
              <a:rPr lang="ru-RU" smtClean="0"/>
              <a:pPr/>
              <a:t>73</a:t>
            </a:fld>
            <a:endParaRPr lang="ru-RU" dirty="0"/>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8F78CD47-8D34-4944-AE8F-2BC26DE33D2E}" type="slidenum">
              <a:rPr lang="ru-RU" smtClean="0"/>
              <a:pPr/>
              <a:t>74</a:t>
            </a:fld>
            <a:endParaRPr lang="ru-RU" dirty="0"/>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8F78CD47-8D34-4944-AE8F-2BC26DE33D2E}" type="slidenum">
              <a:rPr lang="ru-RU" smtClean="0"/>
              <a:pPr/>
              <a:t>75</a:t>
            </a:fld>
            <a:endParaRPr lang="ru-RU" dirty="0"/>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8F78CD47-8D34-4944-AE8F-2BC26DE33D2E}" type="slidenum">
              <a:rPr lang="ru-RU" smtClean="0"/>
              <a:pPr/>
              <a:t>76</a:t>
            </a:fld>
            <a:endParaRPr lang="ru-RU" dirty="0"/>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8F78CD47-8D34-4944-AE8F-2BC26DE33D2E}" type="slidenum">
              <a:rPr lang="ru-RU" smtClean="0"/>
              <a:pPr/>
              <a:t>77</a:t>
            </a:fld>
            <a:endParaRPr lang="ru-RU" dirty="0"/>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8F78CD47-8D34-4944-AE8F-2BC26DE33D2E}" type="slidenum">
              <a:rPr lang="ru-RU" smtClean="0"/>
              <a:pPr/>
              <a:t>78</a:t>
            </a:fld>
            <a:endParaRPr lang="ru-RU" dirty="0"/>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xfrm>
            <a:off x="1150938" y="692150"/>
            <a:ext cx="4556125" cy="3416300"/>
          </a:xfrm>
          <a:ln/>
        </p:spPr>
      </p:sp>
      <p:sp>
        <p:nvSpPr>
          <p:cNvPr id="40963" name="Notes Placeholder 2"/>
          <p:cNvSpPr>
            <a:spLocks noGrp="1"/>
          </p:cNvSpPr>
          <p:nvPr>
            <p:ph type="body" idx="1"/>
          </p:nvPr>
        </p:nvSpPr>
        <p:spPr>
          <a:noFill/>
          <a:ln w="9525"/>
        </p:spPr>
        <p:txBody>
          <a:bodyPr/>
          <a:lstStyle/>
          <a:p>
            <a:endParaRPr lang="ru-RU"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a:defRPr/>
            </a:pPr>
            <a:fld id="{7A5A9E54-1697-48B5-80FD-25B673F74DB6}" type="slidenum">
              <a:rPr lang="de-DE" smtClean="0"/>
              <a:pPr>
                <a:defRPr/>
              </a:pPr>
              <a:t>8</a:t>
            </a:fld>
            <a:endParaRPr lang="de-DE" dirty="0"/>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a:defRPr/>
            </a:pPr>
            <a:fld id="{7A5A9E54-1697-48B5-80FD-25B673F74DB6}" type="slidenum">
              <a:rPr lang="de-DE" smtClean="0"/>
              <a:pPr>
                <a:defRPr/>
              </a:pPr>
              <a:t>80</a:t>
            </a:fld>
            <a:endParaRPr lang="de-DE" dirty="0"/>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Образ слайда 1"/>
          <p:cNvSpPr>
            <a:spLocks noGrp="1" noRot="1" noChangeAspect="1" noTextEdit="1"/>
          </p:cNvSpPr>
          <p:nvPr>
            <p:ph type="sldImg"/>
          </p:nvPr>
        </p:nvSpPr>
        <p:spPr>
          <a:ln/>
        </p:spPr>
      </p:sp>
      <p:sp>
        <p:nvSpPr>
          <p:cNvPr id="133123" name="Заметки 2"/>
          <p:cNvSpPr>
            <a:spLocks noGrp="1"/>
          </p:cNvSpPr>
          <p:nvPr>
            <p:ph type="body" idx="1"/>
          </p:nvPr>
        </p:nvSpPr>
        <p:spPr>
          <a:noFill/>
          <a:ln/>
        </p:spPr>
        <p:txBody>
          <a:bodyPr/>
          <a:lstStyle/>
          <a:p>
            <a:endParaRPr lang="ru-RU" dirty="0" smtClean="0">
              <a:latin typeface="Arial" pitchFamily="34" charset="0"/>
            </a:endParaRPr>
          </a:p>
        </p:txBody>
      </p:sp>
      <p:sp>
        <p:nvSpPr>
          <p:cNvPr id="4" name="Номер слайда 3"/>
          <p:cNvSpPr>
            <a:spLocks noGrp="1"/>
          </p:cNvSpPr>
          <p:nvPr>
            <p:ph type="sldNum" sz="quarter" idx="5"/>
          </p:nvPr>
        </p:nvSpPr>
        <p:spPr/>
        <p:txBody>
          <a:bodyPr/>
          <a:lstStyle/>
          <a:p>
            <a:pPr>
              <a:defRPr/>
            </a:pPr>
            <a:fld id="{C4CD0A99-A686-440B-B902-31201817BB61}" type="slidenum">
              <a:rPr lang="de-DE" smtClean="0"/>
              <a:pPr>
                <a:defRPr/>
              </a:pPr>
              <a:t>81</a:t>
            </a:fld>
            <a:endParaRPr lang="de-DE" dirty="0"/>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8F78CD47-8D34-4944-AE8F-2BC26DE33D2E}" type="slidenum">
              <a:rPr lang="ru-RU" smtClean="0"/>
              <a:pPr/>
              <a:t>82</a:t>
            </a:fld>
            <a:endParaRPr lang="ru-RU" dirty="0"/>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8F78CD47-8D34-4944-AE8F-2BC26DE33D2E}" type="slidenum">
              <a:rPr lang="ru-RU" smtClean="0"/>
              <a:pPr/>
              <a:t>83</a:t>
            </a:fld>
            <a:endParaRPr lang="ru-RU" dirty="0"/>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8F78CD47-8D34-4944-AE8F-2BC26DE33D2E}" type="slidenum">
              <a:rPr lang="ru-RU" smtClean="0"/>
              <a:pPr/>
              <a:t>84</a:t>
            </a:fld>
            <a:endParaRPr lang="ru-RU"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a:defRPr/>
            </a:pPr>
            <a:fld id="{7A5A9E54-1697-48B5-80FD-25B673F74DB6}" type="slidenum">
              <a:rPr lang="de-DE" smtClean="0"/>
              <a:pPr>
                <a:defRPr/>
              </a:pPr>
              <a:t>9</a:t>
            </a:fld>
            <a:endParaRPr lang="de-DE"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1">
        <a:schemeClr val="bg2"/>
      </p:bgRef>
    </p:bg>
    <p:spTree>
      <p:nvGrpSpPr>
        <p:cNvPr id="1" name=""/>
        <p:cNvGrpSpPr/>
        <p:nvPr/>
      </p:nvGrpSpPr>
      <p:grpSpPr>
        <a:xfrm>
          <a:off x="0" y="0"/>
          <a:ext cx="0" cy="0"/>
          <a:chOff x="0" y="0"/>
          <a:chExt cx="0" cy="0"/>
        </a:xfrm>
      </p:grpSpPr>
      <p:sp>
        <p:nvSpPr>
          <p:cNvPr id="15" name="Прямоугольник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Прямоугольник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Прямоугольник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Прямоугольник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Прямоугольник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Подзаголовок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p:txBody>
          <a:bodyPr/>
          <a:lstStyle/>
          <a:p>
            <a:fld id="{5B106E36-FD25-4E2D-B0AA-010F637433A0}" type="datetimeFigureOut">
              <a:rPr lang="ru-RU" smtClean="0"/>
              <a:pPr/>
              <a:t>21.02.2021</a:t>
            </a:fld>
            <a:endParaRPr lang="ru-RU" dirty="0"/>
          </a:p>
        </p:txBody>
      </p:sp>
      <p:sp>
        <p:nvSpPr>
          <p:cNvPr id="17" name="Нижний колонтитул 16"/>
          <p:cNvSpPr>
            <a:spLocks noGrp="1"/>
          </p:cNvSpPr>
          <p:nvPr>
            <p:ph type="ftr" sz="quarter" idx="11"/>
          </p:nvPr>
        </p:nvSpPr>
        <p:spPr/>
        <p:txBody>
          <a:bodyPr/>
          <a:lstStyle/>
          <a:p>
            <a:endParaRPr lang="ru-RU" dirty="0"/>
          </a:p>
        </p:txBody>
      </p:sp>
      <p:sp>
        <p:nvSpPr>
          <p:cNvPr id="7" name="Прямая соединительная линия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Прямоугольник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Овал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4" name="Овал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Номер слайда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725C68B6-61C2-468F-89AB-4B9F7531AA68}" type="slidenum">
              <a:rPr lang="ru-RU" smtClean="0"/>
              <a:pPr/>
              <a:t>‹#›</a:t>
            </a:fld>
            <a:endParaRPr lang="ru-RU" dirty="0"/>
          </a:p>
        </p:txBody>
      </p:sp>
      <p:sp>
        <p:nvSpPr>
          <p:cNvPr id="8" name="Заголовок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ru-RU" smtClean="0"/>
              <a:t>Образец заголовка</a:t>
            </a:r>
            <a:endParaRPr kumimoji="0" lang="en-US"/>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21.02.2021</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bg>
      <p:bgRef idx="1001">
        <a:schemeClr val="bg2"/>
      </p:bgRef>
    </p:bg>
    <p:spTree>
      <p:nvGrpSpPr>
        <p:cNvPr id="1" name=""/>
        <p:cNvGrpSpPr/>
        <p:nvPr/>
      </p:nvGrpSpPr>
      <p:grpSpPr>
        <a:xfrm>
          <a:off x="0" y="0"/>
          <a:ext cx="0" cy="0"/>
          <a:chOff x="0" y="0"/>
          <a:chExt cx="0" cy="0"/>
        </a:xfrm>
      </p:grpSpPr>
      <p:sp>
        <p:nvSpPr>
          <p:cNvPr id="7" name="Прямоугольник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Прямоугольник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Прямоугольник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Прямоугольник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1" name="Прямоугольник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Прямоугольник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Прямая соединительная линия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4" name="Овал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Овал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 name="Номер слайда 5"/>
          <p:cNvSpPr>
            <a:spLocks noGrp="1"/>
          </p:cNvSpPr>
          <p:nvPr>
            <p:ph type="sldNum" sz="quarter" idx="12"/>
          </p:nvPr>
        </p:nvSpPr>
        <p:spPr>
          <a:xfrm>
            <a:off x="6915912" y="3009901"/>
            <a:ext cx="457200" cy="441325"/>
          </a:xfrm>
        </p:spPr>
        <p:txBody>
          <a:bodyPr/>
          <a:lstStyle/>
          <a:p>
            <a:fld id="{725C68B6-61C2-468F-89AB-4B9F7531AA68}" type="slidenum">
              <a:rPr lang="ru-RU" smtClean="0"/>
              <a:pPr/>
              <a:t>‹#›</a:t>
            </a:fld>
            <a:endParaRPr lang="ru-RU" dirty="0"/>
          </a:p>
        </p:txBody>
      </p:sp>
      <p:sp>
        <p:nvSpPr>
          <p:cNvPr id="3" name="Вертикальный текст 2"/>
          <p:cNvSpPr>
            <a:spLocks noGrp="1"/>
          </p:cNvSpPr>
          <p:nvPr>
            <p:ph type="body" orient="vert" idx="1"/>
          </p:nvPr>
        </p:nvSpPr>
        <p:spPr>
          <a:xfrm>
            <a:off x="304800" y="304800"/>
            <a:ext cx="6553200" cy="5821366"/>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21.02.2021</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2" name="Вертикальный заголовок 1"/>
          <p:cNvSpPr>
            <a:spLocks noGrp="1"/>
          </p:cNvSpPr>
          <p:nvPr>
            <p:ph type="title" orient="vert"/>
          </p:nvPr>
        </p:nvSpPr>
        <p:spPr>
          <a:xfrm>
            <a:off x="7391400" y="304801"/>
            <a:ext cx="1447800" cy="5851525"/>
          </a:xfrm>
        </p:spPr>
        <p:txBody>
          <a:bodyPr vert="eaVert"/>
          <a:lstStyle/>
          <a:p>
            <a:r>
              <a:rPr kumimoji="0" lang="ru-RU" smtClean="0"/>
              <a:t>Образец заголовка</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el und Inhalt">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lstStyle/>
          <a:p>
            <a:r>
              <a:rPr lang="ru-RU" smtClean="0"/>
              <a:t>Образец заголовка</a:t>
            </a:r>
            <a:endParaRPr lang="ru-RU"/>
          </a:p>
        </p:txBody>
      </p:sp>
      <p:sp>
        <p:nvSpPr>
          <p:cNvPr id="7" name="Объект 6"/>
          <p:cNvSpPr>
            <a:spLocks noGrp="1"/>
          </p:cNvSpPr>
          <p:nvPr>
            <p:ph sz="quarter" idx="11"/>
          </p:nvPr>
        </p:nvSpPr>
        <p:spPr>
          <a:xfrm>
            <a:off x="484188" y="1617663"/>
            <a:ext cx="8229600" cy="4500000"/>
          </a:xfrm>
        </p:spPr>
        <p:txBody>
          <a:bodyPr/>
          <a:lstStyle/>
          <a:p>
            <a:pPr lvl="0"/>
            <a:r>
              <a:rPr lang="ru-RU" smtClean="0"/>
              <a:t>Образец текста</a:t>
            </a:r>
          </a:p>
          <a:p>
            <a:pPr lvl="1"/>
            <a:r>
              <a:rPr lang="ru-RU" smtClean="0"/>
              <a:t>Второй уровень</a:t>
            </a:r>
          </a:p>
          <a:p>
            <a:pPr lvl="2"/>
            <a:r>
              <a:rPr lang="ru-RU" smtClean="0"/>
              <a:t>Третий уровень</a:t>
            </a:r>
          </a:p>
        </p:txBody>
      </p:sp>
      <p:sp>
        <p:nvSpPr>
          <p:cNvPr id="8" name="Нижний колонтитул 7"/>
          <p:cNvSpPr>
            <a:spLocks noGrp="1"/>
          </p:cNvSpPr>
          <p:nvPr>
            <p:ph type="ftr" sz="quarter" idx="12"/>
          </p:nvPr>
        </p:nvSpPr>
        <p:spPr/>
        <p:txBody>
          <a:bodyPr/>
          <a:lstStyle/>
          <a:p>
            <a:r>
              <a:rPr lang="ru-RU" dirty="0" smtClean="0"/>
              <a:t>Нижний колонтитул</a:t>
            </a:r>
            <a:endParaRPr lang="ru-RU" dirty="0"/>
          </a:p>
        </p:txBody>
      </p:sp>
    </p:spTree>
    <p:extLst>
      <p:ext uri="{BB962C8B-B14F-4D97-AF65-F5344CB8AC3E}">
        <p14:creationId xmlns="" xmlns:p14="http://schemas.microsoft.com/office/powerpoint/2010/main" val="1756007820"/>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Nur Titel">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r>
              <a:rPr lang="ru-RU" smtClean="0"/>
              <a:t>Образец заголовка</a:t>
            </a:r>
            <a:endParaRPr lang="ru-RU"/>
          </a:p>
        </p:txBody>
      </p:sp>
      <p:sp>
        <p:nvSpPr>
          <p:cNvPr id="5" name="Нижний колонтитул 4"/>
          <p:cNvSpPr>
            <a:spLocks noGrp="1"/>
          </p:cNvSpPr>
          <p:nvPr>
            <p:ph type="ftr" sz="quarter" idx="10"/>
          </p:nvPr>
        </p:nvSpPr>
        <p:spPr/>
        <p:txBody>
          <a:bodyPr/>
          <a:lstStyle/>
          <a:p>
            <a:r>
              <a:rPr lang="ru-RU" dirty="0" smtClean="0"/>
              <a:t>Нижний колонтитул</a:t>
            </a:r>
            <a:endParaRPr lang="ru-RU" dirty="0"/>
          </a:p>
        </p:txBody>
      </p:sp>
    </p:spTree>
    <p:extLst>
      <p:ext uri="{BB962C8B-B14F-4D97-AF65-F5344CB8AC3E}">
        <p14:creationId xmlns="" xmlns:p14="http://schemas.microsoft.com/office/powerpoint/2010/main" val="164352514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solidFill>
                  <a:schemeClr val="accent3">
                    <a:shade val="75000"/>
                  </a:schemeClr>
                </a:solidFill>
              </a:defRPr>
            </a:lvl1pPr>
          </a:lstStyle>
          <a:p>
            <a:r>
              <a:rPr kumimoji="0" lang="ru-RU" smtClean="0"/>
              <a:t>Образец заголовка</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21.02.2021</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a:xfrm>
            <a:off x="4361688" y="1026372"/>
            <a:ext cx="457200" cy="441325"/>
          </a:xfrm>
        </p:spPr>
        <p:txBody>
          <a:bodyPr/>
          <a:lstStyle/>
          <a:p>
            <a:fld id="{725C68B6-61C2-468F-89AB-4B9F7531AA68}" type="slidenum">
              <a:rPr lang="ru-RU" smtClean="0"/>
              <a:pPr/>
              <a:t>‹#›</a:t>
            </a:fld>
            <a:endParaRPr lang="ru-RU" dirty="0"/>
          </a:p>
        </p:txBody>
      </p:sp>
      <p:sp>
        <p:nvSpPr>
          <p:cNvPr id="8" name="Содержимое 7"/>
          <p:cNvSpPr>
            <a:spLocks noGrp="1"/>
          </p:cNvSpPr>
          <p:nvPr>
            <p:ph sz="quarter" idx="1"/>
          </p:nvPr>
        </p:nvSpPr>
        <p:spPr>
          <a:xfrm>
            <a:off x="301752" y="1527048"/>
            <a:ext cx="850392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1">
        <a:schemeClr val="bg1"/>
      </p:bgRef>
    </p:bg>
    <p:spTree>
      <p:nvGrpSpPr>
        <p:cNvPr id="1" name=""/>
        <p:cNvGrpSpPr/>
        <p:nvPr/>
      </p:nvGrpSpPr>
      <p:grpSpPr>
        <a:xfrm>
          <a:off x="0" y="0"/>
          <a:ext cx="0" cy="0"/>
          <a:chOff x="0" y="0"/>
          <a:chExt cx="0" cy="0"/>
        </a:xfrm>
      </p:grpSpPr>
      <p:sp>
        <p:nvSpPr>
          <p:cNvPr id="17" name="Прямоугольник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5" name="Прямоугольник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Прямоугольник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Прямоугольник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Прямоугольник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Прямоугольник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3" name="Текст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13" name="Прямоугольник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4" name="Прямоугольник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Нижний колонтитул 4"/>
          <p:cNvSpPr>
            <a:spLocks noGrp="1"/>
          </p:cNvSpPr>
          <p:nvPr>
            <p:ph type="ftr" sz="quarter" idx="11"/>
          </p:nvPr>
        </p:nvSpPr>
        <p:spPr/>
        <p:txBody>
          <a:bodyPr/>
          <a:lstStyle/>
          <a:p>
            <a:endParaRPr lang="ru-RU" dirty="0"/>
          </a:p>
        </p:txBody>
      </p:sp>
      <p:sp>
        <p:nvSpPr>
          <p:cNvPr id="4" name="Дата 3"/>
          <p:cNvSpPr>
            <a:spLocks noGrp="1"/>
          </p:cNvSpPr>
          <p:nvPr>
            <p:ph type="dt" sz="half" idx="10"/>
          </p:nvPr>
        </p:nvSpPr>
        <p:spPr/>
        <p:txBody>
          <a:bodyPr/>
          <a:lstStyle/>
          <a:p>
            <a:fld id="{5B106E36-FD25-4E2D-B0AA-010F637433A0}" type="datetimeFigureOut">
              <a:rPr lang="ru-RU" smtClean="0"/>
              <a:pPr/>
              <a:t>21.02.2021</a:t>
            </a:fld>
            <a:endParaRPr lang="ru-RU" dirty="0"/>
          </a:p>
        </p:txBody>
      </p:sp>
      <p:sp>
        <p:nvSpPr>
          <p:cNvPr id="8" name="Прямая соединительная линия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Овал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Овал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 name="Номер слайда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725C68B6-61C2-468F-89AB-4B9F7531AA68}" type="slidenum">
              <a:rPr lang="ru-RU" smtClean="0"/>
              <a:pPr/>
              <a:t>‹#›</a:t>
            </a:fld>
            <a:endParaRPr lang="ru-RU" dirty="0"/>
          </a:p>
        </p:txBody>
      </p:sp>
      <p:sp>
        <p:nvSpPr>
          <p:cNvPr id="2" name="Заголовок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ru-RU" smtClean="0"/>
              <a:t>Образец заголовка</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1752" y="228600"/>
            <a:ext cx="8534400" cy="758952"/>
          </a:xfrm>
        </p:spPr>
        <p:txBody>
          <a:bodyPr/>
          <a:lstStyle/>
          <a:p>
            <a:r>
              <a:rPr kumimoji="0" lang="ru-RU" smtClean="0"/>
              <a:t>Образец заголовка</a:t>
            </a:r>
            <a:endParaRPr kumimoji="0" lang="en-US"/>
          </a:p>
        </p:txBody>
      </p:sp>
      <p:sp>
        <p:nvSpPr>
          <p:cNvPr id="5" name="Дата 4"/>
          <p:cNvSpPr>
            <a:spLocks noGrp="1"/>
          </p:cNvSpPr>
          <p:nvPr>
            <p:ph type="dt" sz="half" idx="10"/>
          </p:nvPr>
        </p:nvSpPr>
        <p:spPr>
          <a:xfrm>
            <a:off x="5791200" y="6409944"/>
            <a:ext cx="3044952" cy="365760"/>
          </a:xfrm>
        </p:spPr>
        <p:txBody>
          <a:bodyPr/>
          <a:lstStyle/>
          <a:p>
            <a:fld id="{5B106E36-FD25-4E2D-B0AA-010F637433A0}" type="datetimeFigureOut">
              <a:rPr lang="ru-RU" smtClean="0"/>
              <a:pPr/>
              <a:t>21.02.2021</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dirty="0"/>
          </a:p>
        </p:txBody>
      </p:sp>
      <p:sp>
        <p:nvSpPr>
          <p:cNvPr id="8" name="Прямая соединительная линия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Содержимое 9"/>
          <p:cNvSpPr>
            <a:spLocks noGrp="1"/>
          </p:cNvSpPr>
          <p:nvPr>
            <p:ph sz="half" idx="1"/>
          </p:nvPr>
        </p:nvSpPr>
        <p:spPr>
          <a:xfrm>
            <a:off x="301752" y="1371600"/>
            <a:ext cx="4038600" cy="4681728"/>
          </a:xfrm>
        </p:spPr>
        <p:txBody>
          <a:bodyPr/>
          <a:lstStyle>
            <a:lvl1pPr>
              <a:defRPr sz="2500"/>
            </a:lvl1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2" name="Содержимое 11"/>
          <p:cNvSpPr>
            <a:spLocks noGrp="1"/>
          </p:cNvSpPr>
          <p:nvPr>
            <p:ph sz="half" idx="2"/>
          </p:nvPr>
        </p:nvSpPr>
        <p:spPr>
          <a:xfrm>
            <a:off x="4800600" y="1371600"/>
            <a:ext cx="4038600" cy="4681728"/>
          </a:xfrm>
        </p:spPr>
        <p:txBody>
          <a:bodyPr/>
          <a:lstStyle>
            <a:lvl1pPr>
              <a:defRPr sz="2500"/>
            </a:lvl1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bg>
      <p:bgRef idx="1001">
        <a:schemeClr val="bg2"/>
      </p:bgRef>
    </p:bg>
    <p:spTree>
      <p:nvGrpSpPr>
        <p:cNvPr id="1" name=""/>
        <p:cNvGrpSpPr/>
        <p:nvPr/>
      </p:nvGrpSpPr>
      <p:grpSpPr>
        <a:xfrm>
          <a:off x="0" y="0"/>
          <a:ext cx="0" cy="0"/>
          <a:chOff x="0" y="0"/>
          <a:chExt cx="0" cy="0"/>
        </a:xfrm>
      </p:grpSpPr>
      <p:sp>
        <p:nvSpPr>
          <p:cNvPr id="10" name="Прямая соединительная линия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20" name="Прямоугольник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Прямоугольник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1" name="Прямоугольник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2" name="Прямоугольник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1" name="Прямоугольник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Прямоугольник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3" name="Текст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7" name="Дата 6"/>
          <p:cNvSpPr>
            <a:spLocks noGrp="1"/>
          </p:cNvSpPr>
          <p:nvPr>
            <p:ph type="dt" sz="half" idx="10"/>
          </p:nvPr>
        </p:nvSpPr>
        <p:spPr/>
        <p:txBody>
          <a:bodyPr/>
          <a:lstStyle/>
          <a:p>
            <a:fld id="{5B106E36-FD25-4E2D-B0AA-010F637433A0}" type="datetimeFigureOut">
              <a:rPr lang="ru-RU" smtClean="0"/>
              <a:pPr/>
              <a:t>21.02.2021</a:t>
            </a:fld>
            <a:endParaRPr lang="ru-RU" dirty="0"/>
          </a:p>
        </p:txBody>
      </p:sp>
      <p:sp>
        <p:nvSpPr>
          <p:cNvPr id="8" name="Нижний колонтитул 7"/>
          <p:cNvSpPr>
            <a:spLocks noGrp="1"/>
          </p:cNvSpPr>
          <p:nvPr>
            <p:ph type="ftr" sz="quarter" idx="11"/>
          </p:nvPr>
        </p:nvSpPr>
        <p:spPr>
          <a:xfrm>
            <a:off x="304800" y="6409944"/>
            <a:ext cx="3581400" cy="365760"/>
          </a:xfrm>
        </p:spPr>
        <p:txBody>
          <a:bodyPr/>
          <a:lstStyle/>
          <a:p>
            <a:endParaRPr lang="ru-RU" dirty="0"/>
          </a:p>
        </p:txBody>
      </p:sp>
      <p:sp>
        <p:nvSpPr>
          <p:cNvPr id="15" name="Прямая соединительная линия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8" name="Прямоугольник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Содержимое 23"/>
          <p:cNvSpPr>
            <a:spLocks noGrp="1"/>
          </p:cNvSpPr>
          <p:nvPr>
            <p:ph sz="quarter" idx="2"/>
          </p:nvPr>
        </p:nvSpPr>
        <p:spPr>
          <a:xfrm>
            <a:off x="301752" y="2471383"/>
            <a:ext cx="4041648" cy="3818404"/>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6" name="Содержимое 25"/>
          <p:cNvSpPr>
            <a:spLocks noGrp="1"/>
          </p:cNvSpPr>
          <p:nvPr>
            <p:ph sz="quarter" idx="4"/>
          </p:nvPr>
        </p:nvSpPr>
        <p:spPr>
          <a:xfrm>
            <a:off x="4800600" y="2471383"/>
            <a:ext cx="4038600" cy="382219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Овал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7" name="Овал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Номер слайда 8"/>
          <p:cNvSpPr>
            <a:spLocks noGrp="1"/>
          </p:cNvSpPr>
          <p:nvPr>
            <p:ph type="sldNum" sz="quarter" idx="12"/>
          </p:nvPr>
        </p:nvSpPr>
        <p:spPr>
          <a:xfrm>
            <a:off x="4343400" y="1042416"/>
            <a:ext cx="457200" cy="441325"/>
          </a:xfrm>
        </p:spPr>
        <p:txBody>
          <a:bodyPr/>
          <a:lstStyle>
            <a:lvl1pPr algn="ctr">
              <a:defRPr/>
            </a:lvl1pPr>
          </a:lstStyle>
          <a:p>
            <a:fld id="{725C68B6-61C2-468F-89AB-4B9F7531AA68}" type="slidenum">
              <a:rPr lang="ru-RU" smtClean="0"/>
              <a:pPr/>
              <a:t>‹#›</a:t>
            </a:fld>
            <a:endParaRPr lang="ru-RU" dirty="0"/>
          </a:p>
        </p:txBody>
      </p:sp>
      <p:sp>
        <p:nvSpPr>
          <p:cNvPr id="23" name="Заголовок 22"/>
          <p:cNvSpPr>
            <a:spLocks noGrp="1"/>
          </p:cNvSpPr>
          <p:nvPr>
            <p:ph type="title"/>
          </p:nvPr>
        </p:nvSpPr>
        <p:spPr/>
        <p:txBody>
          <a:bodyPr rtlCol="0" anchor="b" anchorCtr="0"/>
          <a:lstStyle/>
          <a:p>
            <a:r>
              <a:rPr kumimoji="0" lang="ru-RU" smtClean="0"/>
              <a:t>Образец заголовка</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5B106E36-FD25-4E2D-B0AA-010F637433A0}" type="datetimeFigureOut">
              <a:rPr lang="ru-RU" smtClean="0"/>
              <a:pPr/>
              <a:t>21.02.2021</a:t>
            </a:fld>
            <a:endParaRPr lang="ru-RU" dirty="0"/>
          </a:p>
        </p:txBody>
      </p:sp>
      <p:sp>
        <p:nvSpPr>
          <p:cNvPr id="4" name="Нижний колонтитул 3"/>
          <p:cNvSpPr>
            <a:spLocks noGrp="1"/>
          </p:cNvSpPr>
          <p:nvPr>
            <p:ph type="ftr" sz="quarter" idx="11"/>
          </p:nvPr>
        </p:nvSpPr>
        <p:spPr/>
        <p:txBody>
          <a:bodyPr/>
          <a:lstStyle/>
          <a:p>
            <a:endParaRPr lang="ru-RU" dirty="0"/>
          </a:p>
        </p:txBody>
      </p:sp>
      <p:sp>
        <p:nvSpPr>
          <p:cNvPr id="5" name="Номер слайда 4"/>
          <p:cNvSpPr>
            <a:spLocks noGrp="1"/>
          </p:cNvSpPr>
          <p:nvPr>
            <p:ph type="sldNum" sz="quarter" idx="12"/>
          </p:nvPr>
        </p:nvSpPr>
        <p:spPr>
          <a:xfrm>
            <a:off x="4343400" y="1036020"/>
            <a:ext cx="457200" cy="441325"/>
          </a:xfrm>
        </p:spPr>
        <p:txBody>
          <a:bodyPr/>
          <a:lstStyle/>
          <a:p>
            <a:fld id="{725C68B6-61C2-468F-89AB-4B9F7531AA68}" type="slidenum">
              <a:rPr lang="ru-RU" smtClean="0"/>
              <a:pPr/>
              <a:t>‹#›</a:t>
            </a:fld>
            <a:endParaRPr lang="ru-RU"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7" name="Прямоугольник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Прямоугольник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Прямоугольник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Прямоугольник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Прямоугольник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6" name="Прямоугольник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Дата 1"/>
          <p:cNvSpPr>
            <a:spLocks noGrp="1"/>
          </p:cNvSpPr>
          <p:nvPr>
            <p:ph type="dt" sz="half" idx="10"/>
          </p:nvPr>
        </p:nvSpPr>
        <p:spPr/>
        <p:txBody>
          <a:bodyPr/>
          <a:lstStyle/>
          <a:p>
            <a:fld id="{5B106E36-FD25-4E2D-B0AA-010F637433A0}" type="datetimeFigureOut">
              <a:rPr lang="ru-RU" smtClean="0"/>
              <a:pPr/>
              <a:t>21.02.2021</a:t>
            </a:fld>
            <a:endParaRPr lang="ru-RU" dirty="0"/>
          </a:p>
        </p:txBody>
      </p:sp>
      <p:sp>
        <p:nvSpPr>
          <p:cNvPr id="3" name="Нижний колонтитул 2"/>
          <p:cNvSpPr>
            <a:spLocks noGrp="1"/>
          </p:cNvSpPr>
          <p:nvPr>
            <p:ph type="ftr" sz="quarter" idx="11"/>
          </p:nvPr>
        </p:nvSpPr>
        <p:spPr/>
        <p:txBody>
          <a:bodyPr/>
          <a:lstStyle/>
          <a:p>
            <a:endParaRPr lang="ru-RU" dirty="0"/>
          </a:p>
        </p:txBody>
      </p:sp>
      <p:sp>
        <p:nvSpPr>
          <p:cNvPr id="4" name="Номер слайда 3"/>
          <p:cNvSpPr>
            <a:spLocks noGrp="1"/>
          </p:cNvSpPr>
          <p:nvPr>
            <p:ph type="sldNum" sz="quarter" idx="12"/>
          </p:nvPr>
        </p:nvSpPr>
        <p:spPr>
          <a:xfrm>
            <a:off x="4267200" y="6324600"/>
            <a:ext cx="609600" cy="441324"/>
          </a:xfrm>
        </p:spPr>
        <p:txBody>
          <a:bodyPr/>
          <a:lstStyle>
            <a:lvl1pPr>
              <a:defRPr>
                <a:solidFill>
                  <a:srgbClr val="FFFFFF"/>
                </a:solidFill>
              </a:defRPr>
            </a:lvl1pPr>
          </a:lstStyle>
          <a:p>
            <a:fld id="{725C68B6-61C2-468F-89AB-4B9F7531AA68}" type="slidenum">
              <a:rPr lang="ru-RU" smtClean="0"/>
              <a:pPr/>
              <a:t>‹#›</a:t>
            </a:fld>
            <a:endParaRPr lang="ru-RU"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1">
        <a:schemeClr val="bg1"/>
      </p:bgRef>
    </p:bg>
    <p:spTree>
      <p:nvGrpSpPr>
        <p:cNvPr id="1" name=""/>
        <p:cNvGrpSpPr/>
        <p:nvPr/>
      </p:nvGrpSpPr>
      <p:grpSpPr>
        <a:xfrm>
          <a:off x="0" y="0"/>
          <a:ext cx="0" cy="0"/>
          <a:chOff x="0" y="0"/>
          <a:chExt cx="0" cy="0"/>
        </a:xfrm>
      </p:grpSpPr>
      <p:sp>
        <p:nvSpPr>
          <p:cNvPr id="19" name="Прямоугольник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5" name="Прямоугольник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Прямоугольник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Прямоугольник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7" name="Прямоугольник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Прямоугольник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Заголовок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8" name="Прямоугольник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Прямая соединительная линия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20" name="Содержимое 19"/>
          <p:cNvSpPr>
            <a:spLocks noGrp="1"/>
          </p:cNvSpPr>
          <p:nvPr>
            <p:ph sz="quarter" idx="1"/>
          </p:nvPr>
        </p:nvSpPr>
        <p:spPr>
          <a:xfrm>
            <a:off x="3124200" y="685800"/>
            <a:ext cx="5638800" cy="5410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0" name="Овал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Овал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7" name="Номер слайда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725C68B6-61C2-468F-89AB-4B9F7531AA68}" type="slidenum">
              <a:rPr lang="ru-RU" smtClean="0"/>
              <a:pPr/>
              <a:t>‹#›</a:t>
            </a:fld>
            <a:endParaRPr lang="ru-RU" dirty="0"/>
          </a:p>
        </p:txBody>
      </p:sp>
      <p:sp>
        <p:nvSpPr>
          <p:cNvPr id="21" name="Прямоугольник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Дата 4"/>
          <p:cNvSpPr>
            <a:spLocks noGrp="1"/>
          </p:cNvSpPr>
          <p:nvPr>
            <p:ph type="dt" sz="half" idx="10"/>
          </p:nvPr>
        </p:nvSpPr>
        <p:spPr/>
        <p:txBody>
          <a:bodyPr/>
          <a:lstStyle/>
          <a:p>
            <a:fld id="{5B106E36-FD25-4E2D-B0AA-010F637433A0}" type="datetimeFigureOut">
              <a:rPr lang="ru-RU" smtClean="0"/>
              <a:pPr/>
              <a:t>21.02.2021</a:t>
            </a:fld>
            <a:endParaRPr lang="ru-RU" dirty="0"/>
          </a:p>
        </p:txBody>
      </p:sp>
      <p:sp>
        <p:nvSpPr>
          <p:cNvPr id="6" name="Нижний колонтитул 5"/>
          <p:cNvSpPr>
            <a:spLocks noGrp="1"/>
          </p:cNvSpPr>
          <p:nvPr>
            <p:ph type="ftr" sz="quarter" idx="11"/>
          </p:nvPr>
        </p:nvSpPr>
        <p:spPr>
          <a:xfrm>
            <a:off x="301752" y="6410848"/>
            <a:ext cx="3383280" cy="365760"/>
          </a:xfrm>
        </p:spPr>
        <p:txBody>
          <a:bodyPr/>
          <a:lstStyle/>
          <a:p>
            <a:endParaRPr lang="ru-RU"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1" name="Прямая соединительная линия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9" name="Прямоугольник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Прямоугольник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7" name="Прямоугольник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Прямоугольник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Прямоугольник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Прямоугольник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Прямоугольник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Овал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Овал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7" name="Номер слайда 6"/>
          <p:cNvSpPr>
            <a:spLocks noGrp="1"/>
          </p:cNvSpPr>
          <p:nvPr>
            <p:ph type="sldNum" sz="quarter" idx="12"/>
          </p:nvPr>
        </p:nvSpPr>
        <p:spPr>
          <a:xfrm>
            <a:off x="1371600" y="312738"/>
            <a:ext cx="457200" cy="441325"/>
          </a:xfrm>
        </p:spPr>
        <p:txBody>
          <a:bodyPr/>
          <a:lstStyle/>
          <a:p>
            <a:fld id="{725C68B6-61C2-468F-89AB-4B9F7531AA68}" type="slidenum">
              <a:rPr lang="ru-RU" smtClean="0"/>
              <a:pPr/>
              <a:t>‹#›</a:t>
            </a:fld>
            <a:endParaRPr lang="ru-RU" dirty="0"/>
          </a:p>
        </p:txBody>
      </p:sp>
      <p:sp>
        <p:nvSpPr>
          <p:cNvPr id="2" name="Заголовок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3000375" y="609600"/>
            <a:ext cx="5867400" cy="4267200"/>
          </a:xfrm>
        </p:spPr>
        <p:txBody>
          <a:bodyPr/>
          <a:lstStyle>
            <a:lvl1pPr marL="0" indent="0">
              <a:buNone/>
              <a:defRPr sz="3200"/>
            </a:lvl1pPr>
          </a:lstStyle>
          <a:p>
            <a:r>
              <a:rPr kumimoji="0" lang="ru-RU" dirty="0" smtClean="0"/>
              <a:t>Вставка рисунка</a:t>
            </a:r>
            <a:endParaRPr kumimoji="0" lang="en-US" dirty="0"/>
          </a:p>
        </p:txBody>
      </p:sp>
      <p:sp>
        <p:nvSpPr>
          <p:cNvPr id="4" name="Текст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22" name="Прямоугольник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Дата 4"/>
          <p:cNvSpPr>
            <a:spLocks noGrp="1"/>
          </p:cNvSpPr>
          <p:nvPr>
            <p:ph type="dt" sz="half" idx="10"/>
          </p:nvPr>
        </p:nvSpPr>
        <p:spPr>
          <a:xfrm>
            <a:off x="5788152" y="6404984"/>
            <a:ext cx="3044952" cy="365760"/>
          </a:xfrm>
        </p:spPr>
        <p:txBody>
          <a:bodyPr/>
          <a:lstStyle/>
          <a:p>
            <a:fld id="{5B106E36-FD25-4E2D-B0AA-010F637433A0}" type="datetimeFigureOut">
              <a:rPr lang="ru-RU" smtClean="0"/>
              <a:pPr/>
              <a:t>21.02.2021</a:t>
            </a:fld>
            <a:endParaRPr lang="ru-RU" dirty="0"/>
          </a:p>
        </p:txBody>
      </p:sp>
      <p:sp>
        <p:nvSpPr>
          <p:cNvPr id="6" name="Нижний колонтитул 5"/>
          <p:cNvSpPr>
            <a:spLocks noGrp="1"/>
          </p:cNvSpPr>
          <p:nvPr>
            <p:ph type="ftr" sz="quarter" idx="11"/>
          </p:nvPr>
        </p:nvSpPr>
        <p:spPr>
          <a:xfrm>
            <a:off x="301752" y="6410848"/>
            <a:ext cx="3584448" cy="365760"/>
          </a:xfrm>
        </p:spPr>
        <p:txBody>
          <a:bodyPr/>
          <a:lstStyle/>
          <a:p>
            <a:endParaRPr lang="ru-RU"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Прямоугольник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Прямоугольник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Прямоугольник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Прямоугольник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Прямоугольник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4" name="Дата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5B106E36-FD25-4E2D-B0AA-010F637433A0}" type="datetimeFigureOut">
              <a:rPr lang="ru-RU" smtClean="0"/>
              <a:pPr/>
              <a:t>21.02.2021</a:t>
            </a:fld>
            <a:endParaRPr lang="ru-RU" dirty="0"/>
          </a:p>
        </p:txBody>
      </p:sp>
      <p:sp>
        <p:nvSpPr>
          <p:cNvPr id="3" name="Нижний колонтитул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ru-RU" dirty="0"/>
          </a:p>
        </p:txBody>
      </p:sp>
      <p:sp>
        <p:nvSpPr>
          <p:cNvPr id="8" name="Прямоугольник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Прямая соединительная линия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2" name="Овал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Овал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Номер слайда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725C68B6-61C2-468F-89AB-4B9F7531AA68}" type="slidenum">
              <a:rPr lang="ru-RU" smtClean="0"/>
              <a:pPr/>
              <a:t>‹#›</a:t>
            </a:fld>
            <a:endParaRPr lang="ru-RU" dirty="0"/>
          </a:p>
        </p:txBody>
      </p:sp>
      <p:sp>
        <p:nvSpPr>
          <p:cNvPr id="22" name="Заголовок 21"/>
          <p:cNvSpPr>
            <a:spLocks noGrp="1"/>
          </p:cNvSpPr>
          <p:nvPr>
            <p:ph type="title"/>
          </p:nvPr>
        </p:nvSpPr>
        <p:spPr>
          <a:xfrm>
            <a:off x="301752" y="228600"/>
            <a:ext cx="8534400" cy="758952"/>
          </a:xfrm>
          <a:prstGeom prst="rect">
            <a:avLst/>
          </a:prstGeom>
        </p:spPr>
        <p:txBody>
          <a:bodyPr vert="horz" anchor="b">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Lst>
  <p:timing>
    <p:tnLst>
      <p:par>
        <p:cTn id="1" dur="indefinite" restart="never" nodeType="tmRoot"/>
      </p:par>
    </p:tnLst>
  </p:timing>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hyperlink" Target="http://images.yandex.ru/yandsearch?source=wiz&amp;text=%D1%84%D0%BE%D1%82%D0%BE%D0%B3%D1%80%D0%B0%D1%84%D0%B8%D0%B8%20%D0%BC%D0%B0%D1%80%D0%BA%D0%B5%D1%82%D0%B8%D0%BD%D0%B3%D0%BE%D0%B2%D1%8B%D0%B5%20%D0%B8%D1%81%D1%81%D0%BB%D0%B5%D0%B4%D0%BE%D0%B2%D0%B0%D0%BD%D0%B8%D1%8F&amp;noreask=1&amp;img_url=http://i.telegraph.co.uk/multimedia/archive/02126/Savings-image_2126381g.jpg&amp;pos=16&amp;rpt=simage&amp;lr=213&amp;nojs=1"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48.unise.ru/files/news/2012/08/27/news_27082012_61385.jpg"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2.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img-fotki.yandex.ru/get/5303/semaksi.16/0_6cdb6_bfc89e63_XL.jpg" TargetMode="External"/><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8.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4.xml"/><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63.xml"/><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64.xml"/><Relationship Id="rId2" Type="http://schemas.openxmlformats.org/officeDocument/2006/relationships/slideLayout" Target="../slideLayouts/slideLayout13.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6.xml"/><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7.xml"/><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3" Type="http://schemas.openxmlformats.org/officeDocument/2006/relationships/notesSlide" Target="../notesSlides/notesSlide68.xml"/><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oleObject" Target="../embeddings/oleObject2.bin"/></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2.xml"/></Relationships>
</file>

<file path=ppt/slides/_rels/slide79.xml.rels><?xml version="1.0" encoding="UTF-8" standalone="yes"?>
<Relationships xmlns="http://schemas.openxmlformats.org/package/2006/relationships"><Relationship Id="rId3" Type="http://schemas.openxmlformats.org/officeDocument/2006/relationships/notesSlide" Target="../notesSlides/notesSlide79.xml"/><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oleObject" Target="../embeddings/oleObject3.bin"/></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0.xml"/><Relationship Id="rId1" Type="http://schemas.openxmlformats.org/officeDocument/2006/relationships/slideLayout" Target="../slideLayouts/slideLayout13.xml"/></Relationships>
</file>

<file path=ppt/slides/_rels/slide81.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a:bodyPr>
          <a:lstStyle/>
          <a:p>
            <a:pPr algn="l"/>
            <a:r>
              <a:rPr lang="ru-RU" sz="3500" b="1" dirty="0" smtClean="0">
                <a:solidFill>
                  <a:srgbClr val="FF0000"/>
                </a:solidFill>
              </a:rPr>
              <a:t>Общая теория маркетинга</a:t>
            </a:r>
            <a:endParaRPr lang="ru-RU" sz="3500" b="1" dirty="0">
              <a:solidFill>
                <a:srgbClr val="FF0000"/>
              </a:solidFill>
            </a:endParaRPr>
          </a:p>
        </p:txBody>
      </p:sp>
      <p:pic>
        <p:nvPicPr>
          <p:cNvPr id="4" name="i-main-pic" descr="Картинка 13 из 113030"/>
          <p:cNvPicPr>
            <a:picLocks noChangeAspect="1" noChangeArrowheads="1"/>
          </p:cNvPicPr>
          <p:nvPr/>
        </p:nvPicPr>
        <p:blipFill>
          <a:blip r:embed="rId3" cstate="print"/>
          <a:srcRect/>
          <a:stretch>
            <a:fillRect/>
          </a:stretch>
        </p:blipFill>
        <p:spPr bwMode="auto">
          <a:xfrm>
            <a:off x="2915817" y="3645024"/>
            <a:ext cx="2880319" cy="251995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876300"/>
            <a:ext cx="8229600" cy="600075"/>
          </a:xfrm>
        </p:spPr>
        <p:txBody>
          <a:bodyPr>
            <a:normAutofit fontScale="90000"/>
          </a:bodyPr>
          <a:lstStyle/>
          <a:p>
            <a:r>
              <a:rPr lang="ru-RU" dirty="0" smtClean="0"/>
              <a:t/>
            </a:r>
            <a:br>
              <a:rPr lang="ru-RU" dirty="0" smtClean="0"/>
            </a:br>
            <a:r>
              <a:rPr lang="ru-RU" b="1" dirty="0" smtClean="0">
                <a:solidFill>
                  <a:schemeClr val="tx1"/>
                </a:solidFill>
              </a:rPr>
              <a:t>Сущность маркетинга</a:t>
            </a:r>
            <a:r>
              <a:rPr lang="en-US" b="1" dirty="0" smtClean="0">
                <a:solidFill>
                  <a:schemeClr val="tx1"/>
                </a:solidFill>
              </a:rPr>
              <a:t>:</a:t>
            </a:r>
            <a:r>
              <a:rPr lang="ru-RU" b="1" dirty="0" smtClean="0">
                <a:solidFill>
                  <a:schemeClr val="tx1"/>
                </a:solidFill>
              </a:rPr>
              <a:t/>
            </a:r>
            <a:br>
              <a:rPr lang="ru-RU" b="1" dirty="0" smtClean="0">
                <a:solidFill>
                  <a:schemeClr val="tx1"/>
                </a:solidFill>
              </a:rPr>
            </a:br>
            <a:endParaRPr lang="ru-RU" b="1" dirty="0">
              <a:solidFill>
                <a:schemeClr val="tx1"/>
              </a:solidFill>
            </a:endParaRPr>
          </a:p>
        </p:txBody>
      </p:sp>
      <p:sp>
        <p:nvSpPr>
          <p:cNvPr id="3" name="Содержимое 2"/>
          <p:cNvSpPr>
            <a:spLocks noGrp="1"/>
          </p:cNvSpPr>
          <p:nvPr>
            <p:ph idx="1"/>
          </p:nvPr>
        </p:nvSpPr>
        <p:spPr>
          <a:xfrm>
            <a:off x="457200" y="1685925"/>
            <a:ext cx="4095750" cy="4191347"/>
          </a:xfrm>
        </p:spPr>
        <p:txBody>
          <a:bodyPr>
            <a:normAutofit fontScale="92500"/>
          </a:bodyPr>
          <a:lstStyle/>
          <a:p>
            <a:pPr>
              <a:buNone/>
            </a:pPr>
            <a:r>
              <a:rPr lang="ru-RU" sz="2600" b="1" dirty="0" smtClean="0">
                <a:solidFill>
                  <a:srgbClr val="C00000"/>
                </a:solidFill>
              </a:rPr>
              <a:t>Маркетинг имеет три </a:t>
            </a:r>
          </a:p>
          <a:p>
            <a:pPr>
              <a:buNone/>
            </a:pPr>
            <a:r>
              <a:rPr lang="ru-RU" sz="2600" b="1" dirty="0" smtClean="0">
                <a:solidFill>
                  <a:srgbClr val="C00000"/>
                </a:solidFill>
              </a:rPr>
              <a:t>аспекта:</a:t>
            </a:r>
          </a:p>
          <a:p>
            <a:r>
              <a:rPr lang="ru-RU" sz="2400" b="1" dirty="0" smtClean="0"/>
              <a:t>изучение рынка спроса и предложения,</a:t>
            </a:r>
          </a:p>
          <a:p>
            <a:r>
              <a:rPr lang="ru-RU" sz="2400" b="1" dirty="0" smtClean="0"/>
              <a:t>повышение конкурентоспособности предприятия,</a:t>
            </a:r>
          </a:p>
          <a:p>
            <a:r>
              <a:rPr lang="ru-RU" sz="2400" b="1" dirty="0" smtClean="0"/>
              <a:t>разработка мероприятий по продвижению продукта.</a:t>
            </a:r>
            <a:endParaRPr lang="ru-RU" sz="2200" b="1" dirty="0" smtClean="0"/>
          </a:p>
          <a:p>
            <a:endParaRPr lang="ru-RU" b="1" dirty="0"/>
          </a:p>
        </p:txBody>
      </p:sp>
      <p:pic>
        <p:nvPicPr>
          <p:cNvPr id="4" name="i-main-pic" descr="Картинка 158 из 113030"/>
          <p:cNvPicPr>
            <a:picLocks noChangeAspect="1" noChangeArrowheads="1"/>
          </p:cNvPicPr>
          <p:nvPr/>
        </p:nvPicPr>
        <p:blipFill>
          <a:blip r:embed="rId3" cstate="print"/>
          <a:srcRect/>
          <a:stretch>
            <a:fillRect/>
          </a:stretch>
        </p:blipFill>
        <p:spPr bwMode="auto">
          <a:xfrm>
            <a:off x="4716016" y="1700808"/>
            <a:ext cx="4038600" cy="42576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404664"/>
            <a:ext cx="8229600" cy="1138138"/>
          </a:xfrm>
        </p:spPr>
        <p:txBody>
          <a:bodyPr>
            <a:normAutofit fontScale="90000"/>
          </a:bodyPr>
          <a:lstStyle/>
          <a:p>
            <a:pPr algn="l"/>
            <a:r>
              <a:rPr lang="ru-RU" sz="2700" b="1" dirty="0" smtClean="0">
                <a:solidFill>
                  <a:schemeClr val="tx1"/>
                </a:solidFill>
              </a:rPr>
              <a:t>Объектом маркетинга имеют в виду основные следующие категории и факторы рынка:</a:t>
            </a:r>
            <a:r>
              <a:rPr lang="ru-RU" dirty="0" smtClean="0"/>
              <a:t/>
            </a:r>
            <a:br>
              <a:rPr lang="ru-RU" dirty="0" smtClean="0"/>
            </a:br>
            <a:endParaRPr lang="ru-RU" dirty="0"/>
          </a:p>
        </p:txBody>
      </p:sp>
      <p:sp>
        <p:nvSpPr>
          <p:cNvPr id="3" name="Содержимое 2"/>
          <p:cNvSpPr>
            <a:spLocks noGrp="1"/>
          </p:cNvSpPr>
          <p:nvPr>
            <p:ph sz="quarter" idx="11"/>
          </p:nvPr>
        </p:nvSpPr>
        <p:spPr>
          <a:xfrm>
            <a:off x="484188" y="1556792"/>
            <a:ext cx="3954462" cy="4560871"/>
          </a:xfrm>
        </p:spPr>
        <p:txBody>
          <a:bodyPr>
            <a:normAutofit fontScale="77500" lnSpcReduction="20000"/>
          </a:bodyPr>
          <a:lstStyle/>
          <a:p>
            <a:pPr>
              <a:buNone/>
            </a:pPr>
            <a:r>
              <a:rPr lang="ru-RU" dirty="0" smtClean="0"/>
              <a:t>1. Товар (услуга),все то, что может удовлетворить потребность или нужду и предлагается рынку с целью приобретения, потребления или использования;</a:t>
            </a:r>
          </a:p>
          <a:p>
            <a:pPr>
              <a:buNone/>
            </a:pPr>
            <a:r>
              <a:rPr lang="ru-RU" dirty="0" smtClean="0"/>
              <a:t>2. Спрос;</a:t>
            </a:r>
          </a:p>
          <a:p>
            <a:pPr>
              <a:buNone/>
            </a:pPr>
            <a:r>
              <a:rPr lang="ru-RU" dirty="0" smtClean="0"/>
              <a:t>3. Предложение;</a:t>
            </a:r>
          </a:p>
          <a:p>
            <a:pPr>
              <a:buNone/>
            </a:pPr>
            <a:r>
              <a:rPr lang="ru-RU" dirty="0" smtClean="0"/>
              <a:t>4. Рынок;</a:t>
            </a:r>
          </a:p>
          <a:p>
            <a:pPr>
              <a:buNone/>
            </a:pPr>
            <a:r>
              <a:rPr lang="ru-RU" dirty="0" smtClean="0"/>
              <a:t>5. Сбыт;</a:t>
            </a:r>
          </a:p>
          <a:p>
            <a:pPr>
              <a:buNone/>
            </a:pPr>
            <a:r>
              <a:rPr lang="ru-RU" dirty="0" smtClean="0"/>
              <a:t>6. Потребитель;</a:t>
            </a:r>
          </a:p>
          <a:p>
            <a:pPr>
              <a:buNone/>
            </a:pPr>
            <a:r>
              <a:rPr lang="ru-RU" dirty="0" smtClean="0"/>
              <a:t>7. Продавец;</a:t>
            </a:r>
          </a:p>
          <a:p>
            <a:pPr>
              <a:buNone/>
            </a:pPr>
            <a:r>
              <a:rPr lang="ru-RU" dirty="0" smtClean="0"/>
              <a:t>8. Сделка;</a:t>
            </a:r>
          </a:p>
          <a:p>
            <a:pPr>
              <a:buNone/>
            </a:pPr>
            <a:r>
              <a:rPr lang="ru-RU" dirty="0" smtClean="0"/>
              <a:t>9. Нужда, потребность.</a:t>
            </a:r>
            <a:endParaRPr lang="ru-RU" dirty="0"/>
          </a:p>
        </p:txBody>
      </p:sp>
      <p:pic>
        <p:nvPicPr>
          <p:cNvPr id="4" name="Picture 2"/>
          <p:cNvPicPr>
            <a:picLocks noChangeAspect="1" noChangeArrowheads="1"/>
          </p:cNvPicPr>
          <p:nvPr/>
        </p:nvPicPr>
        <p:blipFill>
          <a:blip r:embed="rId3" cstate="print"/>
          <a:srcRect/>
          <a:stretch>
            <a:fillRect/>
          </a:stretch>
        </p:blipFill>
        <p:spPr bwMode="auto">
          <a:xfrm>
            <a:off x="4552950" y="1809750"/>
            <a:ext cx="4343400" cy="4191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1752" y="228600"/>
            <a:ext cx="8534400" cy="1256184"/>
          </a:xfrm>
        </p:spPr>
        <p:txBody>
          <a:bodyPr>
            <a:normAutofit/>
          </a:bodyPr>
          <a:lstStyle/>
          <a:p>
            <a:r>
              <a:rPr lang="ru-RU" b="1" dirty="0" smtClean="0">
                <a:solidFill>
                  <a:schemeClr val="tx1"/>
                </a:solidFill>
              </a:rPr>
              <a:t>Продукт</a:t>
            </a:r>
            <a:br>
              <a:rPr lang="ru-RU" b="1" dirty="0" smtClean="0">
                <a:solidFill>
                  <a:schemeClr val="tx1"/>
                </a:solidFill>
              </a:rPr>
            </a:br>
            <a:endParaRPr lang="ru-RU" dirty="0">
              <a:solidFill>
                <a:schemeClr val="tx1"/>
              </a:solidFill>
            </a:endParaRPr>
          </a:p>
        </p:txBody>
      </p:sp>
      <p:sp>
        <p:nvSpPr>
          <p:cNvPr id="3" name="Содержимое 2"/>
          <p:cNvSpPr>
            <a:spLocks noGrp="1"/>
          </p:cNvSpPr>
          <p:nvPr>
            <p:ph sz="quarter" idx="1"/>
          </p:nvPr>
        </p:nvSpPr>
        <p:spPr>
          <a:xfrm>
            <a:off x="301752" y="1844824"/>
            <a:ext cx="8503920" cy="4254224"/>
          </a:xfrm>
        </p:spPr>
        <p:txBody>
          <a:bodyPr>
            <a:normAutofit/>
          </a:bodyPr>
          <a:lstStyle/>
          <a:p>
            <a:pPr>
              <a:buNone/>
            </a:pPr>
            <a:r>
              <a:rPr lang="ru-RU" sz="2000" b="1" dirty="0" smtClean="0"/>
              <a:t>Под продуктом понимается все, </a:t>
            </a:r>
            <a:r>
              <a:rPr lang="ru-RU" sz="2000" dirty="0" smtClean="0"/>
              <a:t>что можно предложить на </a:t>
            </a:r>
          </a:p>
          <a:p>
            <a:pPr>
              <a:buNone/>
            </a:pPr>
            <a:r>
              <a:rPr lang="ru-RU" sz="2000" dirty="0" smtClean="0"/>
              <a:t>рынке для приобретения, использования или потребления с целью </a:t>
            </a:r>
          </a:p>
          <a:p>
            <a:pPr>
              <a:buNone/>
            </a:pPr>
            <a:r>
              <a:rPr lang="ru-RU" sz="2000" dirty="0" smtClean="0"/>
              <a:t>удовлетворения определенных потребностей. </a:t>
            </a:r>
          </a:p>
          <a:p>
            <a:pPr>
              <a:buNone/>
            </a:pPr>
            <a:r>
              <a:rPr lang="ru-RU" sz="2000" b="1" dirty="0" smtClean="0"/>
              <a:t>Как только продукту назначена цена и он поступил на </a:t>
            </a:r>
          </a:p>
          <a:p>
            <a:pPr>
              <a:buNone/>
            </a:pPr>
            <a:r>
              <a:rPr lang="ru-RU" sz="2000" b="1" dirty="0" smtClean="0"/>
              <a:t>рынок, он становится товаром. </a:t>
            </a:r>
          </a:p>
          <a:p>
            <a:pPr>
              <a:buNone/>
            </a:pPr>
            <a:r>
              <a:rPr lang="ru-RU" sz="2000" dirty="0" smtClean="0"/>
              <a:t>С точки зрения конечного применения выделяют три главных типа </a:t>
            </a:r>
          </a:p>
          <a:p>
            <a:pPr>
              <a:buNone/>
            </a:pPr>
            <a:r>
              <a:rPr lang="ru-RU" sz="2000" dirty="0" smtClean="0"/>
              <a:t>продукта: </a:t>
            </a:r>
          </a:p>
          <a:p>
            <a:r>
              <a:rPr lang="ru-RU" sz="2000" dirty="0" smtClean="0"/>
              <a:t>потребительские товары, </a:t>
            </a:r>
          </a:p>
          <a:p>
            <a:r>
              <a:rPr lang="ru-RU" sz="2000" dirty="0" smtClean="0"/>
              <a:t>продукция производственно-техни­ческого назначения (промышленные товары),</a:t>
            </a:r>
          </a:p>
          <a:p>
            <a:r>
              <a:rPr lang="ru-RU" sz="2000" dirty="0" smtClean="0"/>
              <a:t>услуги.</a:t>
            </a:r>
          </a:p>
          <a:p>
            <a:endParaRPr lang="ru-RU" sz="2000" dirty="0" smtClean="0"/>
          </a:p>
          <a:p>
            <a:endParaRPr lang="ru-RU" sz="2000" b="1" dirty="0" smtClean="0"/>
          </a:p>
          <a:p>
            <a:pPr>
              <a:buNone/>
            </a:pPr>
            <a:endParaRPr lang="ru-RU" sz="2000" dirty="0" smtClean="0"/>
          </a:p>
          <a:p>
            <a:pPr>
              <a:buNone/>
            </a:pPr>
            <a:endParaRPr lang="ru-RU" sz="2000" dirty="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1752" y="228600"/>
            <a:ext cx="8534400" cy="392088"/>
          </a:xfrm>
        </p:spPr>
        <p:txBody>
          <a:bodyPr>
            <a:normAutofit fontScale="90000"/>
          </a:bodyPr>
          <a:lstStyle/>
          <a:p>
            <a:r>
              <a:rPr lang="ru-RU" sz="2400" b="1" dirty="0" smtClean="0">
                <a:solidFill>
                  <a:schemeClr val="tx1"/>
                </a:solidFill>
              </a:rPr>
              <a:t>Основные свойства и окружение продукта</a:t>
            </a:r>
            <a:endParaRPr lang="ru-RU" sz="2400" b="1" dirty="0">
              <a:solidFill>
                <a:schemeClr val="tx1"/>
              </a:solidFill>
            </a:endParaRPr>
          </a:p>
        </p:txBody>
      </p:sp>
      <p:pic>
        <p:nvPicPr>
          <p:cNvPr id="236546" name="Picture 2"/>
          <p:cNvPicPr>
            <a:picLocks noChangeAspect="1" noChangeArrowheads="1"/>
          </p:cNvPicPr>
          <p:nvPr/>
        </p:nvPicPr>
        <p:blipFill>
          <a:blip r:embed="rId3" cstate="print"/>
          <a:srcRect/>
          <a:stretch>
            <a:fillRect/>
          </a:stretch>
        </p:blipFill>
        <p:spPr bwMode="auto">
          <a:xfrm>
            <a:off x="1547664" y="764704"/>
            <a:ext cx="6552728" cy="561662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1752" y="228600"/>
            <a:ext cx="8534400" cy="896144"/>
          </a:xfrm>
        </p:spPr>
        <p:txBody>
          <a:bodyPr>
            <a:normAutofit fontScale="90000"/>
          </a:bodyPr>
          <a:lstStyle/>
          <a:p>
            <a:r>
              <a:rPr lang="ru-RU" b="1" dirty="0" smtClean="0">
                <a:solidFill>
                  <a:schemeClr val="tx1"/>
                </a:solidFill>
              </a:rPr>
              <a:t>Маркетинговая информационная система (МИС)</a:t>
            </a:r>
            <a:endParaRPr lang="ru-RU" b="1" dirty="0">
              <a:solidFill>
                <a:schemeClr val="tx1"/>
              </a:solidFill>
            </a:endParaRPr>
          </a:p>
        </p:txBody>
      </p:sp>
      <p:sp>
        <p:nvSpPr>
          <p:cNvPr id="3" name="Содержимое 2"/>
          <p:cNvSpPr>
            <a:spLocks noGrp="1"/>
          </p:cNvSpPr>
          <p:nvPr>
            <p:ph idx="1"/>
          </p:nvPr>
        </p:nvSpPr>
        <p:spPr>
          <a:xfrm>
            <a:off x="457201" y="1556792"/>
            <a:ext cx="4042792" cy="4543407"/>
          </a:xfrm>
        </p:spPr>
        <p:txBody>
          <a:bodyPr>
            <a:normAutofit fontScale="85000" lnSpcReduction="10000"/>
          </a:bodyPr>
          <a:lstStyle/>
          <a:p>
            <a:pPr>
              <a:buNone/>
            </a:pPr>
            <a:r>
              <a:rPr lang="ru-RU" sz="2400" b="1" i="1" dirty="0" smtClean="0"/>
              <a:t>Маркетинговая </a:t>
            </a:r>
          </a:p>
          <a:p>
            <a:pPr>
              <a:buNone/>
            </a:pPr>
            <a:r>
              <a:rPr lang="ru-RU" sz="2400" b="1" i="1" dirty="0" smtClean="0"/>
              <a:t>информационная система </a:t>
            </a:r>
          </a:p>
          <a:p>
            <a:pPr>
              <a:buNone/>
            </a:pPr>
            <a:r>
              <a:rPr lang="ru-RU" sz="2400" b="1" i="1" dirty="0" smtClean="0"/>
              <a:t>(МИС) — совокупность</a:t>
            </a:r>
          </a:p>
          <a:p>
            <a:pPr>
              <a:buNone/>
            </a:pPr>
            <a:r>
              <a:rPr lang="ru-RU" sz="2400" b="1" i="1" dirty="0" smtClean="0"/>
              <a:t>процедур и методов, </a:t>
            </a:r>
          </a:p>
          <a:p>
            <a:pPr>
              <a:buNone/>
            </a:pPr>
            <a:r>
              <a:rPr lang="ru-RU" sz="2400" b="1" i="1" dirty="0" smtClean="0"/>
              <a:t>предназначенных для </a:t>
            </a:r>
          </a:p>
          <a:p>
            <a:pPr>
              <a:buNone/>
            </a:pPr>
            <a:r>
              <a:rPr lang="ru-RU" sz="2400" b="1" i="1" dirty="0" smtClean="0"/>
              <a:t>регулярного сбора, </a:t>
            </a:r>
          </a:p>
          <a:p>
            <a:pPr>
              <a:buNone/>
            </a:pPr>
            <a:r>
              <a:rPr lang="ru-RU" sz="2400" b="1" i="1" dirty="0" smtClean="0"/>
              <a:t>анализа и </a:t>
            </a:r>
          </a:p>
          <a:p>
            <a:pPr>
              <a:buNone/>
            </a:pPr>
            <a:r>
              <a:rPr lang="ru-RU" sz="2400" b="1" i="1" dirty="0" smtClean="0"/>
              <a:t>распределения </a:t>
            </a:r>
          </a:p>
          <a:p>
            <a:pPr>
              <a:buNone/>
            </a:pPr>
            <a:r>
              <a:rPr lang="ru-RU" sz="2400" b="1" i="1" dirty="0" smtClean="0"/>
              <a:t>информации, </a:t>
            </a:r>
          </a:p>
          <a:p>
            <a:pPr>
              <a:buNone/>
            </a:pPr>
            <a:r>
              <a:rPr lang="ru-RU" sz="2400" b="1" i="1" dirty="0" smtClean="0"/>
              <a:t>предназначенной для </a:t>
            </a:r>
          </a:p>
          <a:p>
            <a:pPr>
              <a:buNone/>
            </a:pPr>
            <a:r>
              <a:rPr lang="ru-RU" sz="2400" b="1" i="1" dirty="0" smtClean="0"/>
              <a:t>подготовки и принятия </a:t>
            </a:r>
          </a:p>
          <a:p>
            <a:pPr>
              <a:buNone/>
            </a:pPr>
            <a:r>
              <a:rPr lang="ru-RU" sz="2400" b="1" i="1" dirty="0" smtClean="0"/>
              <a:t>маркетинговых решений.</a:t>
            </a:r>
            <a:endParaRPr lang="ru-RU" sz="2400" dirty="0" smtClean="0"/>
          </a:p>
          <a:p>
            <a:pPr>
              <a:buNone/>
            </a:pPr>
            <a:endParaRPr lang="ru-RU" b="1" i="1" dirty="0" smtClean="0"/>
          </a:p>
        </p:txBody>
      </p:sp>
      <p:pic>
        <p:nvPicPr>
          <p:cNvPr id="179202" name="Picture 2" descr="http://im6-tub-ru.yandex.net/i?id=385278857-12-72&amp;n=21">
            <a:hlinkClick r:id="rId3"/>
          </p:cNvPr>
          <p:cNvPicPr>
            <a:picLocks noChangeAspect="1" noChangeArrowheads="1"/>
          </p:cNvPicPr>
          <p:nvPr/>
        </p:nvPicPr>
        <p:blipFill>
          <a:blip r:embed="rId4" cstate="print"/>
          <a:srcRect/>
          <a:stretch>
            <a:fillRect/>
          </a:stretch>
        </p:blipFill>
        <p:spPr bwMode="auto">
          <a:xfrm>
            <a:off x="4825219" y="1617785"/>
            <a:ext cx="3713870" cy="3896749"/>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1752" y="228600"/>
            <a:ext cx="8534400" cy="1040160"/>
          </a:xfrm>
        </p:spPr>
        <p:txBody>
          <a:bodyPr>
            <a:normAutofit fontScale="90000"/>
          </a:bodyPr>
          <a:lstStyle/>
          <a:p>
            <a:r>
              <a:rPr lang="ru-RU" b="1" dirty="0" smtClean="0">
                <a:solidFill>
                  <a:schemeClr val="tx1"/>
                </a:solidFill>
              </a:rPr>
              <a:t>Виды маркетинговой информации</a:t>
            </a:r>
            <a:r>
              <a:rPr lang="en-US" b="1" dirty="0" smtClean="0">
                <a:solidFill>
                  <a:schemeClr val="tx1"/>
                </a:solidFill>
              </a:rPr>
              <a:t>:</a:t>
            </a:r>
            <a:r>
              <a:rPr lang="ru-RU" b="1" dirty="0" smtClean="0">
                <a:solidFill>
                  <a:schemeClr val="tx1"/>
                </a:solidFill>
              </a:rPr>
              <a:t/>
            </a:r>
            <a:br>
              <a:rPr lang="ru-RU" b="1" dirty="0" smtClean="0">
                <a:solidFill>
                  <a:schemeClr val="tx1"/>
                </a:solidFill>
              </a:rPr>
            </a:br>
            <a:endParaRPr lang="ru-RU" b="1" dirty="0">
              <a:solidFill>
                <a:schemeClr val="tx1"/>
              </a:solidFill>
            </a:endParaRPr>
          </a:p>
        </p:txBody>
      </p:sp>
      <p:pic>
        <p:nvPicPr>
          <p:cNvPr id="200706" name="Picture 2" descr="image36"/>
          <p:cNvPicPr>
            <a:picLocks noChangeAspect="1" noChangeArrowheads="1"/>
          </p:cNvPicPr>
          <p:nvPr/>
        </p:nvPicPr>
        <p:blipFill>
          <a:blip r:embed="rId3" cstate="print"/>
          <a:srcRect/>
          <a:stretch>
            <a:fillRect/>
          </a:stretch>
        </p:blipFill>
        <p:spPr bwMode="auto">
          <a:xfrm>
            <a:off x="277091" y="1556792"/>
            <a:ext cx="8687397" cy="478859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Прямоугольник 37"/>
          <p:cNvSpPr>
            <a:spLocks noChangeArrowheads="1"/>
          </p:cNvSpPr>
          <p:nvPr/>
        </p:nvSpPr>
        <p:spPr bwMode="auto">
          <a:xfrm>
            <a:off x="7358063" y="0"/>
            <a:ext cx="1785937" cy="714375"/>
          </a:xfrm>
          <a:prstGeom prst="rect">
            <a:avLst/>
          </a:prstGeom>
          <a:solidFill>
            <a:schemeClr val="bg1"/>
          </a:solidFill>
          <a:ln w="12700" cap="sq" algn="ctr">
            <a:noFill/>
            <a:round/>
            <a:headEnd type="none" w="sm" len="sm"/>
            <a:tailEnd type="none" w="sm" len="sm"/>
          </a:ln>
        </p:spPr>
        <p:txBody>
          <a:bodyPr/>
          <a:lstStyle/>
          <a:p>
            <a:endParaRPr lang="ru-RU" dirty="0"/>
          </a:p>
        </p:txBody>
      </p:sp>
      <p:sp>
        <p:nvSpPr>
          <p:cNvPr id="2" name="Rectangle 4"/>
          <p:cNvSpPr txBox="1">
            <a:spLocks noChangeArrowheads="1"/>
          </p:cNvSpPr>
          <p:nvPr/>
        </p:nvSpPr>
        <p:spPr>
          <a:xfrm>
            <a:off x="285750" y="214313"/>
            <a:ext cx="8858250" cy="642937"/>
          </a:xfrm>
          <a:prstGeom prst="rect">
            <a:avLst/>
          </a:prstGeom>
        </p:spPr>
        <p:txBody>
          <a:bodyPr/>
          <a:lstStyle/>
          <a:p>
            <a:pPr algn="ctr" eaLnBrk="1" hangingPunct="1">
              <a:defRPr/>
            </a:pPr>
            <a:endParaRPr lang="en-GB" sz="3200" b="1" kern="0" dirty="0">
              <a:solidFill>
                <a:schemeClr val="tx2"/>
              </a:solidFill>
              <a:latin typeface="+mj-lt"/>
              <a:ea typeface="+mj-ea"/>
              <a:cs typeface="+mj-cs"/>
            </a:endParaRPr>
          </a:p>
        </p:txBody>
      </p:sp>
      <p:grpSp>
        <p:nvGrpSpPr>
          <p:cNvPr id="3" name="Group 48"/>
          <p:cNvGrpSpPr>
            <a:grpSpLocks/>
          </p:cNvGrpSpPr>
          <p:nvPr/>
        </p:nvGrpSpPr>
        <p:grpSpPr bwMode="auto">
          <a:xfrm>
            <a:off x="470647" y="833718"/>
            <a:ext cx="8306641" cy="5607423"/>
            <a:chOff x="1080" y="1259"/>
            <a:chExt cx="10080" cy="8820"/>
          </a:xfrm>
        </p:grpSpPr>
        <p:sp>
          <p:nvSpPr>
            <p:cNvPr id="20491" name="Text Box 49"/>
            <p:cNvSpPr txBox="1">
              <a:spLocks noChangeArrowheads="1"/>
            </p:cNvSpPr>
            <p:nvPr/>
          </p:nvSpPr>
          <p:spPr bwMode="auto">
            <a:xfrm>
              <a:off x="1080" y="1259"/>
              <a:ext cx="10080" cy="8820"/>
            </a:xfrm>
            <a:prstGeom prst="rect">
              <a:avLst/>
            </a:prstGeom>
            <a:solidFill>
              <a:srgbClr val="FFFFFF"/>
            </a:solidFill>
            <a:ln w="9525">
              <a:solidFill>
                <a:srgbClr val="000000"/>
              </a:solidFill>
              <a:miter lim="800000"/>
              <a:headEnd/>
              <a:tailEnd/>
            </a:ln>
          </p:spPr>
          <p:txBody>
            <a:bodyPr/>
            <a:lstStyle/>
            <a:p>
              <a:pPr algn="ctr">
                <a:spcBef>
                  <a:spcPts val="1200"/>
                </a:spcBef>
                <a:spcAft>
                  <a:spcPts val="300"/>
                </a:spcAft>
              </a:pPr>
              <a:r>
                <a:rPr lang="ru-RU" sz="1400" b="1" dirty="0">
                  <a:latin typeface="Arial" pitchFamily="34" charset="0"/>
                </a:rPr>
                <a:t>Факторы макросреды</a:t>
              </a:r>
              <a:endParaRPr lang="ru-RU" dirty="0"/>
            </a:p>
          </p:txBody>
        </p:sp>
        <p:sp>
          <p:nvSpPr>
            <p:cNvPr id="20492" name="Text Box 50"/>
            <p:cNvSpPr txBox="1">
              <a:spLocks noChangeArrowheads="1"/>
            </p:cNvSpPr>
            <p:nvPr/>
          </p:nvSpPr>
          <p:spPr bwMode="auto">
            <a:xfrm>
              <a:off x="1080" y="2074"/>
              <a:ext cx="10080" cy="445"/>
            </a:xfrm>
            <a:prstGeom prst="rect">
              <a:avLst/>
            </a:prstGeom>
            <a:solidFill>
              <a:srgbClr val="FFFFFF"/>
            </a:solidFill>
            <a:ln w="9525">
              <a:solidFill>
                <a:srgbClr val="000000"/>
              </a:solidFill>
              <a:miter lim="800000"/>
              <a:headEnd/>
              <a:tailEnd/>
            </a:ln>
          </p:spPr>
          <p:txBody>
            <a:bodyPr/>
            <a:lstStyle/>
            <a:p>
              <a:r>
                <a:rPr lang="ru-RU" sz="1200" dirty="0">
                  <a:latin typeface="Arial" pitchFamily="34" charset="0"/>
                </a:rPr>
                <a:t>Демографические Состояние Природные  Политические   Социально   Технологические      Междуна-</a:t>
              </a:r>
            </a:p>
            <a:p>
              <a:r>
                <a:rPr lang="ru-RU" sz="1200" dirty="0">
                  <a:latin typeface="Arial" pitchFamily="34" charset="0"/>
                </a:rPr>
                <a:t>                               экономики                                                – культурные                                     родные</a:t>
              </a:r>
            </a:p>
            <a:p>
              <a:r>
                <a:rPr lang="ru-RU" sz="1200" dirty="0">
                  <a:latin typeface="Arial" pitchFamily="34" charset="0"/>
                </a:rPr>
                <a:t>	</a:t>
              </a:r>
              <a:endParaRPr lang="ru-RU" sz="1200" dirty="0"/>
            </a:p>
            <a:p>
              <a:endParaRPr lang="ru-RU" sz="1200" dirty="0"/>
            </a:p>
          </p:txBody>
        </p:sp>
        <p:sp>
          <p:nvSpPr>
            <p:cNvPr id="20493" name="Oval 51"/>
            <p:cNvSpPr>
              <a:spLocks noChangeArrowheads="1"/>
            </p:cNvSpPr>
            <p:nvPr/>
          </p:nvSpPr>
          <p:spPr bwMode="auto">
            <a:xfrm>
              <a:off x="1620" y="2879"/>
              <a:ext cx="8460" cy="7020"/>
            </a:xfrm>
            <a:prstGeom prst="ellipse">
              <a:avLst/>
            </a:prstGeom>
            <a:solidFill>
              <a:srgbClr val="FFFFFF"/>
            </a:solidFill>
            <a:ln w="9525">
              <a:solidFill>
                <a:srgbClr val="000000"/>
              </a:solidFill>
              <a:round/>
              <a:headEnd/>
              <a:tailEnd/>
            </a:ln>
          </p:spPr>
          <p:txBody>
            <a:bodyPr/>
            <a:lstStyle/>
            <a:p>
              <a:endParaRPr lang="ru-RU" dirty="0"/>
            </a:p>
          </p:txBody>
        </p:sp>
        <p:sp>
          <p:nvSpPr>
            <p:cNvPr id="20494" name="AutoShape 52"/>
            <p:cNvSpPr>
              <a:spLocks noChangeArrowheads="1"/>
            </p:cNvSpPr>
            <p:nvPr/>
          </p:nvSpPr>
          <p:spPr bwMode="auto">
            <a:xfrm>
              <a:off x="3240" y="3959"/>
              <a:ext cx="1800" cy="900"/>
            </a:xfrm>
            <a:prstGeom prst="octagon">
              <a:avLst>
                <a:gd name="adj" fmla="val 29287"/>
              </a:avLst>
            </a:prstGeom>
            <a:solidFill>
              <a:srgbClr val="FFFFFF"/>
            </a:solidFill>
            <a:ln w="9525">
              <a:solidFill>
                <a:srgbClr val="000000"/>
              </a:solidFill>
              <a:miter lim="800000"/>
              <a:headEnd/>
              <a:tailEnd/>
            </a:ln>
          </p:spPr>
          <p:txBody>
            <a:bodyPr/>
            <a:lstStyle/>
            <a:p>
              <a:endParaRPr lang="ru-RU" dirty="0"/>
            </a:p>
          </p:txBody>
        </p:sp>
        <p:sp>
          <p:nvSpPr>
            <p:cNvPr id="20495" name="AutoShape 53"/>
            <p:cNvSpPr>
              <a:spLocks noChangeArrowheads="1"/>
            </p:cNvSpPr>
            <p:nvPr/>
          </p:nvSpPr>
          <p:spPr bwMode="auto">
            <a:xfrm>
              <a:off x="4860" y="5399"/>
              <a:ext cx="2340" cy="900"/>
            </a:xfrm>
            <a:prstGeom prst="bevel">
              <a:avLst>
                <a:gd name="adj" fmla="val 12500"/>
              </a:avLst>
            </a:prstGeom>
            <a:solidFill>
              <a:srgbClr val="FFFFFF"/>
            </a:solidFill>
            <a:ln w="9525">
              <a:solidFill>
                <a:srgbClr val="000000"/>
              </a:solidFill>
              <a:miter lim="800000"/>
              <a:headEnd/>
              <a:tailEnd/>
            </a:ln>
          </p:spPr>
          <p:txBody>
            <a:bodyPr/>
            <a:lstStyle/>
            <a:p>
              <a:endParaRPr lang="ru-RU" dirty="0"/>
            </a:p>
          </p:txBody>
        </p:sp>
        <p:sp>
          <p:nvSpPr>
            <p:cNvPr id="20496" name="Text Box 54"/>
            <p:cNvSpPr txBox="1">
              <a:spLocks noChangeArrowheads="1"/>
            </p:cNvSpPr>
            <p:nvPr/>
          </p:nvSpPr>
          <p:spPr bwMode="auto">
            <a:xfrm>
              <a:off x="4860" y="5579"/>
              <a:ext cx="2160" cy="540"/>
            </a:xfrm>
            <a:prstGeom prst="rect">
              <a:avLst/>
            </a:prstGeom>
            <a:noFill/>
            <a:ln w="9525">
              <a:noFill/>
              <a:miter lim="800000"/>
              <a:headEnd/>
              <a:tailEnd/>
            </a:ln>
          </p:spPr>
          <p:txBody>
            <a:bodyPr/>
            <a:lstStyle/>
            <a:p>
              <a:pPr algn="ctr">
                <a:spcBef>
                  <a:spcPts val="1200"/>
                </a:spcBef>
                <a:spcAft>
                  <a:spcPts val="300"/>
                </a:spcAft>
              </a:pPr>
              <a:r>
                <a:rPr lang="ru-RU" sz="1200" b="1" dirty="0">
                  <a:latin typeface="Arial" pitchFamily="34" charset="0"/>
                </a:rPr>
                <a:t>Компания</a:t>
              </a:r>
              <a:endParaRPr lang="ru-RU" dirty="0"/>
            </a:p>
          </p:txBody>
        </p:sp>
        <p:sp>
          <p:nvSpPr>
            <p:cNvPr id="20497" name="Text Box 55"/>
            <p:cNvSpPr txBox="1">
              <a:spLocks noChangeArrowheads="1"/>
            </p:cNvSpPr>
            <p:nvPr/>
          </p:nvSpPr>
          <p:spPr bwMode="auto">
            <a:xfrm>
              <a:off x="3420" y="4139"/>
              <a:ext cx="1440" cy="540"/>
            </a:xfrm>
            <a:prstGeom prst="rect">
              <a:avLst/>
            </a:prstGeom>
            <a:noFill/>
            <a:ln w="9525">
              <a:noFill/>
              <a:miter lim="800000"/>
              <a:headEnd/>
              <a:tailEnd/>
            </a:ln>
          </p:spPr>
          <p:txBody>
            <a:bodyPr/>
            <a:lstStyle/>
            <a:p>
              <a:pPr algn="ctr"/>
              <a:r>
                <a:rPr lang="ru-RU" sz="1200" b="1" dirty="0">
                  <a:latin typeface="Arial" pitchFamily="34" charset="0"/>
                </a:rPr>
                <a:t>Клиенты</a:t>
              </a:r>
              <a:endParaRPr lang="ru-RU" dirty="0"/>
            </a:p>
          </p:txBody>
        </p:sp>
        <p:sp>
          <p:nvSpPr>
            <p:cNvPr id="20498" name="AutoShape 56"/>
            <p:cNvSpPr>
              <a:spLocks noChangeArrowheads="1"/>
            </p:cNvSpPr>
            <p:nvPr/>
          </p:nvSpPr>
          <p:spPr bwMode="auto">
            <a:xfrm>
              <a:off x="6840" y="3959"/>
              <a:ext cx="1800" cy="900"/>
            </a:xfrm>
            <a:prstGeom prst="octagon">
              <a:avLst>
                <a:gd name="adj" fmla="val 29287"/>
              </a:avLst>
            </a:prstGeom>
            <a:solidFill>
              <a:srgbClr val="FFFFFF"/>
            </a:solidFill>
            <a:ln w="9525">
              <a:solidFill>
                <a:srgbClr val="000000"/>
              </a:solidFill>
              <a:miter lim="800000"/>
              <a:headEnd/>
              <a:tailEnd/>
            </a:ln>
          </p:spPr>
          <p:txBody>
            <a:bodyPr/>
            <a:lstStyle/>
            <a:p>
              <a:endParaRPr lang="ru-RU" dirty="0"/>
            </a:p>
          </p:txBody>
        </p:sp>
        <p:sp>
          <p:nvSpPr>
            <p:cNvPr id="20499" name="Text Box 57"/>
            <p:cNvSpPr txBox="1">
              <a:spLocks noChangeArrowheads="1"/>
            </p:cNvSpPr>
            <p:nvPr/>
          </p:nvSpPr>
          <p:spPr bwMode="auto">
            <a:xfrm>
              <a:off x="6840" y="4139"/>
              <a:ext cx="1800" cy="540"/>
            </a:xfrm>
            <a:prstGeom prst="rect">
              <a:avLst/>
            </a:prstGeom>
            <a:noFill/>
            <a:ln w="9525">
              <a:noFill/>
              <a:miter lim="800000"/>
              <a:headEnd/>
              <a:tailEnd/>
            </a:ln>
          </p:spPr>
          <p:txBody>
            <a:bodyPr/>
            <a:lstStyle/>
            <a:p>
              <a:pPr algn="ctr"/>
              <a:r>
                <a:rPr lang="ru-RU" sz="1200" b="1" dirty="0">
                  <a:latin typeface="Arial" pitchFamily="34" charset="0"/>
                </a:rPr>
                <a:t>Конкуренты</a:t>
              </a:r>
              <a:endParaRPr lang="ru-RU" dirty="0"/>
            </a:p>
          </p:txBody>
        </p:sp>
        <p:sp>
          <p:nvSpPr>
            <p:cNvPr id="20500" name="AutoShape 58"/>
            <p:cNvSpPr>
              <a:spLocks noChangeArrowheads="1"/>
            </p:cNvSpPr>
            <p:nvPr/>
          </p:nvSpPr>
          <p:spPr bwMode="auto">
            <a:xfrm>
              <a:off x="2340" y="6479"/>
              <a:ext cx="1800" cy="900"/>
            </a:xfrm>
            <a:prstGeom prst="octagon">
              <a:avLst>
                <a:gd name="adj" fmla="val 29287"/>
              </a:avLst>
            </a:prstGeom>
            <a:solidFill>
              <a:srgbClr val="FFFFFF"/>
            </a:solidFill>
            <a:ln w="9525">
              <a:solidFill>
                <a:srgbClr val="000000"/>
              </a:solidFill>
              <a:miter lim="800000"/>
              <a:headEnd/>
              <a:tailEnd/>
            </a:ln>
          </p:spPr>
          <p:txBody>
            <a:bodyPr/>
            <a:lstStyle/>
            <a:p>
              <a:endParaRPr lang="ru-RU" dirty="0"/>
            </a:p>
          </p:txBody>
        </p:sp>
        <p:sp>
          <p:nvSpPr>
            <p:cNvPr id="20501" name="Text Box 59"/>
            <p:cNvSpPr txBox="1">
              <a:spLocks noChangeArrowheads="1"/>
            </p:cNvSpPr>
            <p:nvPr/>
          </p:nvSpPr>
          <p:spPr bwMode="auto">
            <a:xfrm>
              <a:off x="2340" y="6659"/>
              <a:ext cx="1800" cy="540"/>
            </a:xfrm>
            <a:prstGeom prst="rect">
              <a:avLst/>
            </a:prstGeom>
            <a:noFill/>
            <a:ln w="9525">
              <a:noFill/>
              <a:miter lim="800000"/>
              <a:headEnd/>
              <a:tailEnd/>
            </a:ln>
          </p:spPr>
          <p:txBody>
            <a:bodyPr/>
            <a:lstStyle/>
            <a:p>
              <a:pPr>
                <a:spcBef>
                  <a:spcPts val="1200"/>
                </a:spcBef>
                <a:spcAft>
                  <a:spcPts val="300"/>
                </a:spcAft>
              </a:pPr>
              <a:r>
                <a:rPr lang="ru-RU" sz="1200" b="1" dirty="0">
                  <a:latin typeface="Arial" pitchFamily="34" charset="0"/>
                </a:rPr>
                <a:t>Поставщики</a:t>
              </a:r>
              <a:endParaRPr lang="ru-RU" dirty="0"/>
            </a:p>
          </p:txBody>
        </p:sp>
        <p:sp>
          <p:nvSpPr>
            <p:cNvPr id="20502" name="AutoShape 60"/>
            <p:cNvSpPr>
              <a:spLocks noChangeArrowheads="1"/>
            </p:cNvSpPr>
            <p:nvPr/>
          </p:nvSpPr>
          <p:spPr bwMode="auto">
            <a:xfrm>
              <a:off x="7020" y="6479"/>
              <a:ext cx="2160" cy="1080"/>
            </a:xfrm>
            <a:prstGeom prst="octagon">
              <a:avLst>
                <a:gd name="adj" fmla="val 29287"/>
              </a:avLst>
            </a:prstGeom>
            <a:solidFill>
              <a:srgbClr val="FFFFFF"/>
            </a:solidFill>
            <a:ln w="9525">
              <a:solidFill>
                <a:srgbClr val="000000"/>
              </a:solidFill>
              <a:miter lim="800000"/>
              <a:headEnd/>
              <a:tailEnd/>
            </a:ln>
          </p:spPr>
          <p:txBody>
            <a:bodyPr/>
            <a:lstStyle/>
            <a:p>
              <a:endParaRPr lang="ru-RU" dirty="0"/>
            </a:p>
          </p:txBody>
        </p:sp>
        <p:sp>
          <p:nvSpPr>
            <p:cNvPr id="20503" name="Text Box 61"/>
            <p:cNvSpPr txBox="1">
              <a:spLocks noChangeArrowheads="1"/>
            </p:cNvSpPr>
            <p:nvPr/>
          </p:nvSpPr>
          <p:spPr bwMode="auto">
            <a:xfrm>
              <a:off x="7020" y="6659"/>
              <a:ext cx="2160" cy="900"/>
            </a:xfrm>
            <a:prstGeom prst="rect">
              <a:avLst/>
            </a:prstGeom>
            <a:noFill/>
            <a:ln w="9525">
              <a:noFill/>
              <a:miter lim="800000"/>
              <a:headEnd/>
              <a:tailEnd/>
            </a:ln>
          </p:spPr>
          <p:txBody>
            <a:bodyPr/>
            <a:lstStyle/>
            <a:p>
              <a:pPr algn="ctr">
                <a:spcBef>
                  <a:spcPts val="1200"/>
                </a:spcBef>
                <a:spcAft>
                  <a:spcPts val="300"/>
                </a:spcAft>
              </a:pPr>
              <a:r>
                <a:rPr lang="ru-RU" sz="1200" b="1" dirty="0">
                  <a:latin typeface="Arial" pitchFamily="34" charset="0"/>
                </a:rPr>
                <a:t>Маркетинговые посредники</a:t>
              </a:r>
              <a:endParaRPr lang="ru-RU" dirty="0"/>
            </a:p>
          </p:txBody>
        </p:sp>
        <p:sp>
          <p:nvSpPr>
            <p:cNvPr id="20504" name="Oval 62"/>
            <p:cNvSpPr>
              <a:spLocks noChangeArrowheads="1"/>
            </p:cNvSpPr>
            <p:nvPr/>
          </p:nvSpPr>
          <p:spPr bwMode="auto">
            <a:xfrm>
              <a:off x="4500" y="7379"/>
              <a:ext cx="1980" cy="1440"/>
            </a:xfrm>
            <a:prstGeom prst="ellipse">
              <a:avLst/>
            </a:prstGeom>
            <a:solidFill>
              <a:srgbClr val="FFFFFF"/>
            </a:solidFill>
            <a:ln w="9525">
              <a:solidFill>
                <a:srgbClr val="000000"/>
              </a:solidFill>
              <a:round/>
              <a:headEnd/>
              <a:tailEnd/>
            </a:ln>
          </p:spPr>
          <p:txBody>
            <a:bodyPr/>
            <a:lstStyle/>
            <a:p>
              <a:endParaRPr lang="ru-RU" dirty="0"/>
            </a:p>
          </p:txBody>
        </p:sp>
        <p:sp>
          <p:nvSpPr>
            <p:cNvPr id="20505" name="Text Box 63"/>
            <p:cNvSpPr txBox="1">
              <a:spLocks noChangeArrowheads="1"/>
            </p:cNvSpPr>
            <p:nvPr/>
          </p:nvSpPr>
          <p:spPr bwMode="auto">
            <a:xfrm>
              <a:off x="4500" y="7739"/>
              <a:ext cx="1980" cy="900"/>
            </a:xfrm>
            <a:prstGeom prst="rect">
              <a:avLst/>
            </a:prstGeom>
            <a:noFill/>
            <a:ln w="9525">
              <a:noFill/>
              <a:miter lim="800000"/>
              <a:headEnd/>
              <a:tailEnd/>
            </a:ln>
          </p:spPr>
          <p:txBody>
            <a:bodyPr/>
            <a:lstStyle/>
            <a:p>
              <a:pPr algn="ctr"/>
              <a:r>
                <a:rPr lang="ru-RU" sz="1200" b="1" dirty="0">
                  <a:latin typeface="Arial" pitchFamily="34" charset="0"/>
                </a:rPr>
                <a:t>Контактные аудитории</a:t>
              </a:r>
              <a:endParaRPr lang="ru-RU" dirty="0"/>
            </a:p>
          </p:txBody>
        </p:sp>
        <p:sp>
          <p:nvSpPr>
            <p:cNvPr id="20506" name="Line 64"/>
            <p:cNvSpPr>
              <a:spLocks noChangeShapeType="1"/>
            </p:cNvSpPr>
            <p:nvPr/>
          </p:nvSpPr>
          <p:spPr bwMode="auto">
            <a:xfrm>
              <a:off x="4860" y="4679"/>
              <a:ext cx="540" cy="720"/>
            </a:xfrm>
            <a:prstGeom prst="line">
              <a:avLst/>
            </a:prstGeom>
            <a:noFill/>
            <a:ln w="9525">
              <a:solidFill>
                <a:srgbClr val="000000"/>
              </a:solidFill>
              <a:round/>
              <a:headEnd type="triangle" w="med" len="med"/>
              <a:tailEnd type="triangle" w="med" len="med"/>
            </a:ln>
          </p:spPr>
          <p:txBody>
            <a:bodyPr/>
            <a:lstStyle/>
            <a:p>
              <a:endParaRPr lang="ru-RU" dirty="0"/>
            </a:p>
          </p:txBody>
        </p:sp>
        <p:sp>
          <p:nvSpPr>
            <p:cNvPr id="20507" name="Line 65"/>
            <p:cNvSpPr>
              <a:spLocks noChangeShapeType="1"/>
            </p:cNvSpPr>
            <p:nvPr/>
          </p:nvSpPr>
          <p:spPr bwMode="auto">
            <a:xfrm flipH="1">
              <a:off x="6300" y="4499"/>
              <a:ext cx="540" cy="900"/>
            </a:xfrm>
            <a:prstGeom prst="line">
              <a:avLst/>
            </a:prstGeom>
            <a:noFill/>
            <a:ln w="9525">
              <a:solidFill>
                <a:srgbClr val="000000"/>
              </a:solidFill>
              <a:round/>
              <a:headEnd type="triangle" w="med" len="med"/>
              <a:tailEnd type="triangle" w="med" len="med"/>
            </a:ln>
          </p:spPr>
          <p:txBody>
            <a:bodyPr/>
            <a:lstStyle/>
            <a:p>
              <a:endParaRPr lang="ru-RU" dirty="0"/>
            </a:p>
          </p:txBody>
        </p:sp>
        <p:sp>
          <p:nvSpPr>
            <p:cNvPr id="20508" name="Line 66"/>
            <p:cNvSpPr>
              <a:spLocks noChangeShapeType="1"/>
            </p:cNvSpPr>
            <p:nvPr/>
          </p:nvSpPr>
          <p:spPr bwMode="auto">
            <a:xfrm flipH="1">
              <a:off x="4140" y="6299"/>
              <a:ext cx="900" cy="540"/>
            </a:xfrm>
            <a:prstGeom prst="line">
              <a:avLst/>
            </a:prstGeom>
            <a:noFill/>
            <a:ln w="9525">
              <a:solidFill>
                <a:srgbClr val="000000"/>
              </a:solidFill>
              <a:round/>
              <a:headEnd type="triangle" w="med" len="med"/>
              <a:tailEnd type="triangle" w="med" len="med"/>
            </a:ln>
          </p:spPr>
          <p:txBody>
            <a:bodyPr/>
            <a:lstStyle/>
            <a:p>
              <a:endParaRPr lang="ru-RU" dirty="0"/>
            </a:p>
          </p:txBody>
        </p:sp>
        <p:sp>
          <p:nvSpPr>
            <p:cNvPr id="20509" name="Line 67"/>
            <p:cNvSpPr>
              <a:spLocks noChangeShapeType="1"/>
            </p:cNvSpPr>
            <p:nvPr/>
          </p:nvSpPr>
          <p:spPr bwMode="auto">
            <a:xfrm>
              <a:off x="6660" y="6299"/>
              <a:ext cx="540" cy="360"/>
            </a:xfrm>
            <a:prstGeom prst="line">
              <a:avLst/>
            </a:prstGeom>
            <a:noFill/>
            <a:ln w="9525">
              <a:solidFill>
                <a:srgbClr val="000000"/>
              </a:solidFill>
              <a:round/>
              <a:headEnd type="triangle" w="med" len="med"/>
              <a:tailEnd type="triangle" w="med" len="med"/>
            </a:ln>
          </p:spPr>
          <p:txBody>
            <a:bodyPr/>
            <a:lstStyle/>
            <a:p>
              <a:endParaRPr lang="ru-RU" dirty="0"/>
            </a:p>
          </p:txBody>
        </p:sp>
        <p:sp>
          <p:nvSpPr>
            <p:cNvPr id="20510" name="Line 68"/>
            <p:cNvSpPr>
              <a:spLocks noChangeShapeType="1"/>
            </p:cNvSpPr>
            <p:nvPr/>
          </p:nvSpPr>
          <p:spPr bwMode="auto">
            <a:xfrm>
              <a:off x="5760" y="6299"/>
              <a:ext cx="0" cy="1080"/>
            </a:xfrm>
            <a:prstGeom prst="line">
              <a:avLst/>
            </a:prstGeom>
            <a:noFill/>
            <a:ln w="9525">
              <a:solidFill>
                <a:srgbClr val="000000"/>
              </a:solidFill>
              <a:round/>
              <a:headEnd type="triangle" w="med" len="med"/>
              <a:tailEnd type="triangle" w="med" len="med"/>
            </a:ln>
          </p:spPr>
          <p:txBody>
            <a:bodyPr/>
            <a:lstStyle/>
            <a:p>
              <a:endParaRPr lang="ru-RU" dirty="0"/>
            </a:p>
          </p:txBody>
        </p:sp>
        <p:sp>
          <p:nvSpPr>
            <p:cNvPr id="20511" name="Line 69"/>
            <p:cNvSpPr>
              <a:spLocks noChangeShapeType="1"/>
            </p:cNvSpPr>
            <p:nvPr/>
          </p:nvSpPr>
          <p:spPr bwMode="auto">
            <a:xfrm>
              <a:off x="1440" y="2519"/>
              <a:ext cx="1440" cy="1260"/>
            </a:xfrm>
            <a:prstGeom prst="line">
              <a:avLst/>
            </a:prstGeom>
            <a:noFill/>
            <a:ln w="9525">
              <a:solidFill>
                <a:srgbClr val="000000"/>
              </a:solidFill>
              <a:round/>
              <a:headEnd/>
              <a:tailEnd type="triangle" w="med" len="med"/>
            </a:ln>
          </p:spPr>
          <p:txBody>
            <a:bodyPr/>
            <a:lstStyle/>
            <a:p>
              <a:endParaRPr lang="ru-RU" dirty="0"/>
            </a:p>
          </p:txBody>
        </p:sp>
        <p:sp>
          <p:nvSpPr>
            <p:cNvPr id="20512" name="Line 70"/>
            <p:cNvSpPr>
              <a:spLocks noChangeShapeType="1"/>
            </p:cNvSpPr>
            <p:nvPr/>
          </p:nvSpPr>
          <p:spPr bwMode="auto">
            <a:xfrm>
              <a:off x="3060" y="2519"/>
              <a:ext cx="540" cy="900"/>
            </a:xfrm>
            <a:prstGeom prst="line">
              <a:avLst/>
            </a:prstGeom>
            <a:noFill/>
            <a:ln w="9525">
              <a:solidFill>
                <a:srgbClr val="000000"/>
              </a:solidFill>
              <a:round/>
              <a:headEnd/>
              <a:tailEnd type="triangle" w="med" len="med"/>
            </a:ln>
          </p:spPr>
          <p:txBody>
            <a:bodyPr/>
            <a:lstStyle/>
            <a:p>
              <a:endParaRPr lang="ru-RU" dirty="0"/>
            </a:p>
          </p:txBody>
        </p:sp>
        <p:sp>
          <p:nvSpPr>
            <p:cNvPr id="20513" name="Line 71"/>
            <p:cNvSpPr>
              <a:spLocks noChangeShapeType="1"/>
            </p:cNvSpPr>
            <p:nvPr/>
          </p:nvSpPr>
          <p:spPr bwMode="auto">
            <a:xfrm>
              <a:off x="4320" y="2519"/>
              <a:ext cx="180" cy="540"/>
            </a:xfrm>
            <a:prstGeom prst="line">
              <a:avLst/>
            </a:prstGeom>
            <a:noFill/>
            <a:ln w="9525">
              <a:solidFill>
                <a:srgbClr val="000000"/>
              </a:solidFill>
              <a:round/>
              <a:headEnd/>
              <a:tailEnd type="triangle" w="med" len="med"/>
            </a:ln>
          </p:spPr>
          <p:txBody>
            <a:bodyPr/>
            <a:lstStyle/>
            <a:p>
              <a:endParaRPr lang="ru-RU" dirty="0"/>
            </a:p>
          </p:txBody>
        </p:sp>
        <p:sp>
          <p:nvSpPr>
            <p:cNvPr id="20514" name="Line 72"/>
            <p:cNvSpPr>
              <a:spLocks noChangeShapeType="1"/>
            </p:cNvSpPr>
            <p:nvPr/>
          </p:nvSpPr>
          <p:spPr bwMode="auto">
            <a:xfrm>
              <a:off x="5940" y="2519"/>
              <a:ext cx="0" cy="360"/>
            </a:xfrm>
            <a:prstGeom prst="line">
              <a:avLst/>
            </a:prstGeom>
            <a:noFill/>
            <a:ln w="9525">
              <a:solidFill>
                <a:srgbClr val="000000"/>
              </a:solidFill>
              <a:round/>
              <a:headEnd/>
              <a:tailEnd type="triangle" w="med" len="med"/>
            </a:ln>
          </p:spPr>
          <p:txBody>
            <a:bodyPr/>
            <a:lstStyle/>
            <a:p>
              <a:endParaRPr lang="ru-RU" dirty="0"/>
            </a:p>
          </p:txBody>
        </p:sp>
        <p:sp>
          <p:nvSpPr>
            <p:cNvPr id="20515" name="Line 73"/>
            <p:cNvSpPr>
              <a:spLocks noChangeShapeType="1"/>
            </p:cNvSpPr>
            <p:nvPr/>
          </p:nvSpPr>
          <p:spPr bwMode="auto">
            <a:xfrm flipH="1">
              <a:off x="7380" y="2519"/>
              <a:ext cx="180" cy="540"/>
            </a:xfrm>
            <a:prstGeom prst="line">
              <a:avLst/>
            </a:prstGeom>
            <a:noFill/>
            <a:ln w="9525">
              <a:solidFill>
                <a:srgbClr val="000000"/>
              </a:solidFill>
              <a:round/>
              <a:headEnd/>
              <a:tailEnd type="triangle" w="med" len="med"/>
            </a:ln>
          </p:spPr>
          <p:txBody>
            <a:bodyPr/>
            <a:lstStyle/>
            <a:p>
              <a:endParaRPr lang="ru-RU" dirty="0"/>
            </a:p>
          </p:txBody>
        </p:sp>
        <p:sp>
          <p:nvSpPr>
            <p:cNvPr id="20516" name="Line 74"/>
            <p:cNvSpPr>
              <a:spLocks noChangeShapeType="1"/>
            </p:cNvSpPr>
            <p:nvPr/>
          </p:nvSpPr>
          <p:spPr bwMode="auto">
            <a:xfrm flipH="1">
              <a:off x="8280" y="2519"/>
              <a:ext cx="540" cy="900"/>
            </a:xfrm>
            <a:prstGeom prst="line">
              <a:avLst/>
            </a:prstGeom>
            <a:noFill/>
            <a:ln w="9525">
              <a:solidFill>
                <a:srgbClr val="000000"/>
              </a:solidFill>
              <a:round/>
              <a:headEnd/>
              <a:tailEnd type="triangle" w="med" len="med"/>
            </a:ln>
          </p:spPr>
          <p:txBody>
            <a:bodyPr/>
            <a:lstStyle/>
            <a:p>
              <a:endParaRPr lang="ru-RU" dirty="0"/>
            </a:p>
          </p:txBody>
        </p:sp>
        <p:sp>
          <p:nvSpPr>
            <p:cNvPr id="20517" name="Line 75"/>
            <p:cNvSpPr>
              <a:spLocks noChangeShapeType="1"/>
            </p:cNvSpPr>
            <p:nvPr/>
          </p:nvSpPr>
          <p:spPr bwMode="auto">
            <a:xfrm flipH="1">
              <a:off x="9000" y="2519"/>
              <a:ext cx="1440" cy="1440"/>
            </a:xfrm>
            <a:prstGeom prst="line">
              <a:avLst/>
            </a:prstGeom>
            <a:noFill/>
            <a:ln w="9525">
              <a:solidFill>
                <a:srgbClr val="000000"/>
              </a:solidFill>
              <a:round/>
              <a:headEnd/>
              <a:tailEnd type="triangle" w="med" len="med"/>
            </a:ln>
          </p:spPr>
          <p:txBody>
            <a:bodyPr/>
            <a:lstStyle/>
            <a:p>
              <a:endParaRPr lang="ru-RU" dirty="0"/>
            </a:p>
          </p:txBody>
        </p:sp>
        <p:sp>
          <p:nvSpPr>
            <p:cNvPr id="20518" name="Text Box 76"/>
            <p:cNvSpPr txBox="1">
              <a:spLocks noChangeArrowheads="1"/>
            </p:cNvSpPr>
            <p:nvPr/>
          </p:nvSpPr>
          <p:spPr bwMode="auto">
            <a:xfrm>
              <a:off x="3780" y="8999"/>
              <a:ext cx="4320" cy="540"/>
            </a:xfrm>
            <a:prstGeom prst="rect">
              <a:avLst/>
            </a:prstGeom>
            <a:noFill/>
            <a:ln w="9525">
              <a:noFill/>
              <a:miter lim="800000"/>
              <a:headEnd/>
              <a:tailEnd/>
            </a:ln>
          </p:spPr>
          <p:txBody>
            <a:bodyPr/>
            <a:lstStyle/>
            <a:p>
              <a:pPr algn="ctr"/>
              <a:r>
                <a:rPr lang="ru-RU" sz="1400" b="1" i="1" dirty="0">
                  <a:latin typeface="Arial" pitchFamily="34" charset="0"/>
                </a:rPr>
                <a:t>Микросреда</a:t>
              </a:r>
              <a:r>
                <a:rPr lang="ru-RU" sz="1200" b="1" i="1" dirty="0">
                  <a:latin typeface="Arial" pitchFamily="34" charset="0"/>
                </a:rPr>
                <a:t> </a:t>
              </a:r>
              <a:r>
                <a:rPr lang="ru-RU" sz="1400" b="1" i="1" dirty="0">
                  <a:latin typeface="Arial" pitchFamily="34" charset="0"/>
                </a:rPr>
                <a:t>предприятия</a:t>
              </a:r>
              <a:endParaRPr lang="ru-RU" dirty="0"/>
            </a:p>
          </p:txBody>
        </p:sp>
      </p:grpSp>
      <p:sp>
        <p:nvSpPr>
          <p:cNvPr id="20485" name="TextBox 31"/>
          <p:cNvSpPr txBox="1">
            <a:spLocks noChangeArrowheads="1"/>
          </p:cNvSpPr>
          <p:nvPr/>
        </p:nvSpPr>
        <p:spPr bwMode="auto">
          <a:xfrm>
            <a:off x="6858000" y="1000125"/>
            <a:ext cx="1643063" cy="369332"/>
          </a:xfrm>
          <a:prstGeom prst="rect">
            <a:avLst/>
          </a:prstGeom>
          <a:noFill/>
          <a:ln w="9525">
            <a:noFill/>
            <a:miter lim="800000"/>
            <a:headEnd/>
            <a:tailEnd/>
          </a:ln>
        </p:spPr>
        <p:txBody>
          <a:bodyPr>
            <a:spAutoFit/>
          </a:bodyPr>
          <a:lstStyle/>
          <a:p>
            <a:pPr algn="ctr"/>
            <a:r>
              <a:rPr lang="ru-RU" b="1" dirty="0">
                <a:solidFill>
                  <a:srgbClr val="C00000"/>
                </a:solidFill>
              </a:rPr>
              <a:t>Учитываем</a:t>
            </a:r>
          </a:p>
        </p:txBody>
      </p:sp>
      <p:sp>
        <p:nvSpPr>
          <p:cNvPr id="20486" name="TextBox 32"/>
          <p:cNvSpPr txBox="1">
            <a:spLocks noChangeArrowheads="1"/>
          </p:cNvSpPr>
          <p:nvPr/>
        </p:nvSpPr>
        <p:spPr bwMode="auto">
          <a:xfrm>
            <a:off x="7072313" y="5857875"/>
            <a:ext cx="1428750" cy="400050"/>
          </a:xfrm>
          <a:prstGeom prst="rect">
            <a:avLst/>
          </a:prstGeom>
          <a:noFill/>
          <a:ln w="9525">
            <a:noFill/>
            <a:miter lim="800000"/>
            <a:headEnd/>
            <a:tailEnd/>
          </a:ln>
        </p:spPr>
        <p:txBody>
          <a:bodyPr>
            <a:spAutoFit/>
          </a:bodyPr>
          <a:lstStyle/>
          <a:p>
            <a:pPr algn="ctr"/>
            <a:r>
              <a:rPr lang="ru-RU" sz="2000" b="1" dirty="0">
                <a:solidFill>
                  <a:srgbClr val="C00000"/>
                </a:solidFill>
              </a:rPr>
              <a:t>Влияем</a:t>
            </a:r>
          </a:p>
        </p:txBody>
      </p:sp>
      <p:sp>
        <p:nvSpPr>
          <p:cNvPr id="20487" name="TextBox 33"/>
          <p:cNvSpPr txBox="1">
            <a:spLocks noChangeArrowheads="1"/>
          </p:cNvSpPr>
          <p:nvPr/>
        </p:nvSpPr>
        <p:spPr bwMode="auto">
          <a:xfrm>
            <a:off x="6786563" y="3714750"/>
            <a:ext cx="1857375" cy="400050"/>
          </a:xfrm>
          <a:prstGeom prst="rect">
            <a:avLst/>
          </a:prstGeom>
          <a:noFill/>
          <a:ln w="9525">
            <a:noFill/>
            <a:miter lim="800000"/>
            <a:headEnd/>
            <a:tailEnd/>
          </a:ln>
        </p:spPr>
        <p:txBody>
          <a:bodyPr>
            <a:spAutoFit/>
          </a:bodyPr>
          <a:lstStyle/>
          <a:p>
            <a:pPr algn="ctr"/>
            <a:r>
              <a:rPr lang="ru-RU" sz="2000" b="1" dirty="0">
                <a:solidFill>
                  <a:srgbClr val="C00000"/>
                </a:solidFill>
              </a:rPr>
              <a:t>Управляем</a:t>
            </a:r>
          </a:p>
        </p:txBody>
      </p:sp>
      <p:cxnSp>
        <p:nvCxnSpPr>
          <p:cNvPr id="20488" name="Прямая со стрелкой 35"/>
          <p:cNvCxnSpPr>
            <a:cxnSpLocks noChangeShapeType="1"/>
            <a:stCxn id="20487" idx="1"/>
            <a:endCxn id="20495" idx="0"/>
          </p:cNvCxnSpPr>
          <p:nvPr/>
        </p:nvCxnSpPr>
        <p:spPr bwMode="auto">
          <a:xfrm rot="10800000">
            <a:off x="5513965" y="3751867"/>
            <a:ext cx="1272599" cy="162908"/>
          </a:xfrm>
          <a:prstGeom prst="straightConnector1">
            <a:avLst/>
          </a:prstGeom>
          <a:noFill/>
          <a:ln w="12700" cap="sq" algn="ctr">
            <a:solidFill>
              <a:srgbClr val="C00000"/>
            </a:solidFill>
            <a:round/>
            <a:headEnd type="none" w="sm" len="sm"/>
            <a:tailEnd type="arrow" w="med" len="med"/>
          </a:ln>
        </p:spPr>
      </p:cxnSp>
      <p:cxnSp>
        <p:nvCxnSpPr>
          <p:cNvPr id="20489" name="Прямая со стрелкой 41"/>
          <p:cNvCxnSpPr>
            <a:cxnSpLocks noChangeShapeType="1"/>
            <a:stCxn id="20486" idx="1"/>
          </p:cNvCxnSpPr>
          <p:nvPr/>
        </p:nvCxnSpPr>
        <p:spPr bwMode="auto">
          <a:xfrm rot="10800000" flipV="1">
            <a:off x="6000750" y="6057900"/>
            <a:ext cx="1071563" cy="14288"/>
          </a:xfrm>
          <a:prstGeom prst="straightConnector1">
            <a:avLst/>
          </a:prstGeom>
          <a:noFill/>
          <a:ln w="12700" cap="sq" algn="ctr">
            <a:solidFill>
              <a:srgbClr val="C00000"/>
            </a:solidFill>
            <a:round/>
            <a:headEnd type="none" w="sm" len="sm"/>
            <a:tailEnd type="arrow" w="med" len="med"/>
          </a:ln>
        </p:spPr>
      </p:cxnSp>
      <p:cxnSp>
        <p:nvCxnSpPr>
          <p:cNvPr id="20490" name="Прямая со стрелкой 49"/>
          <p:cNvCxnSpPr>
            <a:cxnSpLocks noChangeShapeType="1"/>
          </p:cNvCxnSpPr>
          <p:nvPr/>
        </p:nvCxnSpPr>
        <p:spPr bwMode="auto">
          <a:xfrm rot="10800000">
            <a:off x="5857875" y="1143000"/>
            <a:ext cx="928688" cy="1588"/>
          </a:xfrm>
          <a:prstGeom prst="straightConnector1">
            <a:avLst/>
          </a:prstGeom>
          <a:noFill/>
          <a:ln w="12700" cap="sq" algn="ctr">
            <a:solidFill>
              <a:srgbClr val="C00000"/>
            </a:solidFill>
            <a:round/>
            <a:headEnd type="none" w="sm" len="sm"/>
            <a:tailEnd type="arrow" w="med" len="med"/>
          </a:ln>
        </p:spPr>
      </p:cxnSp>
      <p:sp>
        <p:nvSpPr>
          <p:cNvPr id="40" name="Прямоугольник 39"/>
          <p:cNvSpPr/>
          <p:nvPr/>
        </p:nvSpPr>
        <p:spPr>
          <a:xfrm>
            <a:off x="510989" y="242046"/>
            <a:ext cx="8404412" cy="378642"/>
          </a:xfrm>
          <a:prstGeom prst="rect">
            <a:avLst/>
          </a:prstGeom>
        </p:spPr>
        <p:txBody>
          <a:bodyPr wrap="square">
            <a:spAutoFit/>
          </a:bodyPr>
          <a:lstStyle/>
          <a:p>
            <a:r>
              <a:rPr lang="ru-RU" b="1" dirty="0" smtClean="0"/>
              <a:t>Факторы макросреды и микросреды компании</a:t>
            </a:r>
            <a:endParaRPr lang="ru-RU" b="1"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Содержимое 2"/>
          <p:cNvSpPr>
            <a:spLocks noGrp="1"/>
          </p:cNvSpPr>
          <p:nvPr>
            <p:ph idx="1"/>
          </p:nvPr>
        </p:nvSpPr>
        <p:spPr>
          <a:xfrm>
            <a:off x="179388" y="1772816"/>
            <a:ext cx="8785225" cy="4896272"/>
          </a:xfrm>
        </p:spPr>
        <p:txBody>
          <a:bodyPr>
            <a:normAutofit fontScale="92500" lnSpcReduction="10000"/>
          </a:bodyPr>
          <a:lstStyle/>
          <a:p>
            <a:pPr eaLnBrk="1" hangingPunct="1">
              <a:lnSpc>
                <a:spcPct val="80000"/>
              </a:lnSpc>
              <a:buFont typeface="Arial" pitchFamily="34" charset="0"/>
              <a:buNone/>
            </a:pPr>
            <a:r>
              <a:rPr lang="ru-RU" sz="1500" b="1" dirty="0" smtClean="0">
                <a:solidFill>
                  <a:srgbClr val="FF0000"/>
                </a:solidFill>
              </a:rPr>
              <a:t>Сегментация рынка</a:t>
            </a:r>
          </a:p>
          <a:p>
            <a:pPr eaLnBrk="1" hangingPunct="1">
              <a:lnSpc>
                <a:spcPct val="80000"/>
              </a:lnSpc>
              <a:buFont typeface="Arial" pitchFamily="34" charset="0"/>
              <a:buNone/>
            </a:pPr>
            <a:r>
              <a:rPr lang="ru-RU" sz="1500" b="1" dirty="0" smtClean="0">
                <a:solidFill>
                  <a:srgbClr val="FF0000"/>
                </a:solidFill>
              </a:rPr>
              <a:t>Сегментация рынка</a:t>
            </a:r>
            <a:r>
              <a:rPr lang="ru-RU" sz="1500" dirty="0" smtClean="0">
                <a:solidFill>
                  <a:srgbClr val="FF0000"/>
                </a:solidFill>
              </a:rPr>
              <a:t> </a:t>
            </a:r>
            <a:r>
              <a:rPr lang="ru-RU" sz="1500" dirty="0" smtClean="0"/>
              <a:t>— это разбивка рынка на участки (сегменты) по различным признакам. </a:t>
            </a:r>
          </a:p>
          <a:p>
            <a:pPr>
              <a:lnSpc>
                <a:spcPct val="80000"/>
              </a:lnSpc>
              <a:buNone/>
            </a:pPr>
            <a:r>
              <a:rPr lang="ru-RU" sz="1500" dirty="0" smtClean="0"/>
              <a:t>В качестве таких признаков используются характеристики потребителей, товаров, мотивов </a:t>
            </a:r>
          </a:p>
          <a:p>
            <a:pPr>
              <a:lnSpc>
                <a:spcPct val="80000"/>
              </a:lnSpc>
              <a:buNone/>
            </a:pPr>
            <a:r>
              <a:rPr lang="ru-RU" sz="1500" dirty="0" smtClean="0"/>
              <a:t>приобретения, каналов распределения, географии рынка, конкурентов .</a:t>
            </a:r>
          </a:p>
          <a:p>
            <a:pPr eaLnBrk="1" hangingPunct="1">
              <a:buFont typeface="Wingdings" pitchFamily="2" charset="2"/>
              <a:buNone/>
            </a:pPr>
            <a:r>
              <a:rPr lang="ru-RU" sz="1500" b="1" dirty="0" smtClean="0">
                <a:solidFill>
                  <a:srgbClr val="FF0000"/>
                </a:solidFill>
              </a:rPr>
              <a:t>Выделяются следующие основные направления сегментации:</a:t>
            </a:r>
            <a:r>
              <a:rPr lang="ru-RU" sz="1500" b="1" i="1" dirty="0" smtClean="0">
                <a:solidFill>
                  <a:srgbClr val="FF0000"/>
                </a:solidFill>
              </a:rPr>
              <a:t> </a:t>
            </a:r>
          </a:p>
          <a:p>
            <a:r>
              <a:rPr lang="ru-RU" sz="1500" dirty="0" smtClean="0"/>
              <a:t>макросегментация,</a:t>
            </a:r>
          </a:p>
          <a:p>
            <a:pPr eaLnBrk="1" hangingPunct="1"/>
            <a:r>
              <a:rPr lang="ru-RU" sz="1500" dirty="0" smtClean="0"/>
              <a:t>продуктовая сегментация (микросегментация);</a:t>
            </a:r>
            <a:r>
              <a:rPr lang="ru-RU" sz="1500" i="1" dirty="0" smtClean="0"/>
              <a:t> </a:t>
            </a:r>
            <a:endParaRPr lang="ru-RU" sz="1500" dirty="0" smtClean="0"/>
          </a:p>
          <a:p>
            <a:pPr eaLnBrk="1" hangingPunct="1"/>
            <a:r>
              <a:rPr lang="ru-RU" sz="1500" dirty="0" smtClean="0"/>
              <a:t>конкурентная сегментация.</a:t>
            </a:r>
            <a:r>
              <a:rPr lang="ru-RU" sz="1500" i="1" dirty="0" smtClean="0"/>
              <a:t> </a:t>
            </a:r>
          </a:p>
          <a:p>
            <a:pPr>
              <a:buNone/>
            </a:pPr>
            <a:r>
              <a:rPr lang="ru-RU" sz="1600" b="1" dirty="0" smtClean="0">
                <a:solidFill>
                  <a:srgbClr val="FF0000"/>
                </a:solidFill>
              </a:rPr>
              <a:t>Макросегментация заключающется в идентификации  базового рынка товаров </a:t>
            </a:r>
          </a:p>
          <a:p>
            <a:pPr>
              <a:buNone/>
            </a:pPr>
            <a:r>
              <a:rPr lang="ru-RU" sz="1600" b="1" dirty="0" smtClean="0">
                <a:solidFill>
                  <a:srgbClr val="FF0000"/>
                </a:solidFill>
              </a:rPr>
              <a:t>компании</a:t>
            </a:r>
          </a:p>
          <a:p>
            <a:pPr eaLnBrk="1" hangingPunct="1">
              <a:buFont typeface="Wingdings" pitchFamily="2" charset="2"/>
              <a:buNone/>
            </a:pPr>
            <a:r>
              <a:rPr lang="ru-RU" sz="1500" b="1" dirty="0" smtClean="0">
                <a:solidFill>
                  <a:srgbClr val="FF0000"/>
                </a:solidFill>
              </a:rPr>
              <a:t>Продуктовая сегментация</a:t>
            </a:r>
            <a:endParaRPr lang="ru-RU" sz="1500" dirty="0" smtClean="0">
              <a:solidFill>
                <a:srgbClr val="FF0000"/>
              </a:solidFill>
            </a:endParaRPr>
          </a:p>
          <a:p>
            <a:pPr eaLnBrk="1" hangingPunct="1"/>
            <a:r>
              <a:rPr lang="ru-RU" sz="1500" dirty="0" smtClean="0"/>
              <a:t>Основой продуктовой сегментации (или микросегментации) является выделение рыночных сегментов  потребителей на основе  потребительских признаков.</a:t>
            </a:r>
            <a:r>
              <a:rPr lang="ru-RU" sz="1500" b="1" i="1" dirty="0" smtClean="0"/>
              <a:t> </a:t>
            </a:r>
            <a:endParaRPr lang="ru-RU" sz="1500" dirty="0" smtClean="0"/>
          </a:p>
          <a:p>
            <a:pPr>
              <a:buNone/>
            </a:pPr>
            <a:r>
              <a:rPr lang="ru-RU" sz="1500" dirty="0" smtClean="0"/>
              <a:t>      Потребительские признаки, по которым осуществляется сегментация, могут рассматриваться в качестве основных признаков: </a:t>
            </a:r>
          </a:p>
          <a:p>
            <a:r>
              <a:rPr lang="ru-RU" sz="1500" dirty="0" smtClean="0"/>
              <a:t>социальных, экономических, демографических и географических;</a:t>
            </a:r>
            <a:r>
              <a:rPr lang="ru-RU" sz="1500" i="1" dirty="0" smtClean="0"/>
              <a:t> </a:t>
            </a:r>
            <a:r>
              <a:rPr lang="ru-RU" sz="1500" dirty="0" smtClean="0"/>
              <a:t>дополнительных признаков: психографических, поведенческих и  ситуационных.</a:t>
            </a:r>
            <a:r>
              <a:rPr lang="ru-RU" sz="1500" i="1" dirty="0" smtClean="0"/>
              <a:t> </a:t>
            </a:r>
            <a:r>
              <a:rPr lang="ru-RU" sz="1500" dirty="0" smtClean="0"/>
              <a:t>  </a:t>
            </a:r>
          </a:p>
          <a:p>
            <a:pPr eaLnBrk="1" hangingPunct="1">
              <a:buFont typeface="Wingdings" pitchFamily="2" charset="2"/>
              <a:buNone/>
            </a:pPr>
            <a:r>
              <a:rPr lang="ru-RU" sz="1500" b="1" dirty="0" smtClean="0">
                <a:solidFill>
                  <a:srgbClr val="FF0000"/>
                </a:solidFill>
              </a:rPr>
              <a:t>Конкурентная сегментация.</a:t>
            </a:r>
            <a:r>
              <a:rPr lang="ru-RU" sz="1500" dirty="0" smtClean="0">
                <a:solidFill>
                  <a:srgbClr val="FF0000"/>
                </a:solidFill>
              </a:rPr>
              <a:t> </a:t>
            </a:r>
          </a:p>
          <a:p>
            <a:pPr eaLnBrk="1" hangingPunct="1"/>
            <a:r>
              <a:rPr lang="ru-RU" sz="1500" dirty="0" smtClean="0"/>
              <a:t>Основой конкурентной сегментации является нахождение незанятой конкурентами ниши с целью получения преимуществ с использованием нововведений.</a:t>
            </a:r>
            <a:r>
              <a:rPr lang="ru-RU" sz="1500" i="1" dirty="0" smtClean="0"/>
              <a:t> </a:t>
            </a:r>
            <a:endParaRPr lang="ru-RU" sz="1500" dirty="0" smtClean="0"/>
          </a:p>
          <a:p>
            <a:pPr eaLnBrk="1" hangingPunct="1">
              <a:buFont typeface="Wingdings" pitchFamily="2" charset="2"/>
              <a:buNone/>
            </a:pPr>
            <a:r>
              <a:rPr lang="ru-RU" sz="1400" dirty="0" smtClean="0"/>
              <a:t>     </a:t>
            </a:r>
          </a:p>
          <a:p>
            <a:pPr eaLnBrk="1" hangingPunct="1">
              <a:buFont typeface="Wingdings" pitchFamily="2" charset="2"/>
              <a:buNone/>
            </a:pPr>
            <a:endParaRPr lang="ru-RU" sz="1400" dirty="0" smtClean="0"/>
          </a:p>
          <a:p>
            <a:pPr eaLnBrk="1" hangingPunct="1"/>
            <a:endParaRPr lang="ru-RU" sz="1400" dirty="0" smtClean="0"/>
          </a:p>
          <a:p>
            <a:pPr eaLnBrk="1" hangingPunct="1">
              <a:lnSpc>
                <a:spcPct val="80000"/>
              </a:lnSpc>
              <a:buFont typeface="Arial" pitchFamily="34" charset="0"/>
              <a:buNone/>
            </a:pPr>
            <a:endParaRPr lang="ru-RU" sz="1400" dirty="0" smtClean="0"/>
          </a:p>
        </p:txBody>
      </p:sp>
      <p:sp>
        <p:nvSpPr>
          <p:cNvPr id="12291" name="Заголовок 1"/>
          <p:cNvSpPr>
            <a:spLocks noGrp="1"/>
          </p:cNvSpPr>
          <p:nvPr>
            <p:ph type="title"/>
          </p:nvPr>
        </p:nvSpPr>
        <p:spPr>
          <a:xfrm>
            <a:off x="468313" y="576263"/>
            <a:ext cx="8229600" cy="563562"/>
          </a:xfrm>
        </p:spPr>
        <p:txBody>
          <a:bodyPr rtlCol="0">
            <a:noAutofit/>
          </a:bodyPr>
          <a:lstStyle/>
          <a:p>
            <a:pPr eaLnBrk="1" hangingPunct="1">
              <a:defRPr/>
            </a:pPr>
            <a:r>
              <a:rPr lang="ru-RU" sz="2000" b="1" dirty="0" smtClean="0">
                <a:solidFill>
                  <a:schemeClr val="tx1"/>
                </a:solidFill>
              </a:rPr>
              <a:t>ФУНЦИОНАЛЬНЫЕ СТРАТЕГИИ МАРКЕТИНГА</a:t>
            </a:r>
            <a:r>
              <a:rPr lang="en-US" sz="2000" b="1" dirty="0" smtClean="0">
                <a:solidFill>
                  <a:schemeClr val="tx1"/>
                </a:solidFill>
              </a:rPr>
              <a:t>:</a:t>
            </a:r>
            <a:r>
              <a:rPr lang="ru-RU" sz="2000" b="1" dirty="0" smtClean="0">
                <a:solidFill>
                  <a:schemeClr val="tx1"/>
                </a:solidFill>
              </a:rPr>
              <a:t/>
            </a:r>
            <a:br>
              <a:rPr lang="ru-RU" sz="2000" b="1" dirty="0" smtClean="0">
                <a:solidFill>
                  <a:schemeClr val="tx1"/>
                </a:solidFill>
              </a:rPr>
            </a:br>
            <a:endParaRPr lang="ru-RU" sz="2000" b="1" dirty="0" smtClean="0">
              <a:solidFill>
                <a:schemeClr val="tx1"/>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1752" y="404664"/>
            <a:ext cx="8534400" cy="1080120"/>
          </a:xfrm>
        </p:spPr>
        <p:txBody>
          <a:bodyPr>
            <a:normAutofit fontScale="90000"/>
          </a:bodyPr>
          <a:lstStyle/>
          <a:p>
            <a:r>
              <a:rPr lang="ru-RU" sz="2700" b="1" dirty="0" smtClean="0">
                <a:solidFill>
                  <a:schemeClr val="tx1"/>
                </a:solidFill>
              </a:rPr>
              <a:t>Методы подхода к индификации базового рынка:</a:t>
            </a:r>
            <a:r>
              <a:rPr lang="ru-RU" sz="3600" b="1" dirty="0" smtClean="0">
                <a:solidFill>
                  <a:schemeClr val="tx1"/>
                </a:solidFill>
              </a:rPr>
              <a:t/>
            </a:r>
            <a:br>
              <a:rPr lang="ru-RU" sz="3600" b="1" dirty="0" smtClean="0">
                <a:solidFill>
                  <a:schemeClr val="tx1"/>
                </a:solidFill>
              </a:rPr>
            </a:br>
            <a:endParaRPr lang="ru-RU" dirty="0"/>
          </a:p>
        </p:txBody>
      </p:sp>
      <p:sp>
        <p:nvSpPr>
          <p:cNvPr id="3" name="Содержимое 2"/>
          <p:cNvSpPr>
            <a:spLocks noGrp="1"/>
          </p:cNvSpPr>
          <p:nvPr>
            <p:ph sz="quarter" idx="1"/>
          </p:nvPr>
        </p:nvSpPr>
        <p:spPr>
          <a:xfrm>
            <a:off x="301752" y="1844824"/>
            <a:ext cx="8503920" cy="4254224"/>
          </a:xfrm>
        </p:spPr>
        <p:txBody>
          <a:bodyPr>
            <a:normAutofit fontScale="92500" lnSpcReduction="10000"/>
          </a:bodyPr>
          <a:lstStyle/>
          <a:p>
            <a:r>
              <a:rPr lang="ru-RU" sz="1800" b="1" dirty="0" smtClean="0"/>
              <a:t>Стратегия концентрации</a:t>
            </a:r>
            <a:r>
              <a:rPr lang="ru-RU" sz="1800" dirty="0" smtClean="0"/>
              <a:t>. Фирма ориентируется на рынки товара, сосредотачивая свое внимание на удовлетворении конкретных потребностей конкретных покупателей с использованием конкретных технологий.</a:t>
            </a:r>
          </a:p>
          <a:p>
            <a:pPr>
              <a:buNone/>
            </a:pPr>
            <a:r>
              <a:rPr lang="ru-RU" sz="1800" dirty="0" smtClean="0">
                <a:solidFill>
                  <a:srgbClr val="C00000"/>
                </a:solidFill>
              </a:rPr>
              <a:t>Пример</a:t>
            </a:r>
            <a:r>
              <a:rPr lang="en-US" sz="1800" dirty="0" smtClean="0">
                <a:solidFill>
                  <a:srgbClr val="C00000"/>
                </a:solidFill>
              </a:rPr>
              <a:t>: </a:t>
            </a:r>
            <a:r>
              <a:rPr lang="ru-RU" sz="1800" dirty="0" smtClean="0">
                <a:solidFill>
                  <a:srgbClr val="C00000"/>
                </a:solidFill>
              </a:rPr>
              <a:t>компания-производитель клюшек для гольфа, магазин по продаже </a:t>
            </a:r>
            <a:endParaRPr lang="en-US" sz="1800" dirty="0" smtClean="0">
              <a:solidFill>
                <a:srgbClr val="C00000"/>
              </a:solidFill>
            </a:endParaRPr>
          </a:p>
          <a:p>
            <a:pPr>
              <a:buNone/>
            </a:pPr>
            <a:r>
              <a:rPr lang="ru-RU" sz="1800" dirty="0" smtClean="0">
                <a:solidFill>
                  <a:srgbClr val="C00000"/>
                </a:solidFill>
              </a:rPr>
              <a:t>мужских галстуков.</a:t>
            </a:r>
          </a:p>
          <a:p>
            <a:r>
              <a:rPr lang="ru-RU" sz="1800" b="1" dirty="0" smtClean="0"/>
              <a:t>Стратегия функционального специалиста. </a:t>
            </a:r>
            <a:r>
              <a:rPr lang="ru-RU" sz="1800" dirty="0" smtClean="0"/>
              <a:t>Компания</a:t>
            </a:r>
            <a:r>
              <a:rPr lang="en-US" sz="1800" dirty="0" smtClean="0"/>
              <a:t> </a:t>
            </a:r>
            <a:r>
              <a:rPr lang="ru-RU" sz="1800" dirty="0" smtClean="0"/>
              <a:t>специализируется на удовлетворении определенной потребности различных групп потребителей.</a:t>
            </a:r>
          </a:p>
          <a:p>
            <a:pPr>
              <a:buNone/>
            </a:pPr>
            <a:r>
              <a:rPr lang="ru-RU" sz="1800" dirty="0" smtClean="0">
                <a:solidFill>
                  <a:srgbClr val="C00000"/>
                </a:solidFill>
              </a:rPr>
              <a:t>Примеры: комплекс</a:t>
            </a:r>
            <a:r>
              <a:rPr lang="en-US" sz="1800" dirty="0" smtClean="0">
                <a:solidFill>
                  <a:srgbClr val="C00000"/>
                </a:solidFill>
              </a:rPr>
              <a:t> </a:t>
            </a:r>
            <a:r>
              <a:rPr lang="ru-RU" sz="1800" dirty="0" smtClean="0">
                <a:solidFill>
                  <a:srgbClr val="C00000"/>
                </a:solidFill>
              </a:rPr>
              <a:t>таможенных складов.</a:t>
            </a:r>
            <a:endParaRPr lang="en-US" sz="1800" dirty="0" smtClean="0">
              <a:solidFill>
                <a:srgbClr val="C00000"/>
              </a:solidFill>
            </a:endParaRPr>
          </a:p>
          <a:p>
            <a:r>
              <a:rPr lang="ru-RU" sz="1800" b="1" dirty="0" smtClean="0"/>
              <a:t>Стратегия специалиста по типу клиентов. </a:t>
            </a:r>
            <a:r>
              <a:rPr lang="ru-RU" sz="1800" dirty="0" smtClean="0"/>
              <a:t>Усилия компании концентрируются на удовлетворении всех потребностей определенной группы потребителей.</a:t>
            </a:r>
            <a:endParaRPr lang="ru-RU" sz="1800" dirty="0" smtClean="0">
              <a:solidFill>
                <a:srgbClr val="C00000"/>
              </a:solidFill>
            </a:endParaRPr>
          </a:p>
          <a:p>
            <a:pPr>
              <a:buNone/>
            </a:pPr>
            <a:r>
              <a:rPr lang="ru-RU" sz="1800" dirty="0" smtClean="0">
                <a:solidFill>
                  <a:srgbClr val="C00000"/>
                </a:solidFill>
              </a:rPr>
              <a:t>Примеры: поставщики для гостиниц или больниц</a:t>
            </a:r>
            <a:r>
              <a:rPr lang="en-US" sz="1800" dirty="0" smtClean="0">
                <a:solidFill>
                  <a:srgbClr val="C00000"/>
                </a:solidFill>
              </a:rPr>
              <a:t>.</a:t>
            </a:r>
            <a:endParaRPr lang="ru-RU" sz="1800" dirty="0" smtClean="0">
              <a:solidFill>
                <a:srgbClr val="C00000"/>
              </a:solidFill>
            </a:endParaRPr>
          </a:p>
          <a:p>
            <a:r>
              <a:rPr lang="ru-RU" sz="1800" b="1" dirty="0" smtClean="0"/>
              <a:t>Стратегия полного охвата. </a:t>
            </a:r>
            <a:r>
              <a:rPr lang="ru-RU" sz="1800" dirty="0" smtClean="0"/>
              <a:t>Фирма полный ассортимент,</a:t>
            </a:r>
            <a:r>
              <a:rPr lang="en-US" sz="1800" dirty="0" smtClean="0"/>
              <a:t> </a:t>
            </a:r>
            <a:r>
              <a:rPr lang="ru-RU" sz="1800" dirty="0" smtClean="0"/>
              <a:t>удовлетворяющий все группы потребителей (в границах выбранного базового рынка).</a:t>
            </a:r>
          </a:p>
          <a:p>
            <a:pPr>
              <a:buNone/>
            </a:pPr>
            <a:r>
              <a:rPr lang="ru-RU" sz="1800" dirty="0" smtClean="0">
                <a:solidFill>
                  <a:srgbClr val="C00000"/>
                </a:solidFill>
              </a:rPr>
              <a:t>Примеры: компания </a:t>
            </a:r>
            <a:r>
              <a:rPr lang="en-US" sz="1800" dirty="0" smtClean="0">
                <a:solidFill>
                  <a:srgbClr val="C00000"/>
                </a:solidFill>
              </a:rPr>
              <a:t>P&amp;G.</a:t>
            </a:r>
            <a:endParaRPr lang="ru-RU" sz="1800" dirty="0" smtClean="0">
              <a:solidFill>
                <a:srgbClr val="C00000"/>
              </a:solidFill>
            </a:endParaRPr>
          </a:p>
          <a:p>
            <a:endParaRPr lang="ru-RU" sz="1800" dirty="0" smtClean="0"/>
          </a:p>
          <a:p>
            <a:endParaRPr lang="ru-RU" sz="1800" dirty="0" smtClean="0"/>
          </a:p>
          <a:p>
            <a:endParaRPr lang="ru-RU" sz="1800" dirty="0" smtClean="0"/>
          </a:p>
          <a:p>
            <a:endParaRPr lang="ru-RU" sz="1800" dirty="0" smtClean="0"/>
          </a:p>
          <a:p>
            <a:endParaRPr lang="ru-RU" sz="1800" dirty="0" smtClean="0"/>
          </a:p>
          <a:p>
            <a:endParaRPr lang="ru-RU" dirty="0" smtClean="0"/>
          </a:p>
          <a:p>
            <a:endParaRPr lang="ru-RU" dirty="0"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2400" b="1" dirty="0" smtClean="0">
                <a:solidFill>
                  <a:schemeClr val="tx1"/>
                </a:solidFill>
              </a:rPr>
              <a:t>При условии эффективной сегментации</a:t>
            </a:r>
            <a:br>
              <a:rPr lang="ru-RU" sz="2400" b="1" dirty="0" smtClean="0">
                <a:solidFill>
                  <a:schemeClr val="tx1"/>
                </a:solidFill>
              </a:rPr>
            </a:br>
            <a:r>
              <a:rPr lang="ru-RU" sz="2400" b="1" dirty="0" smtClean="0">
                <a:solidFill>
                  <a:schemeClr val="tx1"/>
                </a:solidFill>
              </a:rPr>
              <a:t>компания получает  преимуществ:</a:t>
            </a:r>
            <a:endParaRPr lang="ru-RU" sz="2400" b="1" dirty="0">
              <a:solidFill>
                <a:schemeClr val="tx1"/>
              </a:solidFill>
            </a:endParaRPr>
          </a:p>
        </p:txBody>
      </p:sp>
      <p:sp>
        <p:nvSpPr>
          <p:cNvPr id="3" name="Содержимое 2"/>
          <p:cNvSpPr>
            <a:spLocks noGrp="1"/>
          </p:cNvSpPr>
          <p:nvPr>
            <p:ph sz="quarter" idx="1"/>
          </p:nvPr>
        </p:nvSpPr>
        <p:spPr/>
        <p:txBody>
          <a:bodyPr>
            <a:normAutofit fontScale="92500" lnSpcReduction="20000"/>
          </a:bodyPr>
          <a:lstStyle/>
          <a:p>
            <a:r>
              <a:rPr lang="ru-RU" dirty="0" smtClean="0"/>
              <a:t>углубленное понимание рыночных процессов – сегментация подразумевает детальное изучение рынка, потребительского поведения, конкурентной ситуации,</a:t>
            </a:r>
          </a:p>
          <a:p>
            <a:r>
              <a:rPr lang="ru-RU" dirty="0" smtClean="0"/>
              <a:t>определение приоритетов развития компании – компания, ориентированная на ограниченное число сегментов рынка,</a:t>
            </a:r>
          </a:p>
          <a:p>
            <a:r>
              <a:rPr lang="ru-RU" dirty="0" smtClean="0"/>
              <a:t>концентрация усилий на наиболее привлекательных рынках (сегментах),</a:t>
            </a:r>
          </a:p>
          <a:p>
            <a:r>
              <a:rPr lang="ru-RU" dirty="0" smtClean="0"/>
              <a:t>понимание потребностей целевого покупателя и рынка в целом;</a:t>
            </a:r>
          </a:p>
          <a:p>
            <a:r>
              <a:rPr lang="ru-RU" dirty="0" smtClean="0"/>
              <a:t>эффективное использование конкурентных преиму-</a:t>
            </a:r>
          </a:p>
          <a:p>
            <a:pPr>
              <a:buNone/>
            </a:pPr>
            <a:r>
              <a:rPr lang="ru-RU" dirty="0" smtClean="0"/>
              <a:t>    ществ.</a:t>
            </a:r>
          </a:p>
          <a:p>
            <a:endParaRPr lang="ru-RU" dirty="0" smtClean="0"/>
          </a:p>
          <a:p>
            <a:endParaRPr lang="ru-RU" dirty="0" smtClean="0"/>
          </a:p>
          <a:p>
            <a:endParaRPr lang="ru-RU" dirty="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647700"/>
            <a:ext cx="8229600" cy="666750"/>
          </a:xfrm>
        </p:spPr>
        <p:txBody>
          <a:bodyPr>
            <a:normAutofit fontScale="90000"/>
          </a:bodyPr>
          <a:lstStyle/>
          <a:p>
            <a:r>
              <a:rPr lang="ru-RU" b="1" dirty="0" smtClean="0">
                <a:solidFill>
                  <a:schemeClr val="tx1"/>
                </a:solidFill>
              </a:rPr>
              <a:t>Понятие и сущность маркетинга</a:t>
            </a:r>
            <a:r>
              <a:rPr lang="en-US" b="1" dirty="0" smtClean="0">
                <a:solidFill>
                  <a:schemeClr val="tx1"/>
                </a:solidFill>
              </a:rPr>
              <a:t>:</a:t>
            </a:r>
            <a:r>
              <a:rPr lang="ru-RU" b="1" dirty="0" smtClean="0">
                <a:solidFill>
                  <a:schemeClr val="tx1"/>
                </a:solidFill>
              </a:rPr>
              <a:t/>
            </a:r>
            <a:br>
              <a:rPr lang="ru-RU" b="1" dirty="0" smtClean="0">
                <a:solidFill>
                  <a:schemeClr val="tx1"/>
                </a:solidFill>
              </a:rPr>
            </a:br>
            <a:endParaRPr lang="ru-RU" b="1" dirty="0">
              <a:solidFill>
                <a:schemeClr val="tx1"/>
              </a:solidFill>
            </a:endParaRPr>
          </a:p>
        </p:txBody>
      </p:sp>
      <p:sp>
        <p:nvSpPr>
          <p:cNvPr id="3" name="Содержимое 2"/>
          <p:cNvSpPr>
            <a:spLocks noGrp="1"/>
          </p:cNvSpPr>
          <p:nvPr>
            <p:ph idx="1"/>
          </p:nvPr>
        </p:nvSpPr>
        <p:spPr>
          <a:xfrm>
            <a:off x="457200" y="1333500"/>
            <a:ext cx="4267200" cy="4914900"/>
          </a:xfrm>
        </p:spPr>
        <p:txBody>
          <a:bodyPr>
            <a:normAutofit/>
          </a:bodyPr>
          <a:lstStyle/>
          <a:p>
            <a:pPr>
              <a:buNone/>
            </a:pPr>
            <a:endParaRPr lang="ru-RU" sz="2000" b="1" dirty="0" smtClean="0"/>
          </a:p>
          <a:p>
            <a:pPr>
              <a:buNone/>
            </a:pPr>
            <a:r>
              <a:rPr lang="ru-RU" sz="2000" b="1" dirty="0" smtClean="0"/>
              <a:t>Маркетинг — это </a:t>
            </a:r>
          </a:p>
          <a:p>
            <a:pPr>
              <a:buNone/>
            </a:pPr>
            <a:r>
              <a:rPr lang="ru-RU" sz="2000" b="1" dirty="0" smtClean="0"/>
              <a:t>социальный процесс, </a:t>
            </a:r>
          </a:p>
          <a:p>
            <a:pPr>
              <a:buNone/>
            </a:pPr>
            <a:r>
              <a:rPr lang="ru-RU" sz="2000" b="1" dirty="0" smtClean="0"/>
              <a:t>направленный на </a:t>
            </a:r>
          </a:p>
          <a:p>
            <a:pPr>
              <a:buNone/>
            </a:pPr>
            <a:r>
              <a:rPr lang="ru-RU" sz="2000" b="1" dirty="0" smtClean="0"/>
              <a:t>удовлетворение </a:t>
            </a:r>
          </a:p>
          <a:p>
            <a:pPr>
              <a:buNone/>
            </a:pPr>
            <a:r>
              <a:rPr lang="ru-RU" sz="2000" b="1" dirty="0" smtClean="0"/>
              <a:t>потребностей и желаний </a:t>
            </a:r>
          </a:p>
          <a:p>
            <a:pPr>
              <a:buNone/>
            </a:pPr>
            <a:r>
              <a:rPr lang="ru-RU" sz="2000" b="1" dirty="0" smtClean="0"/>
              <a:t>людей и организаций путем </a:t>
            </a:r>
          </a:p>
          <a:p>
            <a:pPr>
              <a:buNone/>
            </a:pPr>
            <a:r>
              <a:rPr lang="ru-RU" sz="2000" b="1" dirty="0" smtClean="0"/>
              <a:t>обеспечения свободного </a:t>
            </a:r>
          </a:p>
          <a:p>
            <a:pPr>
              <a:buNone/>
            </a:pPr>
            <a:r>
              <a:rPr lang="ru-RU" sz="2000" b="1" dirty="0" smtClean="0"/>
              <a:t>конкурентного обмена </a:t>
            </a:r>
          </a:p>
          <a:p>
            <a:pPr>
              <a:buNone/>
            </a:pPr>
            <a:r>
              <a:rPr lang="ru-RU" sz="2000" b="1" dirty="0" smtClean="0"/>
              <a:t>товарами и услугами, </a:t>
            </a:r>
          </a:p>
          <a:p>
            <a:pPr>
              <a:buNone/>
            </a:pPr>
            <a:r>
              <a:rPr lang="ru-RU" sz="2000" b="1" dirty="0" smtClean="0"/>
              <a:t>представляющими ценность </a:t>
            </a:r>
          </a:p>
          <a:p>
            <a:pPr>
              <a:buNone/>
            </a:pPr>
            <a:r>
              <a:rPr lang="ru-RU" sz="2000" b="1" dirty="0" smtClean="0"/>
              <a:t>для покупателя.</a:t>
            </a:r>
          </a:p>
          <a:p>
            <a:pPr>
              <a:buNone/>
            </a:pPr>
            <a:endParaRPr lang="ru-RU" sz="2400" dirty="0" smtClean="0"/>
          </a:p>
          <a:p>
            <a:pPr>
              <a:buNone/>
            </a:pPr>
            <a:endParaRPr lang="ru-RU" sz="2400" dirty="0" smtClean="0"/>
          </a:p>
          <a:p>
            <a:pPr>
              <a:buNone/>
            </a:pPr>
            <a:endParaRPr lang="ru-RU" dirty="0"/>
          </a:p>
        </p:txBody>
      </p:sp>
      <p:pic>
        <p:nvPicPr>
          <p:cNvPr id="4" name="i-main-pic" descr="Картинка 126 из 113030"/>
          <p:cNvPicPr>
            <a:picLocks noChangeAspect="1" noChangeArrowheads="1"/>
          </p:cNvPicPr>
          <p:nvPr/>
        </p:nvPicPr>
        <p:blipFill>
          <a:blip r:embed="rId3" cstate="print"/>
          <a:srcRect/>
          <a:stretch>
            <a:fillRect/>
          </a:stretch>
        </p:blipFill>
        <p:spPr bwMode="auto">
          <a:xfrm>
            <a:off x="4932040" y="1556792"/>
            <a:ext cx="3752849" cy="457199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1752" y="188640"/>
            <a:ext cx="8534400" cy="1152128"/>
          </a:xfrm>
        </p:spPr>
        <p:txBody>
          <a:bodyPr>
            <a:noAutofit/>
          </a:bodyPr>
          <a:lstStyle/>
          <a:p>
            <a:r>
              <a:rPr lang="ru-RU" sz="2400" b="1" dirty="0" smtClean="0">
                <a:solidFill>
                  <a:schemeClr val="tx1"/>
                </a:solidFill>
              </a:rPr>
              <a:t>Существуют (выделяют) основные этапы сегментирования:</a:t>
            </a:r>
            <a:br>
              <a:rPr lang="ru-RU" sz="2400" b="1" dirty="0" smtClean="0">
                <a:solidFill>
                  <a:schemeClr val="tx1"/>
                </a:solidFill>
              </a:rPr>
            </a:br>
            <a:endParaRPr lang="ru-RU" sz="2400" b="1" dirty="0">
              <a:solidFill>
                <a:schemeClr val="tx1"/>
              </a:solidFill>
            </a:endParaRPr>
          </a:p>
        </p:txBody>
      </p:sp>
      <p:sp>
        <p:nvSpPr>
          <p:cNvPr id="3" name="Содержимое 2"/>
          <p:cNvSpPr>
            <a:spLocks noGrp="1"/>
          </p:cNvSpPr>
          <p:nvPr>
            <p:ph sz="quarter" idx="1"/>
          </p:nvPr>
        </p:nvSpPr>
        <p:spPr/>
        <p:txBody>
          <a:bodyPr>
            <a:normAutofit fontScale="70000" lnSpcReduction="20000"/>
          </a:bodyPr>
          <a:lstStyle/>
          <a:p>
            <a:r>
              <a:rPr lang="ru-RU" dirty="0" smtClean="0"/>
              <a:t>выявление требований и основных характеристик, предъявляемых потребителем к товару (услуге), который предлагает фирма: на этом этапе, с помощью различных методов маркетинга, определяются и систематизируются требования и пожелания потребителей;</a:t>
            </a:r>
          </a:p>
          <a:p>
            <a:r>
              <a:rPr lang="ru-RU" dirty="0" smtClean="0"/>
              <a:t> анализ сходств и различий потребителей: происходит анализ собранной информации; выявление сходств или различий должно повлиять на разрабатываемый план маркетинга;</a:t>
            </a:r>
          </a:p>
          <a:p>
            <a:r>
              <a:rPr lang="ru-RU" dirty="0" smtClean="0"/>
              <a:t>разработка профилей групп потребителей: потребителей со схожими характеристиками и потребностями выделяют в отдельные профили, которые определяют рыночные сегменты;</a:t>
            </a:r>
          </a:p>
          <a:p>
            <a:r>
              <a:rPr lang="ru-RU" dirty="0" smtClean="0"/>
              <a:t>выбор сегмента (сегментов) потребителей: вытекает из предыдущего этапа;</a:t>
            </a:r>
          </a:p>
          <a:p>
            <a:r>
              <a:rPr lang="ru-RU" dirty="0" smtClean="0"/>
              <a:t>определение места работы компании на рынке относительно конкуренции: на данном этапе фирме необходимо ответить на два вопроса – какие сегменты рынка не создадут для компании больших возможностей и на сколько потребительских сегментов нужно ориентироваться</a:t>
            </a:r>
            <a:endParaRPr lang="ru-RU"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solidFill>
                  <a:schemeClr val="tx1"/>
                </a:solidFill>
              </a:rPr>
              <a:t>Критерии сегментации рынка </a:t>
            </a:r>
            <a:endParaRPr lang="ru-RU" dirty="0">
              <a:solidFill>
                <a:schemeClr val="tx1"/>
              </a:solidFill>
            </a:endParaRPr>
          </a:p>
        </p:txBody>
      </p:sp>
      <p:sp>
        <p:nvSpPr>
          <p:cNvPr id="3" name="Содержимое 2"/>
          <p:cNvSpPr>
            <a:spLocks noGrp="1"/>
          </p:cNvSpPr>
          <p:nvPr>
            <p:ph sz="quarter" idx="1"/>
          </p:nvPr>
        </p:nvSpPr>
        <p:spPr>
          <a:xfrm>
            <a:off x="301752" y="1700808"/>
            <a:ext cx="8503920" cy="4398240"/>
          </a:xfrm>
        </p:spPr>
        <p:txBody>
          <a:bodyPr>
            <a:normAutofit fontScale="85000" lnSpcReduction="20000"/>
          </a:bodyPr>
          <a:lstStyle/>
          <a:p>
            <a:r>
              <a:rPr lang="ru-RU" b="1" dirty="0" smtClean="0"/>
              <a:t>Емкость сегмента, </a:t>
            </a:r>
            <a:r>
              <a:rPr lang="ru-RU" dirty="0" smtClean="0"/>
              <a:t>т. е. сколько товаров (услуг), какой стоимостью может быть продано на данном сегменте, а следовательно, сколько потенциальных потребителей может быть обслужено; на основе этого фирма определяет необходимые производственные мощности.</a:t>
            </a:r>
          </a:p>
          <a:p>
            <a:r>
              <a:rPr lang="ru-RU" b="1" dirty="0" smtClean="0"/>
              <a:t>Доступность сегмента,</a:t>
            </a:r>
            <a:r>
              <a:rPr lang="ru-RU" dirty="0" smtClean="0"/>
              <a:t> получение фирмы каналов распространения и сбыта продукции.</a:t>
            </a:r>
          </a:p>
          <a:p>
            <a:r>
              <a:rPr lang="ru-RU" b="1" dirty="0" smtClean="0"/>
              <a:t>Существенность сегмента</a:t>
            </a:r>
            <a:r>
              <a:rPr lang="ru-RU" dirty="0" smtClean="0"/>
              <a:t>, насколько устойчив рынок к загрузке мощностей предприятия.</a:t>
            </a:r>
          </a:p>
          <a:p>
            <a:r>
              <a:rPr lang="ru-RU" b="1" dirty="0" smtClean="0"/>
              <a:t>Прибыльность.</a:t>
            </a:r>
          </a:p>
          <a:p>
            <a:r>
              <a:rPr lang="ru-RU" b="1" dirty="0" smtClean="0"/>
              <a:t>Защищенность от конкуренции, </a:t>
            </a:r>
            <a:r>
              <a:rPr lang="ru-RU" dirty="0" smtClean="0"/>
              <a:t>насколько совместим сегмент рынка с рынком основных конкурентов; возможность оценить сильные и слабые стороны «соперников».</a:t>
            </a:r>
          </a:p>
          <a:p>
            <a:endParaRPr lang="ru-RU"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78098"/>
          </a:xfrm>
        </p:spPr>
        <p:txBody>
          <a:bodyPr rtlCol="0">
            <a:noAutofit/>
          </a:bodyPr>
          <a:lstStyle/>
          <a:p>
            <a:pPr eaLnBrk="1" hangingPunct="1">
              <a:defRPr/>
            </a:pPr>
            <a:r>
              <a:rPr lang="ru-RU" sz="2400" b="1" dirty="0" smtClean="0">
                <a:solidFill>
                  <a:schemeClr val="tx1"/>
                </a:solidFill>
              </a:rPr>
              <a:t>Основные факторы, формирующие различия в потребностях покупателей</a:t>
            </a:r>
            <a:r>
              <a:rPr lang="en-US" sz="2400" b="1" dirty="0" smtClean="0">
                <a:solidFill>
                  <a:schemeClr val="tx1"/>
                </a:solidFill>
              </a:rPr>
              <a:t>:</a:t>
            </a:r>
            <a:endParaRPr lang="ru-RU" sz="2400" b="1" dirty="0">
              <a:solidFill>
                <a:schemeClr val="tx1"/>
              </a:solidFill>
            </a:endParaRPr>
          </a:p>
        </p:txBody>
      </p:sp>
      <p:sp>
        <p:nvSpPr>
          <p:cNvPr id="40963" name="Rectangle 1"/>
          <p:cNvSpPr>
            <a:spLocks noChangeArrowheads="1"/>
          </p:cNvSpPr>
          <p:nvPr/>
        </p:nvSpPr>
        <p:spPr bwMode="auto">
          <a:xfrm>
            <a:off x="0" y="104775"/>
            <a:ext cx="255588" cy="247650"/>
          </a:xfrm>
          <a:prstGeom prst="rect">
            <a:avLst/>
          </a:prstGeom>
          <a:noFill/>
          <a:ln w="9525">
            <a:noFill/>
            <a:miter lim="800000"/>
            <a:headEnd/>
            <a:tailEnd/>
          </a:ln>
        </p:spPr>
        <p:txBody>
          <a:bodyPr wrap="none" anchor="ctr">
            <a:spAutoFit/>
          </a:bodyPr>
          <a:lstStyle/>
          <a:p>
            <a:pPr eaLnBrk="0" hangingPunct="0"/>
            <a:r>
              <a:rPr lang="ru-RU" sz="1000" dirty="0">
                <a:solidFill>
                  <a:srgbClr val="3E4447"/>
                </a:solidFill>
              </a:rPr>
              <a:t>  </a:t>
            </a:r>
            <a:endParaRPr lang="ru-RU" sz="12000" dirty="0">
              <a:solidFill>
                <a:srgbClr val="3E4447"/>
              </a:solidFill>
            </a:endParaRPr>
          </a:p>
        </p:txBody>
      </p:sp>
      <p:pic>
        <p:nvPicPr>
          <p:cNvPr id="40964" name="Picture 2" descr="http://www.marketing.spb.ru/lib-research/segment/market-based-02.gif"/>
          <p:cNvPicPr>
            <a:picLocks noChangeAspect="1" noChangeArrowheads="1"/>
          </p:cNvPicPr>
          <p:nvPr/>
        </p:nvPicPr>
        <p:blipFill>
          <a:blip r:embed="rId3" cstate="print"/>
          <a:srcRect/>
          <a:stretch>
            <a:fillRect/>
          </a:stretch>
        </p:blipFill>
        <p:spPr bwMode="auto">
          <a:xfrm>
            <a:off x="241300" y="1340768"/>
            <a:ext cx="8580438" cy="500605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Заголовок 1"/>
          <p:cNvSpPr>
            <a:spLocks noGrp="1"/>
          </p:cNvSpPr>
          <p:nvPr>
            <p:ph type="title"/>
          </p:nvPr>
        </p:nvSpPr>
        <p:spPr>
          <a:xfrm>
            <a:off x="457200" y="274638"/>
            <a:ext cx="8229600" cy="709612"/>
          </a:xfrm>
        </p:spPr>
        <p:txBody>
          <a:bodyPr rtlCol="0">
            <a:normAutofit fontScale="90000"/>
          </a:bodyPr>
          <a:lstStyle/>
          <a:p>
            <a:pPr eaLnBrk="1" hangingPunct="1">
              <a:defRPr/>
            </a:pPr>
            <a:r>
              <a:rPr lang="ru-RU" sz="2300" b="1" dirty="0" smtClean="0">
                <a:solidFill>
                  <a:schemeClr val="tx1"/>
                </a:solidFill>
              </a:rPr>
              <a:t>Для сегментации рынка товаров народного потребления основными критериями являются: </a:t>
            </a:r>
          </a:p>
        </p:txBody>
      </p:sp>
      <p:sp>
        <p:nvSpPr>
          <p:cNvPr id="41987" name="Содержимое 2"/>
          <p:cNvSpPr>
            <a:spLocks noGrp="1"/>
          </p:cNvSpPr>
          <p:nvPr>
            <p:ph idx="1"/>
          </p:nvPr>
        </p:nvSpPr>
        <p:spPr>
          <a:xfrm>
            <a:off x="239713" y="1484784"/>
            <a:ext cx="8594725" cy="4971579"/>
          </a:xfrm>
        </p:spPr>
        <p:txBody>
          <a:bodyPr/>
          <a:lstStyle/>
          <a:p>
            <a:pPr eaLnBrk="1" hangingPunct="1">
              <a:buFont typeface="Wingdings" pitchFamily="2" charset="2"/>
              <a:buNone/>
            </a:pPr>
            <a:r>
              <a:rPr lang="ru-RU" sz="1600" b="1" dirty="0" smtClean="0"/>
              <a:t>К</a:t>
            </a:r>
            <a:r>
              <a:rPr lang="ru-RU" sz="1600" dirty="0" smtClean="0"/>
              <a:t> </a:t>
            </a:r>
            <a:r>
              <a:rPr lang="ru-RU" sz="1600" b="1" dirty="0" smtClean="0"/>
              <a:t>географическим признакам</a:t>
            </a:r>
            <a:r>
              <a:rPr lang="ru-RU" sz="1600" dirty="0" smtClean="0"/>
              <a:t> относятся: величина региона, плотность и </a:t>
            </a:r>
          </a:p>
          <a:p>
            <a:pPr eaLnBrk="1" hangingPunct="1">
              <a:buFont typeface="Wingdings" pitchFamily="2" charset="2"/>
              <a:buNone/>
            </a:pPr>
            <a:r>
              <a:rPr lang="ru-RU" sz="1600" dirty="0" smtClean="0"/>
              <a:t>численность населения, климатические условия, административное</a:t>
            </a:r>
          </a:p>
          <a:p>
            <a:pPr eaLnBrk="1" hangingPunct="1">
              <a:buFont typeface="Wingdings" pitchFamily="2" charset="2"/>
              <a:buNone/>
            </a:pPr>
            <a:r>
              <a:rPr lang="ru-RU" sz="1600" dirty="0" smtClean="0"/>
              <a:t>деление (город, село), удаленность от предприятия-производителя,</a:t>
            </a:r>
          </a:p>
          <a:p>
            <a:pPr eaLnBrk="1" hangingPunct="1">
              <a:buFont typeface="Wingdings" pitchFamily="2" charset="2"/>
              <a:buNone/>
            </a:pPr>
            <a:r>
              <a:rPr lang="ru-RU" sz="1600" b="1" dirty="0" smtClean="0"/>
              <a:t>Демографические признаки</a:t>
            </a:r>
            <a:r>
              <a:rPr lang="ru-RU" sz="1600" dirty="0" smtClean="0"/>
              <a:t> – возраст, пол потребителей, размер и </a:t>
            </a:r>
          </a:p>
          <a:p>
            <a:pPr eaLnBrk="1" hangingPunct="1">
              <a:buFont typeface="Wingdings" pitchFamily="2" charset="2"/>
              <a:buNone/>
            </a:pPr>
            <a:r>
              <a:rPr lang="ru-RU" sz="1600" dirty="0" smtClean="0"/>
              <a:t>жизненный цикл семьи, количество детей – относятся к наиболее часто </a:t>
            </a:r>
          </a:p>
          <a:p>
            <a:pPr eaLnBrk="1" hangingPunct="1">
              <a:buFont typeface="Wingdings" pitchFamily="2" charset="2"/>
              <a:buNone/>
            </a:pPr>
            <a:r>
              <a:rPr lang="ru-RU" sz="1600" dirty="0" smtClean="0"/>
              <a:t>применяемым критериям сегментации. Это обусловлено доступностью их </a:t>
            </a:r>
          </a:p>
          <a:p>
            <a:pPr eaLnBrk="1" hangingPunct="1">
              <a:buFont typeface="Wingdings" pitchFamily="2" charset="2"/>
              <a:buNone/>
            </a:pPr>
            <a:r>
              <a:rPr lang="ru-RU" sz="1600" dirty="0" smtClean="0"/>
              <a:t>характеристик, а также наличием, как правило, между ними и спросом </a:t>
            </a:r>
          </a:p>
          <a:p>
            <a:pPr eaLnBrk="1" hangingPunct="1">
              <a:buFont typeface="Wingdings" pitchFamily="2" charset="2"/>
              <a:buNone/>
            </a:pPr>
            <a:r>
              <a:rPr lang="ru-RU" sz="1600" dirty="0" smtClean="0"/>
              <a:t>(объемом продаж),</a:t>
            </a:r>
          </a:p>
          <a:p>
            <a:pPr eaLnBrk="1" hangingPunct="1">
              <a:buFont typeface="Wingdings" pitchFamily="2" charset="2"/>
              <a:buNone/>
            </a:pPr>
            <a:r>
              <a:rPr lang="ru-RU" sz="1600" b="1" dirty="0" smtClean="0"/>
              <a:t>Социально-экономический критерий</a:t>
            </a:r>
            <a:r>
              <a:rPr lang="ru-RU" sz="1600" dirty="0" smtClean="0"/>
              <a:t> заключается в выделении групп </a:t>
            </a:r>
          </a:p>
          <a:p>
            <a:pPr eaLnBrk="1" hangingPunct="1">
              <a:buFont typeface="Wingdings" pitchFamily="2" charset="2"/>
              <a:buNone/>
            </a:pPr>
            <a:r>
              <a:rPr lang="ru-RU" sz="1600" dirty="0" smtClean="0"/>
              <a:t>потребителей на основе общности социальной и профессиональной </a:t>
            </a:r>
          </a:p>
          <a:p>
            <a:pPr eaLnBrk="1" hangingPunct="1">
              <a:buFont typeface="Wingdings" pitchFamily="2" charset="2"/>
              <a:buNone/>
            </a:pPr>
            <a:r>
              <a:rPr lang="ru-RU" sz="1600" dirty="0" smtClean="0"/>
              <a:t>принадлежности, уровням образования и доходов. </a:t>
            </a:r>
          </a:p>
          <a:p>
            <a:pPr eaLnBrk="1" hangingPunct="1">
              <a:buFont typeface="Wingdings" pitchFamily="2" charset="2"/>
              <a:buNone/>
            </a:pPr>
            <a:r>
              <a:rPr lang="ru-RU" sz="1600" dirty="0" smtClean="0"/>
              <a:t> </a:t>
            </a:r>
            <a:r>
              <a:rPr lang="ru-RU" sz="1600" b="1" dirty="0" smtClean="0"/>
              <a:t>Психографическая сегментация</a:t>
            </a:r>
            <a:r>
              <a:rPr lang="ru-RU" sz="1600" dirty="0" smtClean="0"/>
              <a:t> - деление рынка на </a:t>
            </a:r>
          </a:p>
          <a:p>
            <a:pPr eaLnBrk="1" hangingPunct="1">
              <a:buFont typeface="Wingdings" pitchFamily="2" charset="2"/>
              <a:buNone/>
            </a:pPr>
            <a:r>
              <a:rPr lang="ru-RU" sz="1600" dirty="0" smtClean="0"/>
              <a:t>различные группы в зависимости от социального класса (низший, верхний слой </a:t>
            </a:r>
          </a:p>
          <a:p>
            <a:pPr eaLnBrk="1" hangingPunct="1">
              <a:buFont typeface="Wingdings" pitchFamily="2" charset="2"/>
              <a:buNone/>
            </a:pPr>
            <a:r>
              <a:rPr lang="ru-RU" sz="1600" dirty="0" smtClean="0"/>
              <a:t>низшего), стиля жизни (свободный, упорядоченный), типа личности (импульсивный, </a:t>
            </a:r>
          </a:p>
          <a:p>
            <a:pPr eaLnBrk="1" hangingPunct="1">
              <a:buFont typeface="Wingdings" pitchFamily="2" charset="2"/>
              <a:buNone/>
            </a:pPr>
            <a:r>
              <a:rPr lang="ru-RU" sz="1600" dirty="0" smtClean="0"/>
              <a:t>авторитарный, честолюбивый), моральных ценностей (семья, дети, свобода </a:t>
            </a:r>
          </a:p>
          <a:p>
            <a:pPr eaLnBrk="1" hangingPunct="1">
              <a:buFont typeface="Wingdings" pitchFamily="2" charset="2"/>
              <a:buNone/>
            </a:pPr>
            <a:r>
              <a:rPr lang="ru-RU" sz="1600" dirty="0" smtClean="0"/>
              <a:t>передвижения). </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Заголовок 1"/>
          <p:cNvSpPr>
            <a:spLocks noGrp="1"/>
          </p:cNvSpPr>
          <p:nvPr>
            <p:ph type="title"/>
          </p:nvPr>
        </p:nvSpPr>
        <p:spPr/>
        <p:txBody>
          <a:bodyPr rtlCol="0">
            <a:noAutofit/>
          </a:bodyPr>
          <a:lstStyle/>
          <a:p>
            <a:pPr eaLnBrk="1" hangingPunct="1">
              <a:defRPr/>
            </a:pPr>
            <a:r>
              <a:rPr lang="ru-RU" sz="2400" b="1" dirty="0" smtClean="0">
                <a:solidFill>
                  <a:schemeClr val="tx1"/>
                </a:solidFill>
              </a:rPr>
              <a:t>Для сегментации рынка товаров народного потребления основными критериями являются: </a:t>
            </a:r>
          </a:p>
        </p:txBody>
      </p:sp>
      <p:sp>
        <p:nvSpPr>
          <p:cNvPr id="43011" name="Содержимое 2"/>
          <p:cNvSpPr>
            <a:spLocks noGrp="1"/>
          </p:cNvSpPr>
          <p:nvPr>
            <p:ph idx="1"/>
          </p:nvPr>
        </p:nvSpPr>
        <p:spPr>
          <a:xfrm>
            <a:off x="301752" y="1700808"/>
            <a:ext cx="8503920" cy="4398240"/>
          </a:xfrm>
        </p:spPr>
        <p:txBody>
          <a:bodyPr>
            <a:normAutofit fontScale="85000" lnSpcReduction="10000"/>
          </a:bodyPr>
          <a:lstStyle/>
          <a:p>
            <a:pPr eaLnBrk="1" hangingPunct="1">
              <a:buFont typeface="Wingdings" pitchFamily="2" charset="2"/>
              <a:buNone/>
            </a:pPr>
            <a:r>
              <a:rPr lang="ru-RU" b="1" dirty="0" smtClean="0"/>
              <a:t>Поведенческая сегментация</a:t>
            </a:r>
            <a:r>
              <a:rPr lang="ru-RU" dirty="0" smtClean="0"/>
              <a:t> - деление рынка на группы </a:t>
            </a:r>
          </a:p>
          <a:p>
            <a:pPr>
              <a:buNone/>
            </a:pPr>
            <a:r>
              <a:rPr lang="ru-RU" dirty="0" smtClean="0"/>
              <a:t>в зависимости от таких характеристик потребителей, как: </a:t>
            </a:r>
          </a:p>
          <a:p>
            <a:r>
              <a:rPr lang="ru-RU" dirty="0" smtClean="0"/>
              <a:t>регулярность покупок (по особому поводу, регулярные), </a:t>
            </a:r>
          </a:p>
          <a:p>
            <a:r>
              <a:rPr lang="ru-RU" dirty="0" smtClean="0"/>
              <a:t>полезность покупки (удобство, престиж, экономия), </a:t>
            </a:r>
          </a:p>
          <a:p>
            <a:r>
              <a:rPr lang="ru-RU" dirty="0" smtClean="0"/>
              <a:t>статус пользователя (бывший пользователь, непользователь), </a:t>
            </a:r>
          </a:p>
          <a:p>
            <a:r>
              <a:rPr lang="ru-RU" dirty="0" smtClean="0"/>
              <a:t> степень использования (средняя, высокая, малая), </a:t>
            </a:r>
          </a:p>
          <a:p>
            <a:pPr>
              <a:buNone/>
            </a:pPr>
            <a:r>
              <a:rPr lang="ru-RU" dirty="0" smtClean="0"/>
              <a:t>     приверженность марке (отсутствие, средняя, сильная), </a:t>
            </a:r>
          </a:p>
          <a:p>
            <a:r>
              <a:rPr lang="ru-RU" dirty="0" smtClean="0"/>
              <a:t>готовность к совершению покупки </a:t>
            </a:r>
          </a:p>
          <a:p>
            <a:pPr eaLnBrk="1" hangingPunct="1">
              <a:buFont typeface="Wingdings" pitchFamily="2" charset="2"/>
              <a:buNone/>
            </a:pPr>
            <a:r>
              <a:rPr lang="ru-RU" dirty="0" smtClean="0"/>
              <a:t>    (знает кое-что, заинтересован, информирован), </a:t>
            </a:r>
          </a:p>
          <a:p>
            <a:r>
              <a:rPr lang="ru-RU" dirty="0" smtClean="0"/>
              <a:t>средства побуждения к покупке (цена, качества, реклама).</a:t>
            </a:r>
          </a:p>
          <a:p>
            <a:endParaRPr lang="ru-RU" dirty="0" smtClean="0"/>
          </a:p>
          <a:p>
            <a:pPr eaLnBrk="1" hangingPunct="1">
              <a:buFont typeface="Wingdings" pitchFamily="2" charset="2"/>
              <a:buNone/>
            </a:pPr>
            <a:endParaRPr lang="ru-RU" dirty="0"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Заголовок 1"/>
          <p:cNvSpPr>
            <a:spLocks noGrp="1"/>
          </p:cNvSpPr>
          <p:nvPr>
            <p:ph type="title"/>
          </p:nvPr>
        </p:nvSpPr>
        <p:spPr/>
        <p:txBody>
          <a:bodyPr/>
          <a:lstStyle/>
          <a:p>
            <a:pPr eaLnBrk="1" hangingPunct="1"/>
            <a:r>
              <a:rPr lang="ru-RU" b="1" dirty="0" smtClean="0">
                <a:solidFill>
                  <a:schemeClr val="tx1"/>
                </a:solidFill>
              </a:rPr>
              <a:t>ГЕОГРАФИЧЕСКИЙ ПРИЗНАКИ:</a:t>
            </a:r>
          </a:p>
        </p:txBody>
      </p:sp>
      <p:sp>
        <p:nvSpPr>
          <p:cNvPr id="44035" name="Содержимое 2"/>
          <p:cNvSpPr>
            <a:spLocks noGrp="1"/>
          </p:cNvSpPr>
          <p:nvPr>
            <p:ph idx="1"/>
          </p:nvPr>
        </p:nvSpPr>
        <p:spPr>
          <a:xfrm>
            <a:off x="457200" y="1556791"/>
            <a:ext cx="8229600" cy="4543971"/>
          </a:xfrm>
        </p:spPr>
        <p:txBody>
          <a:bodyPr>
            <a:normAutofit fontScale="85000" lnSpcReduction="20000"/>
          </a:bodyPr>
          <a:lstStyle/>
          <a:p>
            <a:pPr eaLnBrk="1" hangingPunct="1"/>
            <a:r>
              <a:rPr lang="ru-RU" b="1" dirty="0" smtClean="0"/>
              <a:t>Регион</a:t>
            </a:r>
            <a:r>
              <a:rPr lang="ru-RU" dirty="0" smtClean="0"/>
              <a:t> (Центральный, Северо-Западный, Центрально-Черноземный, Поволжский и др.).</a:t>
            </a:r>
          </a:p>
          <a:p>
            <a:pPr eaLnBrk="1" hangingPunct="1"/>
            <a:r>
              <a:rPr lang="ru-RU" b="1" dirty="0" smtClean="0"/>
              <a:t>Административное деление </a:t>
            </a:r>
            <a:r>
              <a:rPr lang="ru-RU" dirty="0" smtClean="0"/>
              <a:t>(республика, край, область, район.</a:t>
            </a:r>
          </a:p>
          <a:p>
            <a:pPr eaLnBrk="1" hangingPunct="1"/>
            <a:r>
              <a:rPr lang="ru-RU" b="1" dirty="0" smtClean="0"/>
              <a:t>Город </a:t>
            </a:r>
            <a:r>
              <a:rPr lang="ru-RU" dirty="0" smtClean="0"/>
              <a:t>(население до 20 тыс.чел; 20 – 50 тыс.чел.; 50 – 100 тыс.чел.; 100 – 600 тыс.чел.; 600 тыс.чел. – 1 млн. чел.; 1 – 3 млн. чел.; свыше 3 млн. чел.)</a:t>
            </a:r>
          </a:p>
          <a:p>
            <a:pPr eaLnBrk="1" hangingPunct="1"/>
            <a:r>
              <a:rPr lang="ru-RU" b="1" dirty="0" smtClean="0"/>
              <a:t>Сельская местность </a:t>
            </a:r>
            <a:r>
              <a:rPr lang="ru-RU" dirty="0" smtClean="0"/>
              <a:t>(отдаленная и близлежащая от административного центра).</a:t>
            </a:r>
          </a:p>
          <a:p>
            <a:pPr eaLnBrk="1" hangingPunct="1"/>
            <a:r>
              <a:rPr lang="ru-RU" b="1" dirty="0" smtClean="0"/>
              <a:t>Транспортные коммуникации </a:t>
            </a:r>
            <a:r>
              <a:rPr lang="ru-RU" dirty="0" smtClean="0"/>
              <a:t>(железнодорожная магистраль, автодороги и их классность, судоходные реки).</a:t>
            </a:r>
          </a:p>
          <a:p>
            <a:pPr eaLnBrk="1" hangingPunct="1"/>
            <a:r>
              <a:rPr lang="ru-RU" b="1" dirty="0" smtClean="0"/>
              <a:t>Климат</a:t>
            </a:r>
            <a:r>
              <a:rPr lang="ru-RU" dirty="0" smtClean="0"/>
              <a:t> (умеренно континентальный, континентальный, арктический, субтропический).</a:t>
            </a:r>
          </a:p>
          <a:p>
            <a:pPr eaLnBrk="1" hangingPunct="1"/>
            <a:endParaRPr lang="ru-RU" dirty="0" smtClean="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Заголовок 1"/>
          <p:cNvSpPr>
            <a:spLocks noGrp="1"/>
          </p:cNvSpPr>
          <p:nvPr>
            <p:ph type="title"/>
          </p:nvPr>
        </p:nvSpPr>
        <p:spPr/>
        <p:txBody>
          <a:bodyPr/>
          <a:lstStyle/>
          <a:p>
            <a:pPr eaLnBrk="1" hangingPunct="1"/>
            <a:r>
              <a:rPr lang="ru-RU" b="1" dirty="0" smtClean="0">
                <a:solidFill>
                  <a:schemeClr val="tx1"/>
                </a:solidFill>
              </a:rPr>
              <a:t>ДЕМОГРАФИЧЕСКИЕ ПРИЗНАКИ:</a:t>
            </a:r>
          </a:p>
        </p:txBody>
      </p:sp>
      <p:sp>
        <p:nvSpPr>
          <p:cNvPr id="11267" name="Содержимое 2"/>
          <p:cNvSpPr>
            <a:spLocks noGrp="1"/>
          </p:cNvSpPr>
          <p:nvPr>
            <p:ph idx="1"/>
          </p:nvPr>
        </p:nvSpPr>
        <p:spPr>
          <a:xfrm>
            <a:off x="457200" y="1844824"/>
            <a:ext cx="8229600" cy="4255939"/>
          </a:xfrm>
        </p:spPr>
        <p:txBody>
          <a:bodyPr rtlCol="0">
            <a:normAutofit fontScale="77500" lnSpcReduction="20000"/>
          </a:bodyPr>
          <a:lstStyle/>
          <a:p>
            <a:pPr eaLnBrk="1" hangingPunct="1">
              <a:defRPr/>
            </a:pPr>
            <a:r>
              <a:rPr lang="ru-RU" b="1" dirty="0" smtClean="0"/>
              <a:t>Возраст</a:t>
            </a:r>
            <a:r>
              <a:rPr lang="ru-RU" dirty="0" smtClean="0"/>
              <a:t> (до 6 лет, 7 – 11 лет, 12 – 20 лет, 21 – 25 лет, 26 – 35 лет, 35 – 50 лет, 51 – 60 лет, 61 – 66 лет, свыше 66 лет).</a:t>
            </a:r>
          </a:p>
          <a:p>
            <a:pPr eaLnBrk="1" hangingPunct="1">
              <a:defRPr/>
            </a:pPr>
            <a:r>
              <a:rPr lang="ru-RU" b="1" dirty="0" smtClean="0"/>
              <a:t>Пол</a:t>
            </a:r>
            <a:r>
              <a:rPr lang="ru-RU" dirty="0" smtClean="0"/>
              <a:t> (мужской, женский).</a:t>
            </a:r>
          </a:p>
          <a:p>
            <a:pPr eaLnBrk="1" hangingPunct="1">
              <a:defRPr/>
            </a:pPr>
            <a:r>
              <a:rPr lang="ru-RU" b="1" dirty="0" smtClean="0"/>
              <a:t>Семейное положение </a:t>
            </a:r>
            <a:r>
              <a:rPr lang="ru-RU" dirty="0" smtClean="0"/>
              <a:t>(молодые одинокие, молодые семейные без детей, молодые семейные с детьми, средневозрастные семейные, пожилые семейные, пожилые одинокие).</a:t>
            </a:r>
          </a:p>
          <a:p>
            <a:pPr eaLnBrk="1" hangingPunct="1">
              <a:defRPr/>
            </a:pPr>
            <a:r>
              <a:rPr lang="ru-RU" b="1" dirty="0" smtClean="0"/>
              <a:t>Размер семьи </a:t>
            </a:r>
            <a:r>
              <a:rPr lang="ru-RU" dirty="0" smtClean="0"/>
              <a:t>(1 - 2 чел., 2 – 3 чел., 3 – 4 чел., 5 и более человек).</a:t>
            </a:r>
          </a:p>
          <a:p>
            <a:pPr>
              <a:defRPr/>
            </a:pPr>
            <a:r>
              <a:rPr lang="ru-RU" dirty="0" smtClean="0"/>
              <a:t> </a:t>
            </a:r>
            <a:r>
              <a:rPr lang="ru-RU" b="1" dirty="0" smtClean="0"/>
              <a:t>Уровень ежемесячных доходов на одного человека.</a:t>
            </a:r>
          </a:p>
          <a:p>
            <a:pPr>
              <a:defRPr/>
            </a:pPr>
            <a:r>
              <a:rPr lang="ru-RU" b="1" dirty="0" smtClean="0"/>
              <a:t>Уровень образования .</a:t>
            </a:r>
          </a:p>
          <a:p>
            <a:pPr eaLnBrk="1" hangingPunct="1">
              <a:defRPr/>
            </a:pPr>
            <a:r>
              <a:rPr lang="ru-RU" b="1" dirty="0" smtClean="0"/>
              <a:t>Профессия.</a:t>
            </a:r>
          </a:p>
          <a:p>
            <a:pPr eaLnBrk="1" hangingPunct="1">
              <a:defRPr/>
            </a:pPr>
            <a:r>
              <a:rPr lang="ru-RU" b="1" dirty="0" smtClean="0"/>
              <a:t>Религия.</a:t>
            </a:r>
          </a:p>
          <a:p>
            <a:pPr eaLnBrk="1" hangingPunct="1">
              <a:defRPr/>
            </a:pPr>
            <a:endParaRPr lang="ru-RU" dirty="0" smtClean="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Заголовок 1"/>
          <p:cNvSpPr>
            <a:spLocks noGrp="1"/>
          </p:cNvSpPr>
          <p:nvPr>
            <p:ph type="title"/>
          </p:nvPr>
        </p:nvSpPr>
        <p:spPr>
          <a:xfrm>
            <a:off x="457200" y="604838"/>
            <a:ext cx="8229600" cy="447898"/>
          </a:xfrm>
        </p:spPr>
        <p:txBody>
          <a:bodyPr>
            <a:normAutofit fontScale="90000"/>
          </a:bodyPr>
          <a:lstStyle/>
          <a:p>
            <a:pPr eaLnBrk="1" hangingPunct="1"/>
            <a:r>
              <a:rPr lang="ru-RU" b="1" dirty="0" smtClean="0">
                <a:solidFill>
                  <a:schemeClr val="tx1"/>
                </a:solidFill>
              </a:rPr>
              <a:t>ПСИХОГРАФИЧЕСКИЕ ПРИЗНАКИ:</a:t>
            </a:r>
          </a:p>
        </p:txBody>
      </p:sp>
      <p:sp>
        <p:nvSpPr>
          <p:cNvPr id="46083" name="Содержимое 2"/>
          <p:cNvSpPr>
            <a:spLocks noGrp="1"/>
          </p:cNvSpPr>
          <p:nvPr>
            <p:ph idx="1"/>
          </p:nvPr>
        </p:nvSpPr>
        <p:spPr>
          <a:xfrm>
            <a:off x="301752" y="1916832"/>
            <a:ext cx="8503920" cy="4182216"/>
          </a:xfrm>
        </p:spPr>
        <p:txBody>
          <a:bodyPr/>
          <a:lstStyle/>
          <a:p>
            <a:pPr eaLnBrk="1" hangingPunct="1"/>
            <a:r>
              <a:rPr lang="ru-RU" dirty="0" smtClean="0"/>
              <a:t> </a:t>
            </a:r>
            <a:r>
              <a:rPr lang="ru-RU" sz="2800" b="1" dirty="0" smtClean="0"/>
              <a:t>Стиль жизни </a:t>
            </a:r>
            <a:r>
              <a:rPr lang="ru-RU" sz="2800" dirty="0" smtClean="0"/>
              <a:t>(молодежный, спортивный, богемный, элитарный</a:t>
            </a:r>
          </a:p>
          <a:p>
            <a:pPr eaLnBrk="1" hangingPunct="1"/>
            <a:r>
              <a:rPr lang="ru-RU" sz="2800" b="1" dirty="0" smtClean="0"/>
              <a:t>Личные качества </a:t>
            </a:r>
            <a:r>
              <a:rPr lang="ru-RU" sz="2800" dirty="0" smtClean="0"/>
              <a:t>(индивидуализм, групповая мотивация, честолюбие, амбициозность, авторитарность.</a:t>
            </a:r>
          </a:p>
          <a:p>
            <a:pPr eaLnBrk="1" hangingPunct="1"/>
            <a:r>
              <a:rPr lang="ru-RU" sz="2800" b="1" dirty="0" smtClean="0"/>
              <a:t>Социальный статус </a:t>
            </a:r>
            <a:r>
              <a:rPr lang="ru-RU" sz="2800" dirty="0" smtClean="0"/>
              <a:t>(неимущие, среднего, выше среднего, высокого, очень высокого достатка).</a:t>
            </a:r>
          </a:p>
          <a:p>
            <a:pPr eaLnBrk="1" hangingPunct="1"/>
            <a:endParaRPr lang="ru-RU" sz="2800" dirty="0" smtClean="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Заголовок 1"/>
          <p:cNvSpPr>
            <a:spLocks noGrp="1"/>
          </p:cNvSpPr>
          <p:nvPr>
            <p:ph type="title"/>
          </p:nvPr>
        </p:nvSpPr>
        <p:spPr>
          <a:xfrm>
            <a:off x="457200" y="534988"/>
            <a:ext cx="8229600" cy="589756"/>
          </a:xfrm>
        </p:spPr>
        <p:txBody>
          <a:bodyPr>
            <a:normAutofit fontScale="90000"/>
          </a:bodyPr>
          <a:lstStyle/>
          <a:p>
            <a:pPr eaLnBrk="1" hangingPunct="1"/>
            <a:r>
              <a:rPr lang="ru-RU" b="1" dirty="0" smtClean="0">
                <a:solidFill>
                  <a:schemeClr val="tx1"/>
                </a:solidFill>
              </a:rPr>
              <a:t>ПОВЕДЕНЧЕСКИЕ ПРИЗНАКИ</a:t>
            </a:r>
            <a:r>
              <a:rPr lang="en-US" b="1" dirty="0" smtClean="0">
                <a:solidFill>
                  <a:schemeClr val="tx1"/>
                </a:solidFill>
              </a:rPr>
              <a:t>:</a:t>
            </a:r>
            <a:endParaRPr lang="ru-RU" b="1" dirty="0" smtClean="0">
              <a:solidFill>
                <a:schemeClr val="tx1"/>
              </a:solidFill>
            </a:endParaRPr>
          </a:p>
        </p:txBody>
      </p:sp>
      <p:sp>
        <p:nvSpPr>
          <p:cNvPr id="13315" name="Содержимое 2"/>
          <p:cNvSpPr>
            <a:spLocks noGrp="1"/>
          </p:cNvSpPr>
          <p:nvPr>
            <p:ph idx="1"/>
          </p:nvPr>
        </p:nvSpPr>
        <p:spPr>
          <a:xfrm>
            <a:off x="301752" y="1700808"/>
            <a:ext cx="8503920" cy="4398240"/>
          </a:xfrm>
        </p:spPr>
        <p:txBody>
          <a:bodyPr rtlCol="0">
            <a:normAutofit/>
          </a:bodyPr>
          <a:lstStyle/>
          <a:p>
            <a:pPr eaLnBrk="1" hangingPunct="1">
              <a:defRPr/>
            </a:pPr>
            <a:r>
              <a:rPr lang="ru-RU" sz="2400" b="1" dirty="0" smtClean="0"/>
              <a:t>Степень случайности покупок </a:t>
            </a:r>
            <a:r>
              <a:rPr lang="ru-RU" sz="2400" dirty="0" smtClean="0"/>
              <a:t>(приобретение товара носит случайный характер, иногда случайный характер, равномерно спланированный характер).</a:t>
            </a:r>
          </a:p>
          <a:p>
            <a:pPr eaLnBrk="1" hangingPunct="1">
              <a:defRPr/>
            </a:pPr>
            <a:r>
              <a:rPr lang="ru-RU" sz="2400" b="1" dirty="0" smtClean="0"/>
              <a:t>Поиск выгод на рынке </a:t>
            </a:r>
            <a:r>
              <a:rPr lang="ru-RU" sz="2400" dirty="0" smtClean="0"/>
              <a:t>(товаров высокого качества, хорошего обслуживания, более низкой цены).</a:t>
            </a:r>
          </a:p>
          <a:p>
            <a:pPr eaLnBrk="1" hangingPunct="1">
              <a:defRPr/>
            </a:pPr>
            <a:r>
              <a:rPr lang="ru-RU" sz="2400" b="1" dirty="0" smtClean="0"/>
              <a:t>Степень нуждаемости в товаре </a:t>
            </a:r>
            <a:r>
              <a:rPr lang="ru-RU" sz="2400" dirty="0" smtClean="0"/>
              <a:t>(нужен постоянно, время от времени, никогда не требуется).</a:t>
            </a:r>
          </a:p>
          <a:p>
            <a:pPr eaLnBrk="1" hangingPunct="1">
              <a:defRPr/>
            </a:pPr>
            <a:r>
              <a:rPr lang="ru-RU" sz="2400" b="1" dirty="0" smtClean="0"/>
              <a:t>Эмоциональное отношение к товару </a:t>
            </a:r>
            <a:r>
              <a:rPr lang="ru-RU" sz="2400" dirty="0" smtClean="0"/>
              <a:t>(энтузиаст, положительное, безразличное, негативное, враждебное).</a:t>
            </a:r>
            <a:br>
              <a:rPr lang="ru-RU" sz="2400" dirty="0" smtClean="0"/>
            </a:br>
            <a:endParaRPr lang="ru-RU" sz="2400" dirty="0" smtClean="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1752" y="228600"/>
            <a:ext cx="8534400" cy="1328192"/>
          </a:xfrm>
        </p:spPr>
        <p:txBody>
          <a:bodyPr>
            <a:noAutofit/>
          </a:bodyPr>
          <a:lstStyle/>
          <a:p>
            <a:pPr algn="l"/>
            <a:r>
              <a:rPr lang="ru-RU" sz="2000" b="1" dirty="0" smtClean="0">
                <a:solidFill>
                  <a:schemeClr val="tx1"/>
                </a:solidFill>
              </a:rPr>
              <a:t>Анализ возможностей освоения перспективного сегмента рынка предполагает следующую последовательность основных мероприятий:</a:t>
            </a:r>
            <a:br>
              <a:rPr lang="ru-RU" sz="2000" b="1" dirty="0" smtClean="0">
                <a:solidFill>
                  <a:schemeClr val="tx1"/>
                </a:solidFill>
              </a:rPr>
            </a:br>
            <a:endParaRPr lang="ru-RU" sz="2000" b="1" dirty="0">
              <a:solidFill>
                <a:schemeClr val="tx1"/>
              </a:solidFill>
            </a:endParaRPr>
          </a:p>
        </p:txBody>
      </p:sp>
      <p:sp>
        <p:nvSpPr>
          <p:cNvPr id="3" name="Содержимое 2"/>
          <p:cNvSpPr>
            <a:spLocks noGrp="1"/>
          </p:cNvSpPr>
          <p:nvPr>
            <p:ph sz="quarter" idx="1"/>
          </p:nvPr>
        </p:nvSpPr>
        <p:spPr>
          <a:xfrm>
            <a:off x="301752" y="1628800"/>
            <a:ext cx="8503920" cy="4470248"/>
          </a:xfrm>
        </p:spPr>
        <p:txBody>
          <a:bodyPr/>
          <a:lstStyle/>
          <a:p>
            <a:r>
              <a:rPr lang="ru-RU" sz="2800" dirty="0" smtClean="0"/>
              <a:t>Анализ риска при выходе на перспективный сегмент рынка,</a:t>
            </a:r>
          </a:p>
          <a:p>
            <a:r>
              <a:rPr lang="ru-RU" sz="2800" dirty="0" smtClean="0"/>
              <a:t>Изучение действующих на рынке норм, правил и стандартов, от требований которых нельзя отступать,</a:t>
            </a:r>
          </a:p>
          <a:p>
            <a:r>
              <a:rPr lang="ru-RU" sz="2800" dirty="0" smtClean="0"/>
              <a:t>Выявление позиции основных конкурентов,</a:t>
            </a:r>
          </a:p>
          <a:p>
            <a:r>
              <a:rPr lang="ru-RU" sz="2800" dirty="0" smtClean="0"/>
              <a:t>Определение возможной реакции конкурентов на появление на рынке нового предприятия,</a:t>
            </a:r>
          </a:p>
          <a:p>
            <a:r>
              <a:rPr lang="ru-RU" sz="2800" dirty="0" smtClean="0"/>
              <a:t>Определение возможного объема продаж.</a:t>
            </a:r>
          </a:p>
          <a:p>
            <a:endParaRPr lang="ru-RU"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57200"/>
            <a:ext cx="8229600" cy="685800"/>
          </a:xfrm>
        </p:spPr>
        <p:txBody>
          <a:bodyPr>
            <a:normAutofit fontScale="90000"/>
          </a:bodyPr>
          <a:lstStyle/>
          <a:p>
            <a:r>
              <a:rPr lang="ru-RU" b="1" dirty="0" smtClean="0">
                <a:solidFill>
                  <a:schemeClr val="tx1"/>
                </a:solidFill>
              </a:rPr>
              <a:t>ПРЕДПОСЫЛКИ ВОЗНИКНОВЕНИЯ МАРКЕТИНГА</a:t>
            </a:r>
            <a:r>
              <a:rPr lang="en-US" b="1" dirty="0" smtClean="0">
                <a:solidFill>
                  <a:schemeClr val="tx1"/>
                </a:solidFill>
              </a:rPr>
              <a:t>:</a:t>
            </a:r>
            <a:endParaRPr lang="ru-RU" b="1" dirty="0">
              <a:solidFill>
                <a:schemeClr val="tx1"/>
              </a:solidFill>
            </a:endParaRPr>
          </a:p>
        </p:txBody>
      </p:sp>
      <p:sp>
        <p:nvSpPr>
          <p:cNvPr id="3" name="Содержимое 2"/>
          <p:cNvSpPr>
            <a:spLocks noGrp="1"/>
          </p:cNvSpPr>
          <p:nvPr>
            <p:ph idx="1"/>
          </p:nvPr>
        </p:nvSpPr>
        <p:spPr>
          <a:xfrm>
            <a:off x="268941" y="1628800"/>
            <a:ext cx="8633012" cy="4731659"/>
          </a:xfrm>
        </p:spPr>
        <p:txBody>
          <a:bodyPr>
            <a:normAutofit/>
          </a:bodyPr>
          <a:lstStyle/>
          <a:p>
            <a:pPr>
              <a:buNone/>
            </a:pPr>
            <a:r>
              <a:rPr lang="ru-RU" sz="2800" b="1" dirty="0" smtClean="0"/>
              <a:t>Предпосылками возникновения </a:t>
            </a:r>
          </a:p>
          <a:p>
            <a:pPr>
              <a:buNone/>
            </a:pPr>
            <a:r>
              <a:rPr lang="ru-RU" sz="2800" b="1" dirty="0" smtClean="0"/>
              <a:t>маркетинга в конце XIX в. были</a:t>
            </a:r>
            <a:r>
              <a:rPr lang="en-US" sz="2800" b="1" dirty="0" smtClean="0"/>
              <a:t>:</a:t>
            </a:r>
          </a:p>
          <a:p>
            <a:r>
              <a:rPr lang="ru-RU" sz="2800" dirty="0" smtClean="0"/>
              <a:t>«дикий рынок» (неорганизованная конкуренция), </a:t>
            </a:r>
          </a:p>
          <a:p>
            <a:r>
              <a:rPr lang="ru-RU" sz="2800" dirty="0" smtClean="0"/>
              <a:t>игнорирование потребностей потребителя, </a:t>
            </a:r>
          </a:p>
          <a:p>
            <a:r>
              <a:rPr lang="ru-RU" sz="2800" dirty="0" smtClean="0"/>
              <a:t>концентрация промышленного и торгового капитала, </a:t>
            </a:r>
          </a:p>
          <a:p>
            <a:r>
              <a:rPr lang="ru-RU" sz="2800" dirty="0" smtClean="0"/>
              <a:t>антимонопольное законодательство,</a:t>
            </a:r>
          </a:p>
          <a:p>
            <a:r>
              <a:rPr lang="ru-RU" sz="2800" dirty="0" smtClean="0"/>
              <a:t>государственное регулирование рынка.</a:t>
            </a:r>
          </a:p>
          <a:p>
            <a:endParaRPr lang="ru-RU" sz="2800" dirty="0" smtClean="0"/>
          </a:p>
          <a:p>
            <a:endParaRPr lang="ru-RU" sz="1800" dirty="0" smtClean="0"/>
          </a:p>
          <a:p>
            <a:endParaRPr lang="ru-RU" sz="18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Заголовок 1"/>
          <p:cNvSpPr>
            <a:spLocks noGrp="1"/>
          </p:cNvSpPr>
          <p:nvPr>
            <p:ph type="title"/>
          </p:nvPr>
        </p:nvSpPr>
        <p:spPr>
          <a:xfrm>
            <a:off x="323528" y="274638"/>
            <a:ext cx="8363272" cy="706090"/>
          </a:xfrm>
        </p:spPr>
        <p:txBody>
          <a:bodyPr/>
          <a:lstStyle/>
          <a:p>
            <a:pPr algn="l" eaLnBrk="1" hangingPunct="1"/>
            <a:r>
              <a:rPr lang="ru-RU" b="1" dirty="0" smtClean="0">
                <a:solidFill>
                  <a:schemeClr val="tx1"/>
                </a:solidFill>
              </a:rPr>
              <a:t>Задание № 3</a:t>
            </a:r>
          </a:p>
        </p:txBody>
      </p:sp>
      <p:sp>
        <p:nvSpPr>
          <p:cNvPr id="3" name="Содержимое 2"/>
          <p:cNvSpPr>
            <a:spLocks noGrp="1"/>
          </p:cNvSpPr>
          <p:nvPr>
            <p:ph idx="1"/>
          </p:nvPr>
        </p:nvSpPr>
        <p:spPr>
          <a:xfrm>
            <a:off x="239713" y="1484784"/>
            <a:ext cx="8074025" cy="3761904"/>
          </a:xfrm>
        </p:spPr>
        <p:txBody>
          <a:bodyPr rtlCol="0">
            <a:normAutofit/>
          </a:bodyPr>
          <a:lstStyle/>
          <a:p>
            <a:pPr eaLnBrk="1" hangingPunct="1">
              <a:buFont typeface="Wingdings" pitchFamily="2" charset="2"/>
              <a:buNone/>
              <a:defRPr/>
            </a:pPr>
            <a:r>
              <a:rPr lang="ru-RU" sz="1700" b="1" dirty="0" smtClean="0">
                <a:solidFill>
                  <a:srgbClr val="C00000"/>
                </a:solidFill>
              </a:rPr>
              <a:t>Вы компания «Мясной двор», производитель замороженных </a:t>
            </a:r>
          </a:p>
          <a:p>
            <a:pPr>
              <a:buNone/>
              <a:defRPr/>
            </a:pPr>
            <a:r>
              <a:rPr lang="ru-RU" sz="1700" b="1" dirty="0" smtClean="0">
                <a:solidFill>
                  <a:srgbClr val="C00000"/>
                </a:solidFill>
              </a:rPr>
              <a:t>мясных полуфабрикатов. Продаёте продукты из свинины, </a:t>
            </a:r>
          </a:p>
          <a:p>
            <a:pPr>
              <a:buNone/>
              <a:defRPr/>
            </a:pPr>
            <a:r>
              <a:rPr lang="ru-RU" sz="1700" b="1" dirty="0" smtClean="0">
                <a:solidFill>
                  <a:srgbClr val="C00000"/>
                </a:solidFill>
              </a:rPr>
              <a:t>телятины, баранины.</a:t>
            </a:r>
          </a:p>
          <a:p>
            <a:pPr marL="514350" indent="-514350" eaLnBrk="1" hangingPunct="1">
              <a:buFont typeface="Wingdings" pitchFamily="2" charset="2"/>
              <a:buNone/>
              <a:defRPr/>
            </a:pPr>
            <a:r>
              <a:rPr lang="ru-RU" sz="1700" b="1" dirty="0" smtClean="0"/>
              <a:t>Какие культурные особенности </a:t>
            </a:r>
          </a:p>
          <a:p>
            <a:pPr marL="514350" indent="-514350" eaLnBrk="1" hangingPunct="1">
              <a:buFont typeface="Wingdings" pitchFamily="2" charset="2"/>
              <a:buNone/>
              <a:defRPr/>
            </a:pPr>
            <a:r>
              <a:rPr lang="ru-RU" sz="1700" b="1" dirty="0" smtClean="0"/>
              <a:t>маркетинговой </a:t>
            </a:r>
          </a:p>
          <a:p>
            <a:pPr marL="514350" indent="-514350" eaLnBrk="1" hangingPunct="1">
              <a:buFont typeface="Arial" charset="0"/>
              <a:buNone/>
              <a:defRPr/>
            </a:pPr>
            <a:r>
              <a:rPr lang="ru-RU" sz="1700" b="1" dirty="0" smtClean="0"/>
              <a:t>внешней среды Вы должны оценивать при </a:t>
            </a:r>
          </a:p>
          <a:p>
            <a:pPr marL="514350" indent="-514350" eaLnBrk="1" hangingPunct="1">
              <a:buFont typeface="Arial" charset="0"/>
              <a:buNone/>
              <a:defRPr/>
            </a:pPr>
            <a:r>
              <a:rPr lang="ru-RU" sz="1700" b="1" dirty="0" smtClean="0"/>
              <a:t>построение своей сбытовой сети в России?</a:t>
            </a:r>
          </a:p>
          <a:p>
            <a:pPr marL="514350" indent="-514350" eaLnBrk="1" hangingPunct="1">
              <a:buFont typeface="Arial" charset="0"/>
              <a:buNone/>
              <a:defRPr/>
            </a:pPr>
            <a:r>
              <a:rPr lang="ru-RU" sz="1700" b="1" dirty="0" smtClean="0"/>
              <a:t>Какие демографические внешней </a:t>
            </a:r>
          </a:p>
          <a:p>
            <a:pPr marL="514350" indent="-514350" eaLnBrk="1" hangingPunct="1">
              <a:buFont typeface="Arial" charset="0"/>
              <a:buNone/>
              <a:defRPr/>
            </a:pPr>
            <a:r>
              <a:rPr lang="ru-RU" sz="1700" b="1" dirty="0" smtClean="0"/>
              <a:t>маркетинговой среды в расширении </a:t>
            </a:r>
          </a:p>
          <a:p>
            <a:pPr marL="514350" indent="-514350" eaLnBrk="1" hangingPunct="1">
              <a:buFont typeface="Wingdings" pitchFamily="2" charset="2"/>
              <a:buNone/>
              <a:defRPr/>
            </a:pPr>
            <a:r>
              <a:rPr lang="ru-RU" sz="1700" b="1" dirty="0" smtClean="0"/>
              <a:t>продуктовой линейке стоит рассмотреть </a:t>
            </a:r>
          </a:p>
          <a:p>
            <a:pPr marL="514350" indent="-514350" eaLnBrk="1" hangingPunct="1">
              <a:buFont typeface="Wingdings" pitchFamily="2" charset="2"/>
              <a:buNone/>
              <a:defRPr/>
            </a:pPr>
            <a:r>
              <a:rPr lang="ru-RU" sz="1700" b="1" dirty="0" smtClean="0"/>
              <a:t>маркетологам компании?</a:t>
            </a:r>
          </a:p>
          <a:p>
            <a:pPr marL="514350" indent="-514350" eaLnBrk="1" hangingPunct="1">
              <a:buFont typeface="Wingdings" pitchFamily="2" charset="2"/>
              <a:buNone/>
              <a:defRPr/>
            </a:pPr>
            <a:endParaRPr lang="ru-RU" sz="1700" b="1" dirty="0" smtClean="0"/>
          </a:p>
          <a:p>
            <a:pPr marL="514350" indent="-514350" eaLnBrk="1" hangingPunct="1">
              <a:buFont typeface="Wingdings" pitchFamily="2" charset="2"/>
              <a:buNone/>
              <a:defRPr/>
            </a:pPr>
            <a:endParaRPr lang="ru-RU" sz="1800" b="1" dirty="0" smtClean="0"/>
          </a:p>
          <a:p>
            <a:pPr marL="514350" indent="-514350" eaLnBrk="1" hangingPunct="1">
              <a:buFont typeface="Arial" charset="0"/>
              <a:buNone/>
              <a:defRPr/>
            </a:pPr>
            <a:endParaRPr lang="ru-RU" sz="1800" b="1" dirty="0" smtClean="0"/>
          </a:p>
          <a:p>
            <a:pPr marL="514350" indent="-514350" eaLnBrk="1" hangingPunct="1">
              <a:buFont typeface="Arial" charset="0"/>
              <a:buNone/>
              <a:defRPr/>
            </a:pPr>
            <a:endParaRPr lang="ru-RU" b="1" dirty="0"/>
          </a:p>
        </p:txBody>
      </p:sp>
      <p:pic>
        <p:nvPicPr>
          <p:cNvPr id="48132" name="Picture 4" descr="http://48.unise.ru/files/news/2012/08/27/news_27082012_61385.jpg">
            <a:hlinkClick r:id="rId3"/>
          </p:cNvPr>
          <p:cNvPicPr>
            <a:picLocks noChangeAspect="1" noChangeArrowheads="1"/>
          </p:cNvPicPr>
          <p:nvPr/>
        </p:nvPicPr>
        <p:blipFill>
          <a:blip r:embed="rId4" cstate="print"/>
          <a:srcRect/>
          <a:stretch>
            <a:fillRect/>
          </a:stretch>
        </p:blipFill>
        <p:spPr bwMode="auto">
          <a:xfrm>
            <a:off x="5508104" y="2276872"/>
            <a:ext cx="3300934" cy="402074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Заголовок 1"/>
          <p:cNvSpPr>
            <a:spLocks noGrp="1"/>
          </p:cNvSpPr>
          <p:nvPr>
            <p:ph type="title"/>
          </p:nvPr>
        </p:nvSpPr>
        <p:spPr>
          <a:xfrm>
            <a:off x="414338" y="254000"/>
            <a:ext cx="8229600" cy="1158776"/>
          </a:xfrm>
        </p:spPr>
        <p:txBody>
          <a:bodyPr rtlCol="0">
            <a:normAutofit/>
          </a:bodyPr>
          <a:lstStyle/>
          <a:p>
            <a:pPr eaLnBrk="1" hangingPunct="1">
              <a:defRPr/>
            </a:pPr>
            <a:r>
              <a:rPr lang="ru-RU" sz="2800" b="1" dirty="0" smtClean="0">
                <a:solidFill>
                  <a:schemeClr val="tx1"/>
                </a:solidFill>
              </a:rPr>
              <a:t>ПОЗИЦИОНИРОВАНИЕ</a:t>
            </a:r>
            <a:r>
              <a:rPr lang="en-US" sz="2800" b="1" dirty="0" smtClean="0">
                <a:solidFill>
                  <a:schemeClr val="tx1"/>
                </a:solidFill>
              </a:rPr>
              <a:t>:</a:t>
            </a:r>
            <a:r>
              <a:rPr lang="ru-RU" sz="2800" b="1" dirty="0" smtClean="0">
                <a:solidFill>
                  <a:schemeClr val="tx1"/>
                </a:solidFill>
              </a:rPr>
              <a:t/>
            </a:r>
            <a:br>
              <a:rPr lang="ru-RU" sz="2800" b="1" dirty="0" smtClean="0">
                <a:solidFill>
                  <a:schemeClr val="tx1"/>
                </a:solidFill>
              </a:rPr>
            </a:br>
            <a:endParaRPr lang="ru-RU" sz="2800" b="1" dirty="0" smtClean="0">
              <a:solidFill>
                <a:schemeClr val="tx1"/>
              </a:solidFill>
            </a:endParaRPr>
          </a:p>
        </p:txBody>
      </p:sp>
      <p:sp>
        <p:nvSpPr>
          <p:cNvPr id="49155" name="Содержимое 2"/>
          <p:cNvSpPr>
            <a:spLocks noGrp="1"/>
          </p:cNvSpPr>
          <p:nvPr>
            <p:ph idx="1"/>
          </p:nvPr>
        </p:nvSpPr>
        <p:spPr>
          <a:xfrm>
            <a:off x="250825" y="1412776"/>
            <a:ext cx="8642350" cy="5329337"/>
          </a:xfrm>
        </p:spPr>
        <p:txBody>
          <a:bodyPr/>
          <a:lstStyle/>
          <a:p>
            <a:pPr eaLnBrk="1" hangingPunct="1">
              <a:lnSpc>
                <a:spcPct val="80000"/>
              </a:lnSpc>
              <a:buFont typeface="Arial" pitchFamily="34" charset="0"/>
              <a:buNone/>
            </a:pPr>
            <a:r>
              <a:rPr lang="ru-RU" sz="1400" b="1" dirty="0" smtClean="0"/>
              <a:t>Позиционирование </a:t>
            </a:r>
            <a:r>
              <a:rPr lang="ru-RU" sz="1400" dirty="0" smtClean="0"/>
              <a:t>— это действия, направленные на формирование восприятия потребителями </a:t>
            </a:r>
          </a:p>
          <a:p>
            <a:pPr eaLnBrk="1" hangingPunct="1">
              <a:lnSpc>
                <a:spcPct val="80000"/>
              </a:lnSpc>
              <a:buFont typeface="Arial" pitchFamily="34" charset="0"/>
              <a:buNone/>
            </a:pPr>
            <a:r>
              <a:rPr lang="ru-RU" sz="1400" dirty="0" smtClean="0"/>
              <a:t>данного товара от­носительно товаров-конкурентов по тем преимуществам и выгодам, которые они </a:t>
            </a:r>
          </a:p>
          <a:p>
            <a:pPr eaLnBrk="1" hangingPunct="1">
              <a:lnSpc>
                <a:spcPct val="80000"/>
              </a:lnSpc>
              <a:buFont typeface="Arial" pitchFamily="34" charset="0"/>
              <a:buNone/>
            </a:pPr>
            <a:r>
              <a:rPr lang="ru-RU" sz="1400" dirty="0" smtClean="0"/>
              <a:t>могут получить.</a:t>
            </a:r>
            <a:endParaRPr lang="ru-RU" sz="1400" i="1" dirty="0" smtClean="0"/>
          </a:p>
          <a:p>
            <a:pPr eaLnBrk="1" hangingPunct="1">
              <a:lnSpc>
                <a:spcPct val="80000"/>
              </a:lnSpc>
              <a:buFont typeface="Arial" pitchFamily="34" charset="0"/>
              <a:buNone/>
            </a:pPr>
            <a:r>
              <a:rPr lang="ru-RU" sz="1400" dirty="0" smtClean="0"/>
              <a:t>Позиционирование представляет собой </a:t>
            </a:r>
            <a:r>
              <a:rPr lang="ru-RU" sz="1400" b="1" dirty="0" smtClean="0"/>
              <a:t>два взаимосвязанных процесса:</a:t>
            </a:r>
            <a:r>
              <a:rPr lang="ru-RU" sz="1400" dirty="0" smtClean="0"/>
              <a:t> </a:t>
            </a:r>
            <a:r>
              <a:rPr lang="ru-RU" sz="1400" b="1" dirty="0" smtClean="0"/>
              <a:t>работа с </a:t>
            </a:r>
            <a:r>
              <a:rPr lang="ru-RU" sz="1400" b="1" i="1" dirty="0" smtClean="0"/>
              <a:t>сознанием</a:t>
            </a:r>
            <a:r>
              <a:rPr lang="ru-RU" sz="1400" b="1" dirty="0" smtClean="0"/>
              <a:t> </a:t>
            </a:r>
          </a:p>
          <a:p>
            <a:pPr eaLnBrk="1" hangingPunct="1">
              <a:lnSpc>
                <a:spcPct val="80000"/>
              </a:lnSpc>
              <a:buFont typeface="Arial" pitchFamily="34" charset="0"/>
              <a:buNone/>
            </a:pPr>
            <a:r>
              <a:rPr lang="ru-RU" sz="1400" b="1" dirty="0" smtClean="0"/>
              <a:t>потенциальных потребителей и работа с </a:t>
            </a:r>
            <a:r>
              <a:rPr lang="ru-RU" sz="1400" b="1" i="1" dirty="0" smtClean="0"/>
              <a:t>товаром.</a:t>
            </a:r>
            <a:r>
              <a:rPr lang="ru-RU" sz="1400" dirty="0" smtClean="0"/>
              <a:t> </a:t>
            </a:r>
            <a:endParaRPr lang="en-US" sz="1400" dirty="0" smtClean="0"/>
          </a:p>
          <a:p>
            <a:pPr eaLnBrk="1" hangingPunct="1">
              <a:lnSpc>
                <a:spcPct val="80000"/>
              </a:lnSpc>
              <a:buFont typeface="Arial" pitchFamily="34" charset="0"/>
              <a:buNone/>
            </a:pPr>
            <a:r>
              <a:rPr lang="ru-RU" sz="1400" b="1" dirty="0" smtClean="0"/>
              <a:t>Первая </a:t>
            </a:r>
            <a:r>
              <a:rPr lang="ru-RU" sz="1400" dirty="0" smtClean="0"/>
              <a:t>позволяет оценить, как реально потребитель воспринимает товар. </a:t>
            </a:r>
          </a:p>
          <a:p>
            <a:pPr eaLnBrk="1" hangingPunct="1">
              <a:lnSpc>
                <a:spcPct val="80000"/>
              </a:lnSpc>
              <a:buFont typeface="Arial" pitchFamily="34" charset="0"/>
              <a:buNone/>
            </a:pPr>
            <a:r>
              <a:rPr lang="ru-RU" sz="1400" b="1" dirty="0" smtClean="0"/>
              <a:t>Вторая</a:t>
            </a:r>
            <a:r>
              <a:rPr lang="ru-RU" sz="1400" dirty="0" smtClean="0"/>
              <a:t> — какие действия необходимо предпринять, чтобы данный товар занял в сознании </a:t>
            </a:r>
          </a:p>
          <a:p>
            <a:pPr eaLnBrk="1" hangingPunct="1">
              <a:lnSpc>
                <a:spcPct val="80000"/>
              </a:lnSpc>
              <a:buFont typeface="Arial" pitchFamily="34" charset="0"/>
              <a:buNone/>
            </a:pPr>
            <a:r>
              <a:rPr lang="ru-RU" sz="1400" dirty="0" smtClean="0"/>
              <a:t>Потребителя</a:t>
            </a:r>
          </a:p>
          <a:p>
            <a:pPr eaLnBrk="1" hangingPunct="1">
              <a:lnSpc>
                <a:spcPct val="80000"/>
              </a:lnSpc>
              <a:buFont typeface="Arial" pitchFamily="34" charset="0"/>
              <a:buNone/>
            </a:pPr>
            <a:r>
              <a:rPr lang="ru-RU" sz="1400" b="1" dirty="0" smtClean="0"/>
              <a:t>Процедура позиционирования включает несколько этапов:</a:t>
            </a:r>
          </a:p>
          <a:p>
            <a:pPr eaLnBrk="1" hangingPunct="1"/>
            <a:r>
              <a:rPr lang="ru-RU" sz="1400" dirty="0" smtClean="0"/>
              <a:t>Проводится детальное исследование рынка с целью определения, какие атрибуты являются важными для данного рыночного сегмента, и устанавливается приоритетность этих атрибутов,</a:t>
            </a:r>
          </a:p>
          <a:p>
            <a:pPr eaLnBrk="1" hangingPunct="1"/>
            <a:r>
              <a:rPr lang="ru-RU" sz="1400" dirty="0" smtClean="0"/>
              <a:t>Составляется перечень конкурирующих продуктов, обладающих выявленными атрибутами,</a:t>
            </a:r>
          </a:p>
          <a:p>
            <a:pPr eaLnBrk="1" hangingPunct="1"/>
            <a:r>
              <a:rPr lang="ru-RU" sz="1400" dirty="0" smtClean="0"/>
              <a:t>Устанавливается идеальный уровень значений атрибутов для конкретного сегмента рынка. Проводится сравнительная оценка атрибутов позиционируемой марки продукта по сравнению с идеальным уровнем и по сравнению с продуктами конкурентов,</a:t>
            </a:r>
            <a:endParaRPr lang="ru-RU" sz="1400" b="1" dirty="0" smtClean="0"/>
          </a:p>
          <a:p>
            <a:pPr eaLnBrk="1" hangingPunct="1">
              <a:lnSpc>
                <a:spcPct val="80000"/>
              </a:lnSpc>
              <a:buFont typeface="Arial" pitchFamily="34" charset="0"/>
              <a:buNone/>
            </a:pPr>
            <a:r>
              <a:rPr lang="ru-RU" sz="1400" b="1" dirty="0" smtClean="0"/>
              <a:t>Перепозиционирование</a:t>
            </a:r>
            <a:r>
              <a:rPr lang="en-US" sz="1400" b="1" dirty="0" smtClean="0"/>
              <a:t>:</a:t>
            </a:r>
            <a:endParaRPr lang="ru-RU" sz="1400" dirty="0" smtClean="0"/>
          </a:p>
          <a:p>
            <a:pPr eaLnBrk="1" hangingPunct="1">
              <a:lnSpc>
                <a:spcPct val="80000"/>
              </a:lnSpc>
              <a:buFont typeface="Arial" pitchFamily="34" charset="0"/>
              <a:buNone/>
            </a:pPr>
            <a:r>
              <a:rPr lang="ru-RU" sz="1400" dirty="0" smtClean="0"/>
              <a:t>Перепозиционирование представляет собой действия, на­правленные на пересмотр существующей </a:t>
            </a:r>
          </a:p>
          <a:p>
            <a:pPr eaLnBrk="1" hangingPunct="1">
              <a:lnSpc>
                <a:spcPct val="80000"/>
              </a:lnSpc>
              <a:buFont typeface="Wingdings" pitchFamily="2" charset="2"/>
              <a:buNone/>
            </a:pPr>
            <a:r>
              <a:rPr lang="ru-RU" sz="1400" dirty="0" smtClean="0"/>
              <a:t>позиции товара в восприятии потребителей целевого рынка. Если предприя­тие считает, что </a:t>
            </a:r>
          </a:p>
          <a:p>
            <a:pPr eaLnBrk="1" hangingPunct="1">
              <a:lnSpc>
                <a:spcPct val="80000"/>
              </a:lnSpc>
              <a:buFont typeface="Wingdings" pitchFamily="2" charset="2"/>
              <a:buNone/>
            </a:pPr>
            <a:r>
              <a:rPr lang="ru-RU" sz="1400" dirty="0" smtClean="0"/>
              <a:t>позицию товара следует изменить по отношению к товарам-конкурентам, то для этого возможны </a:t>
            </a:r>
          </a:p>
          <a:p>
            <a:pPr eaLnBrk="1" hangingPunct="1">
              <a:lnSpc>
                <a:spcPct val="80000"/>
              </a:lnSpc>
              <a:buFont typeface="Wingdings" pitchFamily="2" charset="2"/>
              <a:buNone/>
            </a:pPr>
            <a:r>
              <a:rPr lang="ru-RU" sz="1400" dirty="0" smtClean="0"/>
              <a:t>следующие пути:</a:t>
            </a:r>
            <a:endParaRPr lang="ru-RU" sz="1400" i="1" dirty="0" smtClean="0"/>
          </a:p>
          <a:p>
            <a:pPr eaLnBrk="1" hangingPunct="1">
              <a:lnSpc>
                <a:spcPct val="80000"/>
              </a:lnSpc>
            </a:pPr>
            <a:r>
              <a:rPr lang="ru-RU" sz="1400" dirty="0" smtClean="0"/>
              <a:t>улучшение потребительских характеристик существую­щих товаров (качество, цена и др.);</a:t>
            </a:r>
          </a:p>
          <a:p>
            <a:pPr eaLnBrk="1" hangingPunct="1">
              <a:lnSpc>
                <a:spcPct val="80000"/>
              </a:lnSpc>
            </a:pPr>
            <a:r>
              <a:rPr lang="ru-RU" sz="1400" dirty="0" smtClean="0"/>
              <a:t>внесение в сознание потребителей новых критериев вос­приятия товара (экологическая чистота, повышение пре</a:t>
            </a:r>
            <a:r>
              <a:rPr lang="en-US" sz="1400" dirty="0" smtClean="0"/>
              <a:t>c</a:t>
            </a:r>
            <a:r>
              <a:rPr lang="ru-RU" sz="1400" dirty="0" smtClean="0"/>
              <a:t>тижа, комфортность в использовании.</a:t>
            </a:r>
            <a:endParaRPr lang="ru-RU" sz="1400" i="1" dirty="0" smtClean="0"/>
          </a:p>
          <a:p>
            <a:pPr eaLnBrk="1" hangingPunct="1">
              <a:lnSpc>
                <a:spcPct val="80000"/>
              </a:lnSpc>
            </a:pPr>
            <a:endParaRPr lang="ru-RU" sz="1400" dirty="0" smtClean="0"/>
          </a:p>
          <a:p>
            <a:pPr eaLnBrk="1" hangingPunct="1">
              <a:lnSpc>
                <a:spcPct val="80000"/>
              </a:lnSpc>
              <a:buFont typeface="Arial" pitchFamily="34" charset="0"/>
              <a:buNone/>
            </a:pPr>
            <a:endParaRPr lang="ru-RU" sz="1200" dirty="0" smtClean="0"/>
          </a:p>
          <a:p>
            <a:pPr eaLnBrk="1" hangingPunct="1">
              <a:lnSpc>
                <a:spcPct val="80000"/>
              </a:lnSpc>
              <a:buFont typeface="Arial" pitchFamily="34" charset="0"/>
              <a:buNone/>
            </a:pPr>
            <a:endParaRPr lang="en-US" sz="1100" dirty="0" smtClean="0"/>
          </a:p>
          <a:p>
            <a:pPr eaLnBrk="1" hangingPunct="1">
              <a:lnSpc>
                <a:spcPct val="80000"/>
              </a:lnSpc>
              <a:buFont typeface="Arial" pitchFamily="34" charset="0"/>
              <a:buNone/>
            </a:pPr>
            <a:endParaRPr lang="ru-RU" sz="1100" i="1" dirty="0" smtClean="0"/>
          </a:p>
          <a:p>
            <a:pPr eaLnBrk="1" hangingPunct="1">
              <a:lnSpc>
                <a:spcPct val="80000"/>
              </a:lnSpc>
              <a:buFont typeface="Arial" pitchFamily="34" charset="0"/>
              <a:buNone/>
            </a:pPr>
            <a:endParaRPr lang="en-US" sz="1100" dirty="0" smtClean="0"/>
          </a:p>
          <a:p>
            <a:pPr eaLnBrk="1" hangingPunct="1">
              <a:lnSpc>
                <a:spcPct val="80000"/>
              </a:lnSpc>
              <a:buFont typeface="Arial" pitchFamily="34" charset="0"/>
              <a:buNone/>
            </a:pPr>
            <a:endParaRPr lang="ru-RU" sz="1900" dirty="0" smtClean="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19256" cy="850106"/>
          </a:xfrm>
        </p:spPr>
        <p:txBody>
          <a:bodyPr>
            <a:normAutofit fontScale="90000"/>
          </a:bodyPr>
          <a:lstStyle/>
          <a:p>
            <a:pPr algn="ctr"/>
            <a:r>
              <a:rPr lang="ru-RU" sz="2800" b="1" dirty="0" smtClean="0">
                <a:solidFill>
                  <a:schemeClr val="tx1"/>
                </a:solidFill>
              </a:rPr>
              <a:t>Основные элементы позиционирования продукта компании</a:t>
            </a:r>
            <a:r>
              <a:rPr lang="en-US" sz="2800" b="1" dirty="0" smtClean="0">
                <a:solidFill>
                  <a:schemeClr val="tx1"/>
                </a:solidFill>
              </a:rPr>
              <a:t>:</a:t>
            </a:r>
            <a:endParaRPr lang="ru-RU" sz="2800" b="1" dirty="0">
              <a:solidFill>
                <a:schemeClr val="tx1"/>
              </a:solidFill>
            </a:endParaRPr>
          </a:p>
        </p:txBody>
      </p:sp>
      <p:graphicFrame>
        <p:nvGraphicFramePr>
          <p:cNvPr id="4" name="Схема 3"/>
          <p:cNvGraphicFramePr/>
          <p:nvPr/>
        </p:nvGraphicFramePr>
        <p:xfrm>
          <a:off x="539552" y="1628800"/>
          <a:ext cx="8136904" cy="47525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Заголовок 1"/>
          <p:cNvSpPr>
            <a:spLocks noGrp="1"/>
          </p:cNvSpPr>
          <p:nvPr>
            <p:ph type="title"/>
          </p:nvPr>
        </p:nvSpPr>
        <p:spPr>
          <a:xfrm>
            <a:off x="301752" y="228600"/>
            <a:ext cx="8534400" cy="896144"/>
          </a:xfrm>
        </p:spPr>
        <p:txBody>
          <a:bodyPr>
            <a:noAutofit/>
          </a:bodyPr>
          <a:lstStyle/>
          <a:p>
            <a:pPr eaLnBrk="1" hangingPunct="1"/>
            <a:r>
              <a:rPr lang="ru-RU" sz="2800" b="1" dirty="0" smtClean="0">
                <a:solidFill>
                  <a:schemeClr val="tx1"/>
                </a:solidFill>
              </a:rPr>
              <a:t>Основные стратегии позиционирования товара в целевом сегменте:</a:t>
            </a:r>
          </a:p>
        </p:txBody>
      </p:sp>
      <p:sp>
        <p:nvSpPr>
          <p:cNvPr id="17411" name="Содержимое 2"/>
          <p:cNvSpPr>
            <a:spLocks noGrp="1"/>
          </p:cNvSpPr>
          <p:nvPr>
            <p:ph idx="1"/>
          </p:nvPr>
        </p:nvSpPr>
        <p:spPr>
          <a:xfrm>
            <a:off x="254000" y="1700808"/>
            <a:ext cx="8432800" cy="4685705"/>
          </a:xfrm>
        </p:spPr>
        <p:txBody>
          <a:bodyPr rtlCol="0">
            <a:normAutofit lnSpcReduction="10000"/>
          </a:bodyPr>
          <a:lstStyle/>
          <a:p>
            <a:pPr eaLnBrk="1" hangingPunct="1">
              <a:defRPr/>
            </a:pPr>
            <a:r>
              <a:rPr lang="ru-RU" sz="2200" b="1" dirty="0" smtClean="0"/>
              <a:t>позиционирование, основанное  на отличительном качестве товара;</a:t>
            </a:r>
          </a:p>
          <a:p>
            <a:pPr eaLnBrk="1" hangingPunct="1">
              <a:defRPr/>
            </a:pPr>
            <a:r>
              <a:rPr lang="ru-RU" sz="2200" b="1" dirty="0" smtClean="0"/>
              <a:t>позиционирование, основанное  на выгодах от приобретения товара или на решениях конкретной проблемы;</a:t>
            </a:r>
          </a:p>
          <a:p>
            <a:pPr eaLnBrk="1" hangingPunct="1">
              <a:defRPr/>
            </a:pPr>
            <a:r>
              <a:rPr lang="ru-RU" sz="2200" b="1" dirty="0" smtClean="0"/>
              <a:t>позиционирование,  основанное на особом способе использования товара;</a:t>
            </a:r>
          </a:p>
          <a:p>
            <a:pPr eaLnBrk="1" hangingPunct="1">
              <a:defRPr/>
            </a:pPr>
            <a:r>
              <a:rPr lang="ru-RU" sz="2200" b="1" dirty="0" smtClean="0"/>
              <a:t>позиционирование, ориентированное на определенную категорию потребителей;</a:t>
            </a:r>
          </a:p>
          <a:p>
            <a:pPr eaLnBrk="1" hangingPunct="1">
              <a:defRPr/>
            </a:pPr>
            <a:r>
              <a:rPr lang="ru-RU" sz="2200" b="1" dirty="0" smtClean="0"/>
              <a:t>позиционирование по отношению к конкурирующему товару;</a:t>
            </a:r>
          </a:p>
          <a:p>
            <a:pPr eaLnBrk="1" hangingPunct="1">
              <a:defRPr/>
            </a:pPr>
            <a:r>
              <a:rPr lang="ru-RU" sz="2200" b="1" dirty="0" smtClean="0"/>
              <a:t>позиционирование, основанное на разрыве с определенной категорией товаров.</a:t>
            </a:r>
          </a:p>
          <a:p>
            <a:pPr eaLnBrk="1" hangingPunct="1">
              <a:defRPr/>
            </a:pPr>
            <a:endParaRPr lang="ru-RU" sz="2200" dirty="0" smtClean="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Заголовок 1"/>
          <p:cNvSpPr>
            <a:spLocks noGrp="1"/>
          </p:cNvSpPr>
          <p:nvPr>
            <p:ph type="title"/>
          </p:nvPr>
        </p:nvSpPr>
        <p:spPr/>
        <p:txBody>
          <a:bodyPr>
            <a:noAutofit/>
          </a:bodyPr>
          <a:lstStyle/>
          <a:p>
            <a:pPr eaLnBrk="1" hangingPunct="1"/>
            <a:r>
              <a:rPr lang="ru-RU" sz="2400" b="1" dirty="0" smtClean="0">
                <a:solidFill>
                  <a:schemeClr val="tx1"/>
                </a:solidFill>
              </a:rPr>
              <a:t>В процессе позиционирования возникают следующие типичные вопросы:</a:t>
            </a:r>
          </a:p>
        </p:txBody>
      </p:sp>
      <p:sp>
        <p:nvSpPr>
          <p:cNvPr id="18435" name="Содержимое 2"/>
          <p:cNvSpPr>
            <a:spLocks noGrp="1"/>
          </p:cNvSpPr>
          <p:nvPr>
            <p:ph idx="1"/>
          </p:nvPr>
        </p:nvSpPr>
        <p:spPr>
          <a:xfrm>
            <a:off x="352425" y="1916832"/>
            <a:ext cx="4879975" cy="4371256"/>
          </a:xfrm>
        </p:spPr>
        <p:txBody>
          <a:bodyPr rtlCol="0">
            <a:normAutofit fontScale="70000" lnSpcReduction="20000"/>
          </a:bodyPr>
          <a:lstStyle/>
          <a:p>
            <a:pPr eaLnBrk="1" hangingPunct="1">
              <a:defRPr/>
            </a:pPr>
            <a:r>
              <a:rPr lang="ru-RU" dirty="0" smtClean="0"/>
              <a:t>Каковы отличительные свойства или выгоды, действительные или воспринимаемые, на которые благоприятно реагируют покупатели?</a:t>
            </a:r>
          </a:p>
          <a:p>
            <a:pPr eaLnBrk="1" hangingPunct="1">
              <a:defRPr/>
            </a:pPr>
            <a:r>
              <a:rPr lang="ru-RU" dirty="0" smtClean="0"/>
              <a:t>Как воспринимаются позиции конкурирующих марок и фирм в отношении этих свойств или выгод?</a:t>
            </a:r>
          </a:p>
          <a:p>
            <a:pPr eaLnBrk="1" hangingPunct="1">
              <a:defRPr/>
            </a:pPr>
            <a:r>
              <a:rPr lang="ru-RU" dirty="0" smtClean="0"/>
              <a:t>Какую позицию лучше всего занять в данном сегменте с учетом ожиданий потенциальных покупателей и позиций, уже занятых конкурентами?</a:t>
            </a:r>
          </a:p>
          <a:p>
            <a:pPr eaLnBrk="1" hangingPunct="1">
              <a:defRPr/>
            </a:pPr>
            <a:r>
              <a:rPr lang="ru-RU" dirty="0" smtClean="0"/>
              <a:t>Какие маркетинговые средства лучше всего подходят для того, чтобы занять и защитить выбранную позицию?</a:t>
            </a:r>
          </a:p>
        </p:txBody>
      </p:sp>
      <p:pic>
        <p:nvPicPr>
          <p:cNvPr id="52228" name="Picture 4" descr="http://i-shop4you.ru/wp-content/uploads/2012/05/MarketingSmall.jpg"/>
          <p:cNvPicPr>
            <a:picLocks noChangeAspect="1" noChangeArrowheads="1"/>
          </p:cNvPicPr>
          <p:nvPr/>
        </p:nvPicPr>
        <p:blipFill>
          <a:blip r:embed="rId3" cstate="print"/>
          <a:srcRect/>
          <a:stretch>
            <a:fillRect/>
          </a:stretch>
        </p:blipFill>
        <p:spPr bwMode="auto">
          <a:xfrm>
            <a:off x="5373688" y="1772816"/>
            <a:ext cx="3495675" cy="443113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Заголовок 1"/>
          <p:cNvSpPr>
            <a:spLocks noGrp="1"/>
          </p:cNvSpPr>
          <p:nvPr>
            <p:ph type="title"/>
          </p:nvPr>
        </p:nvSpPr>
        <p:spPr>
          <a:xfrm>
            <a:off x="323850" y="188913"/>
            <a:ext cx="8569325" cy="719808"/>
          </a:xfrm>
        </p:spPr>
        <p:txBody>
          <a:bodyPr rtlCol="0">
            <a:normAutofit/>
          </a:bodyPr>
          <a:lstStyle/>
          <a:p>
            <a:pPr eaLnBrk="1" hangingPunct="1">
              <a:defRPr/>
            </a:pPr>
            <a:r>
              <a:rPr lang="ru-RU" sz="2400" b="1" dirty="0" smtClean="0">
                <a:solidFill>
                  <a:schemeClr val="tx1"/>
                </a:solidFill>
              </a:rPr>
              <a:t>Возможные ошибки при позиционировании</a:t>
            </a:r>
            <a:r>
              <a:rPr lang="en-US" sz="2400" b="1" dirty="0" smtClean="0">
                <a:solidFill>
                  <a:schemeClr val="tx1"/>
                </a:solidFill>
              </a:rPr>
              <a:t>:</a:t>
            </a:r>
            <a:endParaRPr lang="ru-RU" sz="2400" b="1" dirty="0" smtClean="0">
              <a:solidFill>
                <a:schemeClr val="tx1"/>
              </a:solidFill>
            </a:endParaRPr>
          </a:p>
        </p:txBody>
      </p:sp>
      <p:sp>
        <p:nvSpPr>
          <p:cNvPr id="19459" name="Содержимое 2"/>
          <p:cNvSpPr>
            <a:spLocks noGrp="1"/>
          </p:cNvSpPr>
          <p:nvPr>
            <p:ph idx="1"/>
          </p:nvPr>
        </p:nvSpPr>
        <p:spPr>
          <a:xfrm>
            <a:off x="457200" y="1628800"/>
            <a:ext cx="8435975" cy="4752950"/>
          </a:xfrm>
        </p:spPr>
        <p:txBody>
          <a:bodyPr rtlCol="0">
            <a:normAutofit fontScale="85000" lnSpcReduction="10000"/>
          </a:bodyPr>
          <a:lstStyle/>
          <a:p>
            <a:pPr eaLnBrk="1" hangingPunct="1">
              <a:buFont typeface="Arial" pitchFamily="34" charset="0"/>
              <a:buNone/>
              <a:defRPr/>
            </a:pPr>
            <a:r>
              <a:rPr lang="ru-RU" sz="1800" b="1" dirty="0" smtClean="0"/>
              <a:t>1. </a:t>
            </a:r>
            <a:r>
              <a:rPr lang="ru-RU" sz="1800" b="1" i="1" dirty="0" smtClean="0"/>
              <a:t>Недопозиционирование. </a:t>
            </a:r>
            <a:r>
              <a:rPr lang="ru-RU" sz="1800" dirty="0" smtClean="0"/>
              <a:t>Некоторые компании осознают, что покупатели имеют </a:t>
            </a:r>
          </a:p>
          <a:p>
            <a:pPr eaLnBrk="1" hangingPunct="1">
              <a:buFont typeface="Arial" pitchFamily="34" charset="0"/>
              <a:buNone/>
              <a:defRPr/>
            </a:pPr>
            <a:r>
              <a:rPr lang="ru-RU" sz="1800" dirty="0" smtClean="0"/>
              <a:t>смутное представление об их торговой марке, не имеют связанных с ней </a:t>
            </a:r>
          </a:p>
          <a:p>
            <a:pPr eaLnBrk="1" hangingPunct="1">
              <a:buFont typeface="Arial" pitchFamily="34" charset="0"/>
              <a:buNone/>
              <a:defRPr/>
            </a:pPr>
            <a:r>
              <a:rPr lang="ru-RU" sz="1800" dirty="0" smtClean="0"/>
              <a:t>устойчивых не имеют связанных с ней устойчивых ассоциаций, когда марка </a:t>
            </a:r>
          </a:p>
          <a:p>
            <a:pPr eaLnBrk="1" hangingPunct="1">
              <a:buFont typeface="Arial" pitchFamily="34" charset="0"/>
              <a:buNone/>
              <a:defRPr/>
            </a:pPr>
            <a:r>
              <a:rPr lang="ru-RU" sz="1800" dirty="0" smtClean="0"/>
              <a:t>рассматривается лишь как одна из многих.</a:t>
            </a:r>
          </a:p>
          <a:p>
            <a:pPr eaLnBrk="1" hangingPunct="1">
              <a:buFont typeface="Arial" pitchFamily="34" charset="0"/>
              <a:buNone/>
              <a:defRPr/>
            </a:pPr>
            <a:r>
              <a:rPr lang="ru-RU" sz="1800" b="1" dirty="0" smtClean="0"/>
              <a:t>2. </a:t>
            </a:r>
            <a:r>
              <a:rPr lang="ru-RU" sz="1800" b="1" i="1" dirty="0" smtClean="0"/>
              <a:t>Сверхпозиционирование. </a:t>
            </a:r>
            <a:r>
              <a:rPr lang="ru-RU" sz="1800" dirty="0" smtClean="0"/>
              <a:t>Покупатели могут иметь слишком узкие </a:t>
            </a:r>
          </a:p>
          <a:p>
            <a:pPr eaLnBrk="1" hangingPunct="1">
              <a:buFont typeface="Arial" pitchFamily="34" charset="0"/>
              <a:buNone/>
              <a:defRPr/>
            </a:pPr>
            <a:r>
              <a:rPr lang="ru-RU" sz="1800" dirty="0" smtClean="0"/>
              <a:t>представления о марке.</a:t>
            </a:r>
          </a:p>
          <a:p>
            <a:pPr eaLnBrk="1" hangingPunct="1">
              <a:buFont typeface="Arial" pitchFamily="34" charset="0"/>
              <a:buNone/>
              <a:defRPr/>
            </a:pPr>
            <a:r>
              <a:rPr lang="ru-RU" sz="1800" b="1" dirty="0" smtClean="0"/>
              <a:t>3. </a:t>
            </a:r>
            <a:r>
              <a:rPr lang="ru-RU" sz="1800" b="1" i="1" dirty="0" smtClean="0"/>
              <a:t>Запутанное (расплывчатое) позиционирование. </a:t>
            </a:r>
            <a:r>
              <a:rPr lang="ru-RU" sz="1800" dirty="0" smtClean="0"/>
              <a:t>У потребителей может </a:t>
            </a:r>
          </a:p>
          <a:p>
            <a:pPr eaLnBrk="1" hangingPunct="1">
              <a:buFont typeface="Arial" pitchFamily="34" charset="0"/>
              <a:buNone/>
              <a:defRPr/>
            </a:pPr>
            <a:r>
              <a:rPr lang="ru-RU" sz="1800" dirty="0" smtClean="0"/>
              <a:t>сложиться нечеткий образ марки потому, что компания делает слишком много </a:t>
            </a:r>
          </a:p>
          <a:p>
            <a:pPr eaLnBrk="1" hangingPunct="1">
              <a:buFont typeface="Arial" pitchFamily="34" charset="0"/>
              <a:buNone/>
              <a:defRPr/>
            </a:pPr>
            <a:r>
              <a:rPr lang="ru-RU" sz="1800" dirty="0" smtClean="0"/>
              <a:t>заявлений о свойствах продукта или слишком часто изменяет стратегию </a:t>
            </a:r>
          </a:p>
          <a:p>
            <a:pPr eaLnBrk="1" hangingPunct="1">
              <a:buFont typeface="Arial" pitchFamily="34" charset="0"/>
              <a:buNone/>
              <a:defRPr/>
            </a:pPr>
            <a:r>
              <a:rPr lang="ru-RU" sz="1800" dirty="0" smtClean="0"/>
              <a:t>позиционирования.</a:t>
            </a:r>
          </a:p>
          <a:p>
            <a:pPr eaLnBrk="1" hangingPunct="1">
              <a:buFont typeface="Arial" pitchFamily="34" charset="0"/>
              <a:buNone/>
              <a:defRPr/>
            </a:pPr>
            <a:r>
              <a:rPr lang="ru-RU" sz="1800" b="1" dirty="0" smtClean="0"/>
              <a:t>4. </a:t>
            </a:r>
            <a:r>
              <a:rPr lang="ru-RU" sz="1800" b="1" i="1" dirty="0" smtClean="0"/>
              <a:t>Сомнительное позиционирование. </a:t>
            </a:r>
            <a:r>
              <a:rPr lang="ru-RU" sz="1800" dirty="0" smtClean="0"/>
              <a:t>Иногда потребители с трудом верят в </a:t>
            </a:r>
          </a:p>
          <a:p>
            <a:pPr eaLnBrk="1" hangingPunct="1">
              <a:buFont typeface="Arial" pitchFamily="34" charset="0"/>
              <a:buNone/>
              <a:defRPr/>
            </a:pPr>
            <a:r>
              <a:rPr lang="ru-RU" sz="1800" dirty="0" smtClean="0"/>
              <a:t>заявления о высоких качествах продукции в свете его реальных характеристик, </a:t>
            </a:r>
          </a:p>
          <a:p>
            <a:pPr eaLnBrk="1" hangingPunct="1">
              <a:buFont typeface="Arial" pitchFamily="34" charset="0"/>
              <a:buNone/>
              <a:defRPr/>
            </a:pPr>
            <a:r>
              <a:rPr lang="ru-RU" sz="1800" dirty="0" smtClean="0"/>
              <a:t>цены или репутации производителя,</a:t>
            </a:r>
          </a:p>
          <a:p>
            <a:pPr eaLnBrk="1" hangingPunct="1">
              <a:buFont typeface="Arial" pitchFamily="34" charset="0"/>
              <a:buNone/>
              <a:defRPr/>
            </a:pPr>
            <a:r>
              <a:rPr lang="ru-RU" sz="1800" b="1" dirty="0" smtClean="0"/>
              <a:t>5.</a:t>
            </a:r>
            <a:r>
              <a:rPr lang="ru-RU" sz="1800" b="1" i="1" dirty="0" smtClean="0"/>
              <a:t>Позиционирование </a:t>
            </a:r>
            <a:r>
              <a:rPr lang="ru-RU" sz="1800" dirty="0" smtClean="0"/>
              <a:t>на рынке в целом, без подтверждения на традиционный и </a:t>
            </a:r>
          </a:p>
          <a:p>
            <a:pPr eaLnBrk="1" hangingPunct="1">
              <a:buFont typeface="Arial" pitchFamily="34" charset="0"/>
              <a:buNone/>
              <a:defRPr/>
            </a:pPr>
            <a:r>
              <a:rPr lang="ru-RU" sz="1800" dirty="0" smtClean="0"/>
              <a:t>перспективный.</a:t>
            </a:r>
          </a:p>
          <a:p>
            <a:pPr eaLnBrk="1" hangingPunct="1">
              <a:buFont typeface="Arial" pitchFamily="34" charset="0"/>
              <a:buNone/>
              <a:defRPr/>
            </a:pPr>
            <a:r>
              <a:rPr lang="ru-RU" sz="1800" b="1" dirty="0" smtClean="0"/>
              <a:t>6. </a:t>
            </a:r>
            <a:r>
              <a:rPr lang="ru-RU" sz="1800" b="1" i="1" dirty="0" smtClean="0"/>
              <a:t>Позиционирование</a:t>
            </a:r>
            <a:r>
              <a:rPr lang="ru-RU" sz="1800" i="1" dirty="0" smtClean="0"/>
              <a:t> </a:t>
            </a:r>
            <a:r>
              <a:rPr lang="ru-RU" sz="1800" dirty="0" smtClean="0"/>
              <a:t>вне рынка.</a:t>
            </a:r>
          </a:p>
          <a:p>
            <a:pPr eaLnBrk="1" hangingPunct="1">
              <a:buFont typeface="Arial" pitchFamily="34" charset="0"/>
              <a:buNone/>
              <a:defRPr/>
            </a:pPr>
            <a:r>
              <a:rPr lang="ru-RU" sz="1800" b="1" dirty="0" smtClean="0"/>
              <a:t>7.</a:t>
            </a:r>
            <a:r>
              <a:rPr lang="ru-RU" sz="1800" b="1" i="1" dirty="0" smtClean="0"/>
              <a:t> Позиционирование </a:t>
            </a:r>
            <a:r>
              <a:rPr lang="ru-RU" sz="1800" dirty="0" smtClean="0"/>
              <a:t>путем только противопоставления продукции конкурентов.</a:t>
            </a:r>
          </a:p>
          <a:p>
            <a:pPr eaLnBrk="1" hangingPunct="1">
              <a:buFont typeface="Arial" pitchFamily="34" charset="0"/>
              <a:buNone/>
              <a:defRPr/>
            </a:pPr>
            <a:endParaRPr lang="ru-RU" sz="1800" dirty="0" smtClean="0"/>
          </a:p>
          <a:p>
            <a:pPr eaLnBrk="1" hangingPunct="1">
              <a:buFont typeface="Arial" pitchFamily="34" charset="0"/>
              <a:buNone/>
              <a:defRPr/>
            </a:pPr>
            <a:endParaRPr lang="ru-RU" dirty="0" smtClean="0"/>
          </a:p>
          <a:p>
            <a:pPr eaLnBrk="1" hangingPunct="1">
              <a:buFont typeface="Arial" pitchFamily="34" charset="0"/>
              <a:buNone/>
              <a:defRPr/>
            </a:pPr>
            <a:endParaRPr lang="ru-RU" dirty="0" smtClean="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1752" y="228600"/>
            <a:ext cx="8534400" cy="1184176"/>
          </a:xfrm>
        </p:spPr>
        <p:txBody>
          <a:bodyPr>
            <a:normAutofit fontScale="90000"/>
          </a:bodyPr>
          <a:lstStyle/>
          <a:p>
            <a:r>
              <a:rPr lang="ru-RU" b="1" dirty="0" smtClean="0">
                <a:solidFill>
                  <a:schemeClr val="tx1"/>
                </a:solidFill>
              </a:rPr>
              <a:t>Маркетинговое представление рынка </a:t>
            </a:r>
            <a:r>
              <a:rPr lang="ru-RU" dirty="0" smtClean="0">
                <a:solidFill>
                  <a:schemeClr val="tx1"/>
                </a:solidFill>
              </a:rPr>
              <a:t/>
            </a:r>
            <a:br>
              <a:rPr lang="ru-RU" dirty="0" smtClean="0">
                <a:solidFill>
                  <a:schemeClr val="tx1"/>
                </a:solidFill>
              </a:rPr>
            </a:br>
            <a:endParaRPr lang="ru-RU" dirty="0">
              <a:solidFill>
                <a:schemeClr val="tx1"/>
              </a:solidFill>
            </a:endParaRPr>
          </a:p>
        </p:txBody>
      </p:sp>
      <p:sp>
        <p:nvSpPr>
          <p:cNvPr id="3" name="Содержимое 2"/>
          <p:cNvSpPr>
            <a:spLocks noGrp="1"/>
          </p:cNvSpPr>
          <p:nvPr>
            <p:ph sz="quarter" idx="1"/>
          </p:nvPr>
        </p:nvSpPr>
        <p:spPr>
          <a:xfrm>
            <a:off x="301752" y="1844824"/>
            <a:ext cx="8503920" cy="4254224"/>
          </a:xfrm>
        </p:spPr>
        <p:txBody>
          <a:bodyPr>
            <a:normAutofit fontScale="47500" lnSpcReduction="20000"/>
          </a:bodyPr>
          <a:lstStyle/>
          <a:p>
            <a:pPr>
              <a:buNone/>
            </a:pPr>
            <a:r>
              <a:rPr lang="ru-RU" sz="3800" b="1" dirty="0" smtClean="0"/>
              <a:t>С маркетинговой точки зрения рынок </a:t>
            </a:r>
            <a:r>
              <a:rPr lang="ru-RU" sz="3800" dirty="0" smtClean="0"/>
              <a:t>– это совокупность лиц и </a:t>
            </a:r>
          </a:p>
          <a:p>
            <a:pPr>
              <a:buNone/>
            </a:pPr>
            <a:r>
              <a:rPr lang="ru-RU" sz="3800" dirty="0" smtClean="0"/>
              <a:t>организаций с их нуждами и потребностями, которые необходимо </a:t>
            </a:r>
          </a:p>
          <a:p>
            <a:pPr>
              <a:buNone/>
            </a:pPr>
            <a:r>
              <a:rPr lang="ru-RU" sz="3800" dirty="0" smtClean="0"/>
              <a:t>удовлетворить.</a:t>
            </a:r>
          </a:p>
          <a:p>
            <a:pPr>
              <a:buNone/>
            </a:pPr>
            <a:r>
              <a:rPr lang="ru-RU" sz="3800" b="1" dirty="0" smtClean="0"/>
              <a:t>Существует следующая классификация рынков:</a:t>
            </a:r>
            <a:endParaRPr lang="ru-RU" sz="3800" dirty="0" smtClean="0"/>
          </a:p>
          <a:p>
            <a:r>
              <a:rPr lang="ru-RU" sz="3800" b="1" dirty="0" smtClean="0"/>
              <a:t>По содержанию</a:t>
            </a:r>
            <a:r>
              <a:rPr lang="ru-RU" sz="3800" dirty="0" smtClean="0"/>
              <a:t>: это рынки товаров, услуг, рабочей силы, ноу-хау, ценных бумаг, земли. В зависимости от степени географической централизации, от числа покупателей, от объемов покупок, от реализации на рекламу, от требований к сервису, от мотивов и прочее рынок товаров подразделяют на потребительский и рынок предприятий.</a:t>
            </a:r>
          </a:p>
          <a:p>
            <a:r>
              <a:rPr lang="ru-RU" sz="3800" b="1" dirty="0" smtClean="0"/>
              <a:t>По масштабу деятельности: </a:t>
            </a:r>
            <a:r>
              <a:rPr lang="ru-RU" sz="3800" dirty="0" smtClean="0"/>
              <a:t>внутренний (национальный) и внешний (международный). Данные виды рынков также имеют существенные различия по уровню риска, степени затрат, правовому регулированию и др.</a:t>
            </a:r>
          </a:p>
          <a:p>
            <a:r>
              <a:rPr lang="ru-RU" sz="3800" b="1" dirty="0" smtClean="0"/>
              <a:t>По степени развития конкуренции: </a:t>
            </a:r>
            <a:r>
              <a:rPr lang="ru-RU" sz="3800" dirty="0" smtClean="0"/>
              <a:t>рынок совершенной конкуренции, несовершенной (монополистической), рынок монополии.</a:t>
            </a:r>
          </a:p>
          <a:p>
            <a:r>
              <a:rPr lang="ru-RU" sz="3800" b="1" dirty="0" smtClean="0"/>
              <a:t>По отношению спроса и предложения: </a:t>
            </a:r>
            <a:r>
              <a:rPr lang="ru-RU" sz="3800" dirty="0" smtClean="0"/>
              <a:t>«рынок продавца» (спрос выше предложения) и «рынок покупателя» (предложение выше спроса).</a:t>
            </a:r>
          </a:p>
          <a:p>
            <a:pPr>
              <a:buNone/>
            </a:pPr>
            <a:endParaRPr lang="ru-RU"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Заголовок 1"/>
          <p:cNvSpPr>
            <a:spLocks noGrp="1"/>
          </p:cNvSpPr>
          <p:nvPr>
            <p:ph type="title"/>
          </p:nvPr>
        </p:nvSpPr>
        <p:spPr/>
        <p:txBody>
          <a:bodyPr/>
          <a:lstStyle/>
          <a:p>
            <a:pPr eaLnBrk="1" hangingPunct="1"/>
            <a:r>
              <a:rPr lang="ru-RU" b="1" dirty="0" smtClean="0">
                <a:solidFill>
                  <a:schemeClr val="tx1"/>
                </a:solidFill>
              </a:rPr>
              <a:t>Ситуционный анализ рынка</a:t>
            </a:r>
            <a:r>
              <a:rPr lang="en-US" b="1" dirty="0" smtClean="0">
                <a:solidFill>
                  <a:schemeClr val="tx1"/>
                </a:solidFill>
              </a:rPr>
              <a:t>:</a:t>
            </a:r>
            <a:endParaRPr lang="ru-RU" b="1" dirty="0" smtClean="0">
              <a:solidFill>
                <a:schemeClr val="tx1"/>
              </a:solidFill>
            </a:endParaRPr>
          </a:p>
        </p:txBody>
      </p:sp>
      <p:sp>
        <p:nvSpPr>
          <p:cNvPr id="3" name="Содержимое 2"/>
          <p:cNvSpPr>
            <a:spLocks noGrp="1"/>
          </p:cNvSpPr>
          <p:nvPr>
            <p:ph idx="1"/>
          </p:nvPr>
        </p:nvSpPr>
        <p:spPr>
          <a:xfrm>
            <a:off x="323528" y="1628800"/>
            <a:ext cx="8363272" cy="4608512"/>
          </a:xfrm>
        </p:spPr>
        <p:txBody>
          <a:bodyPr rtlCol="0">
            <a:noAutofit/>
          </a:bodyPr>
          <a:lstStyle/>
          <a:p>
            <a:pPr eaLnBrk="1" hangingPunct="1">
              <a:buFont typeface="Wingdings" pitchFamily="2" charset="2"/>
              <a:buNone/>
              <a:defRPr/>
            </a:pPr>
            <a:r>
              <a:rPr lang="ru-RU" sz="1900" dirty="0" smtClean="0"/>
              <a:t>Состояние рынка охарактеризуется через систему количественных </a:t>
            </a:r>
          </a:p>
          <a:p>
            <a:pPr eaLnBrk="1" hangingPunct="1">
              <a:buFont typeface="Wingdings" pitchFamily="2" charset="2"/>
              <a:buNone/>
              <a:defRPr/>
            </a:pPr>
            <a:r>
              <a:rPr lang="ru-RU" sz="1900" dirty="0" smtClean="0"/>
              <a:t>и качественных</a:t>
            </a:r>
            <a:r>
              <a:rPr lang="en-US" sz="1900" dirty="0" smtClean="0"/>
              <a:t> </a:t>
            </a:r>
            <a:r>
              <a:rPr lang="ru-RU" sz="1900" dirty="0" smtClean="0"/>
              <a:t>показателей, каждый из которых отражает </a:t>
            </a:r>
            <a:endParaRPr lang="en-US" sz="1900" dirty="0" smtClean="0"/>
          </a:p>
          <a:p>
            <a:pPr eaLnBrk="1" hangingPunct="1">
              <a:buFont typeface="Wingdings" pitchFamily="2" charset="2"/>
              <a:buNone/>
              <a:defRPr/>
            </a:pPr>
            <a:r>
              <a:rPr lang="ru-RU" sz="1900" dirty="0" smtClean="0"/>
              <a:t>определенную сторону конъюнктуры рынка:</a:t>
            </a:r>
            <a:endParaRPr lang="en-US" sz="1900" dirty="0" smtClean="0"/>
          </a:p>
          <a:p>
            <a:pPr eaLnBrk="1" hangingPunct="1">
              <a:defRPr/>
            </a:pPr>
            <a:r>
              <a:rPr lang="ru-RU" sz="1900" dirty="0" smtClean="0">
                <a:solidFill>
                  <a:srgbClr val="C00000"/>
                </a:solidFill>
              </a:rPr>
              <a:t>масштаб рынка — его емкость, объем операций по купле-продаже товара (товарооборот), </a:t>
            </a:r>
            <a:r>
              <a:rPr lang="ru-RU" sz="1900" b="1" dirty="0" smtClean="0"/>
              <a:t>число предприятий различных типов, выступающих на рынке,</a:t>
            </a:r>
            <a:endParaRPr lang="ru-RU" sz="1900" b="1" i="1" dirty="0" smtClean="0"/>
          </a:p>
          <a:p>
            <a:pPr eaLnBrk="1" hangingPunct="1">
              <a:defRPr/>
            </a:pPr>
            <a:r>
              <a:rPr lang="ru-RU" sz="1900" dirty="0" smtClean="0">
                <a:solidFill>
                  <a:srgbClr val="C00000"/>
                </a:solidFill>
              </a:rPr>
              <a:t>степень сбалансированности рынка </a:t>
            </a:r>
            <a:r>
              <a:rPr lang="ru-RU" sz="1900" i="1" dirty="0" smtClean="0"/>
              <a:t>— </a:t>
            </a:r>
            <a:r>
              <a:rPr lang="ru-RU" sz="1900" b="1" i="1" dirty="0" smtClean="0"/>
              <a:t>соотношение спроса и предложения,</a:t>
            </a:r>
          </a:p>
          <a:p>
            <a:pPr eaLnBrk="1" hangingPunct="1">
              <a:defRPr/>
            </a:pPr>
            <a:r>
              <a:rPr lang="ru-RU" sz="1900" dirty="0" smtClean="0">
                <a:solidFill>
                  <a:srgbClr val="C00000"/>
                </a:solidFill>
              </a:rPr>
              <a:t>динамика рынка </a:t>
            </a:r>
            <a:r>
              <a:rPr lang="ru-RU" sz="1900" b="1" i="1" dirty="0" smtClean="0"/>
              <a:t>(изменения основных параметров рынка)</a:t>
            </a:r>
            <a:r>
              <a:rPr lang="en-US" sz="1900" b="1" i="1" dirty="0" smtClean="0"/>
              <a:t>,</a:t>
            </a:r>
            <a:endParaRPr lang="ru-RU" sz="1900" b="1" i="1" dirty="0" smtClean="0"/>
          </a:p>
          <a:p>
            <a:pPr eaLnBrk="1" hangingPunct="1">
              <a:defRPr/>
            </a:pPr>
            <a:r>
              <a:rPr lang="ru-RU" sz="1900" dirty="0" smtClean="0">
                <a:solidFill>
                  <a:srgbClr val="C00000"/>
                </a:solidFill>
              </a:rPr>
              <a:t>степень деловой активности </a:t>
            </a:r>
            <a:r>
              <a:rPr lang="ru-RU" sz="1900" b="1" i="1" dirty="0" smtClean="0"/>
              <a:t>(заполненность хозяйственного портфеля фирмы, число и размер заказов, объем и динамика сделок,</a:t>
            </a:r>
          </a:p>
          <a:p>
            <a:pPr eaLnBrk="1" hangingPunct="1">
              <a:defRPr/>
            </a:pPr>
            <a:r>
              <a:rPr lang="ru-RU" sz="1900" dirty="0" smtClean="0">
                <a:solidFill>
                  <a:srgbClr val="C00000"/>
                </a:solidFill>
              </a:rPr>
              <a:t>уровень конкурентной борьбы</a:t>
            </a:r>
            <a:r>
              <a:rPr lang="ru-RU" sz="1900" i="1" dirty="0" smtClean="0">
                <a:solidFill>
                  <a:srgbClr val="C00000"/>
                </a:solidFill>
              </a:rPr>
              <a:t> </a:t>
            </a:r>
            <a:r>
              <a:rPr lang="ru-RU" sz="1900" b="1" i="1" dirty="0" smtClean="0"/>
              <a:t>(число конкурентов, их активность).</a:t>
            </a:r>
            <a:endParaRPr lang="ru-RU" sz="1900" b="1" dirty="0" smtClean="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smtClean="0">
                <a:solidFill>
                  <a:schemeClr val="tx1"/>
                </a:solidFill>
              </a:rPr>
              <a:t>Понятие и определение ёмкости рынка</a:t>
            </a:r>
            <a:endParaRPr lang="ru-RU" b="1" dirty="0">
              <a:solidFill>
                <a:schemeClr val="tx1"/>
              </a:solidFill>
            </a:endParaRPr>
          </a:p>
        </p:txBody>
      </p:sp>
      <p:sp>
        <p:nvSpPr>
          <p:cNvPr id="3" name="Содержимое 2"/>
          <p:cNvSpPr>
            <a:spLocks noGrp="1"/>
          </p:cNvSpPr>
          <p:nvPr>
            <p:ph sz="quarter" idx="1"/>
          </p:nvPr>
        </p:nvSpPr>
        <p:spPr/>
        <p:txBody>
          <a:bodyPr>
            <a:normAutofit fontScale="92500"/>
          </a:bodyPr>
          <a:lstStyle/>
          <a:p>
            <a:pPr>
              <a:buNone/>
            </a:pPr>
            <a:r>
              <a:rPr lang="ru-RU" sz="1800" b="1" dirty="0" smtClean="0"/>
              <a:t>Ёмкость рынка </a:t>
            </a:r>
            <a:r>
              <a:rPr lang="ru-RU" sz="1800" dirty="0" smtClean="0"/>
              <a:t>– это существующий или потенциально возможный объем </a:t>
            </a:r>
          </a:p>
          <a:p>
            <a:pPr>
              <a:buNone/>
            </a:pPr>
            <a:r>
              <a:rPr lang="ru-RU" sz="1800" dirty="0" smtClean="0"/>
              <a:t>реализации товара в течение определенного периода времени.</a:t>
            </a:r>
          </a:p>
          <a:p>
            <a:pPr>
              <a:buNone/>
            </a:pPr>
            <a:r>
              <a:rPr lang="ru-RU" sz="1800" dirty="0" smtClean="0"/>
              <a:t>Для определения емкости национальных товарных рынков используется метод </a:t>
            </a:r>
          </a:p>
          <a:p>
            <a:pPr>
              <a:buNone/>
            </a:pPr>
            <a:r>
              <a:rPr lang="ru-RU" sz="1800" dirty="0" smtClean="0"/>
              <a:t>«видимого» потребления товаров.</a:t>
            </a:r>
          </a:p>
          <a:p>
            <a:pPr>
              <a:buNone/>
            </a:pPr>
            <a:r>
              <a:rPr lang="ru-RU" b="1" dirty="0" smtClean="0"/>
              <a:t>Ёр = Vв + Vи – Vэ</a:t>
            </a:r>
          </a:p>
          <a:p>
            <a:r>
              <a:rPr lang="ru-RU" dirty="0" smtClean="0"/>
              <a:t> </a:t>
            </a:r>
            <a:r>
              <a:rPr lang="ru-RU" b="1" dirty="0" smtClean="0"/>
              <a:t>Ер </a:t>
            </a:r>
            <a:r>
              <a:rPr lang="ru-RU" dirty="0" smtClean="0"/>
              <a:t>– ёмкость рынка</a:t>
            </a:r>
          </a:p>
          <a:p>
            <a:r>
              <a:rPr lang="ru-RU" b="1" dirty="0" smtClean="0"/>
              <a:t>Vв </a:t>
            </a:r>
            <a:r>
              <a:rPr lang="ru-RU" dirty="0" smtClean="0"/>
              <a:t>– объем производства</a:t>
            </a:r>
          </a:p>
          <a:p>
            <a:r>
              <a:rPr lang="ru-RU" b="1" dirty="0" smtClean="0"/>
              <a:t>Vи</a:t>
            </a:r>
            <a:r>
              <a:rPr lang="ru-RU" dirty="0" smtClean="0"/>
              <a:t> – объем импорта</a:t>
            </a:r>
          </a:p>
          <a:p>
            <a:r>
              <a:rPr lang="ru-RU" b="1" dirty="0" smtClean="0"/>
              <a:t>Vэ </a:t>
            </a:r>
            <a:r>
              <a:rPr lang="ru-RU" dirty="0" smtClean="0"/>
              <a:t>– объем экспорта</a:t>
            </a:r>
          </a:p>
          <a:p>
            <a:pPr>
              <a:buNone/>
            </a:pPr>
            <a:r>
              <a:rPr lang="ru-RU" dirty="0" smtClean="0"/>
              <a:t>Емкость рынка измеряется в натуральном и/или </a:t>
            </a:r>
          </a:p>
          <a:p>
            <a:pPr>
              <a:buNone/>
            </a:pPr>
            <a:r>
              <a:rPr lang="ru-RU" dirty="0" smtClean="0"/>
              <a:t>денежном показателях.</a:t>
            </a:r>
          </a:p>
          <a:p>
            <a:pPr>
              <a:buNone/>
            </a:pPr>
            <a:endParaRPr lang="ru-RU"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57200" y="908720"/>
            <a:ext cx="8229600" cy="864096"/>
          </a:xfrm>
        </p:spPr>
        <p:txBody>
          <a:bodyPr>
            <a:normAutofit fontScale="90000"/>
          </a:bodyPr>
          <a:lstStyle/>
          <a:p>
            <a:r>
              <a:rPr lang="ru-RU" b="1" dirty="0" smtClean="0">
                <a:solidFill>
                  <a:schemeClr val="tx1"/>
                </a:solidFill>
              </a:rPr>
              <a:t>Маркетинговое исследование рынка</a:t>
            </a:r>
            <a:br>
              <a:rPr lang="ru-RU" b="1" dirty="0" smtClean="0">
                <a:solidFill>
                  <a:schemeClr val="tx1"/>
                </a:solidFill>
              </a:rPr>
            </a:br>
            <a:r>
              <a:rPr lang="ru-RU" dirty="0" smtClean="0"/>
              <a:t> </a:t>
            </a:r>
            <a:br>
              <a:rPr lang="ru-RU" dirty="0" smtClean="0"/>
            </a:br>
            <a:endParaRPr lang="ru-RU" dirty="0"/>
          </a:p>
        </p:txBody>
      </p:sp>
      <p:pic>
        <p:nvPicPr>
          <p:cNvPr id="5" name="Picture 2"/>
          <p:cNvPicPr>
            <a:picLocks noChangeAspect="1" noChangeArrowheads="1"/>
          </p:cNvPicPr>
          <p:nvPr/>
        </p:nvPicPr>
        <p:blipFill>
          <a:blip r:embed="rId3" cstate="print"/>
          <a:srcRect/>
          <a:stretch>
            <a:fillRect/>
          </a:stretch>
        </p:blipFill>
        <p:spPr bwMode="auto">
          <a:xfrm>
            <a:off x="914400" y="1565274"/>
            <a:ext cx="7143750" cy="4435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1752" y="228600"/>
            <a:ext cx="8534400" cy="1256184"/>
          </a:xfrm>
        </p:spPr>
        <p:txBody>
          <a:bodyPr>
            <a:normAutofit/>
          </a:bodyPr>
          <a:lstStyle/>
          <a:p>
            <a:r>
              <a:rPr lang="ru-RU" sz="3600" b="1" dirty="0" smtClean="0">
                <a:solidFill>
                  <a:schemeClr val="tx1"/>
                </a:solidFill>
              </a:rPr>
              <a:t>Этапы развития маркетинга</a:t>
            </a:r>
            <a:r>
              <a:rPr lang="en-US" sz="3600" b="1" dirty="0" smtClean="0">
                <a:solidFill>
                  <a:schemeClr val="tx1"/>
                </a:solidFill>
              </a:rPr>
              <a:t>:</a:t>
            </a:r>
            <a:r>
              <a:rPr lang="en-US" sz="3600" b="1" dirty="0" smtClean="0"/>
              <a:t/>
            </a:r>
            <a:br>
              <a:rPr lang="en-US" sz="3600" b="1" dirty="0" smtClean="0"/>
            </a:br>
            <a:endParaRPr lang="ru-RU" dirty="0"/>
          </a:p>
        </p:txBody>
      </p:sp>
      <p:sp>
        <p:nvSpPr>
          <p:cNvPr id="3" name="Содержимое 2"/>
          <p:cNvSpPr>
            <a:spLocks noGrp="1"/>
          </p:cNvSpPr>
          <p:nvPr>
            <p:ph sz="quarter" idx="1"/>
          </p:nvPr>
        </p:nvSpPr>
        <p:spPr>
          <a:xfrm>
            <a:off x="301752" y="1844824"/>
            <a:ext cx="8503920" cy="4254224"/>
          </a:xfrm>
        </p:spPr>
        <p:txBody>
          <a:bodyPr>
            <a:normAutofit fontScale="62500" lnSpcReduction="20000"/>
          </a:bodyPr>
          <a:lstStyle/>
          <a:p>
            <a:r>
              <a:rPr lang="ru-RU" sz="2800" b="1" dirty="0" smtClean="0"/>
              <a:t>Первый этап </a:t>
            </a:r>
            <a:r>
              <a:rPr lang="ru-RU" sz="2800" dirty="0" smtClean="0"/>
              <a:t>связан с ориентацией на производство (длился примерно до 1930-х гг.), т. е. деятельность фирмы направлена на использование производственных возможностей, в это время спрос намного превышает предложение и поэтому любой производитель может продать свой товар (важную роль играет количество товара, а не его качество). Существует конкуренция между покупателями.</a:t>
            </a:r>
          </a:p>
          <a:p>
            <a:r>
              <a:rPr lang="ru-RU" sz="2800" b="1" dirty="0" smtClean="0"/>
              <a:t>Второй этап </a:t>
            </a:r>
            <a:r>
              <a:rPr lang="ru-RU" sz="2800" dirty="0" smtClean="0"/>
              <a:t>связан с ориентацией на сбыт (1930 – 1959 гг.). Главной идеей этой концепции являлось то, что необходимо прилагать значительные усилия по сбыту, чтобы товар пользовался спросом. Фирмы стали применять различные методы реализации своей продукции – от агрессивных (принуждения к разовой покупки) до ориентации потребителя на долговременные покупки. </a:t>
            </a:r>
          </a:p>
          <a:p>
            <a:r>
              <a:rPr lang="ru-RU" sz="2800" b="1" dirty="0" smtClean="0"/>
              <a:t>Третий этап-  </a:t>
            </a:r>
            <a:r>
              <a:rPr lang="ru-RU" sz="2800" dirty="0" smtClean="0"/>
              <a:t>появляется «потребительская концепция» (конец 1970-х гг.), основанная на желаниях и предпочтениях потребителя.  Сбыт будет успешен, если производству предшествует изучение конъюнктуры и потребностей рынка. </a:t>
            </a:r>
          </a:p>
          <a:p>
            <a:pPr>
              <a:buNone/>
            </a:pPr>
            <a:endParaRPr lang="ru-RU"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Заголовок 1"/>
          <p:cNvSpPr>
            <a:spLocks noGrp="1"/>
          </p:cNvSpPr>
          <p:nvPr>
            <p:ph type="title"/>
          </p:nvPr>
        </p:nvSpPr>
        <p:spPr>
          <a:xfrm>
            <a:off x="457200" y="274638"/>
            <a:ext cx="8229600" cy="1138138"/>
          </a:xfrm>
        </p:spPr>
        <p:txBody>
          <a:bodyPr>
            <a:normAutofit/>
          </a:bodyPr>
          <a:lstStyle/>
          <a:p>
            <a:r>
              <a:rPr lang="ru-RU" b="1" dirty="0" smtClean="0">
                <a:solidFill>
                  <a:schemeClr val="tx1"/>
                </a:solidFill>
              </a:rPr>
              <a:t>Конкурентный анализ рынка </a:t>
            </a:r>
            <a:r>
              <a:rPr lang="ru-RU" dirty="0" smtClean="0"/>
              <a:t/>
            </a:r>
            <a:br>
              <a:rPr lang="ru-RU" dirty="0" smtClean="0"/>
            </a:br>
            <a:endParaRPr lang="ru-RU" dirty="0" smtClean="0"/>
          </a:p>
        </p:txBody>
      </p:sp>
      <p:sp>
        <p:nvSpPr>
          <p:cNvPr id="48131" name="Содержимое 2"/>
          <p:cNvSpPr>
            <a:spLocks noGrp="1"/>
          </p:cNvSpPr>
          <p:nvPr>
            <p:ph idx="1"/>
          </p:nvPr>
        </p:nvSpPr>
        <p:spPr>
          <a:xfrm>
            <a:off x="457200" y="1484784"/>
            <a:ext cx="8229600" cy="2664296"/>
          </a:xfrm>
        </p:spPr>
        <p:txBody>
          <a:bodyPr>
            <a:normAutofit/>
          </a:bodyPr>
          <a:lstStyle/>
          <a:p>
            <a:pPr>
              <a:buFont typeface="Wingdings" pitchFamily="2" charset="2"/>
              <a:buNone/>
            </a:pPr>
            <a:r>
              <a:rPr lang="ru-RU" sz="1400" b="1" dirty="0" smtClean="0"/>
              <a:t>Конкуренция </a:t>
            </a:r>
            <a:r>
              <a:rPr lang="ru-RU" sz="1400" dirty="0" smtClean="0"/>
              <a:t>– это соперничество за лучшие условия существования на рынке между его </a:t>
            </a:r>
          </a:p>
          <a:p>
            <a:pPr>
              <a:buFont typeface="Wingdings" pitchFamily="2" charset="2"/>
              <a:buNone/>
            </a:pPr>
            <a:r>
              <a:rPr lang="ru-RU" sz="1400" dirty="0" smtClean="0"/>
              <a:t>участниками. Это порождается объективными условиями: во-первых, полной хозяйственной </a:t>
            </a:r>
          </a:p>
          <a:p>
            <a:pPr>
              <a:buFont typeface="Wingdings" pitchFamily="2" charset="2"/>
              <a:buNone/>
            </a:pPr>
            <a:r>
              <a:rPr lang="ru-RU" sz="1400" dirty="0" smtClean="0"/>
              <a:t>обособленностью каждого участника рынка; во-вторых, его полной зависимостью от </a:t>
            </a:r>
          </a:p>
          <a:p>
            <a:pPr>
              <a:buFont typeface="Wingdings" pitchFamily="2" charset="2"/>
              <a:buNone/>
            </a:pPr>
            <a:r>
              <a:rPr lang="ru-RU" sz="1400" dirty="0" smtClean="0"/>
              <a:t>конъюнктуры рынка, а в-третьих, борьбой за наибольший доход.</a:t>
            </a:r>
          </a:p>
          <a:p>
            <a:pPr>
              <a:buFont typeface="Wingdings" pitchFamily="2" charset="2"/>
              <a:buNone/>
            </a:pPr>
            <a:r>
              <a:rPr lang="ru-RU" sz="1400" dirty="0" smtClean="0"/>
              <a:t>Основным негласным законом рынка является борьба фирм за выживание и процветание.</a:t>
            </a:r>
          </a:p>
          <a:p>
            <a:pPr>
              <a:buFont typeface="Wingdings" pitchFamily="2" charset="2"/>
              <a:buNone/>
            </a:pPr>
            <a:r>
              <a:rPr lang="ru-RU" sz="1400" b="1" dirty="0" smtClean="0"/>
              <a:t>Для существования конкуренции на рынке необходимы определенные условия:</a:t>
            </a:r>
            <a:endParaRPr lang="ru-RU" sz="1400" dirty="0" smtClean="0"/>
          </a:p>
          <a:p>
            <a:pPr>
              <a:buFont typeface="Wingdings" pitchFamily="2" charset="2"/>
              <a:buNone/>
            </a:pPr>
            <a:r>
              <a:rPr lang="ru-RU" sz="1400" dirty="0" smtClean="0"/>
              <a:t>1. Количество действующих фирм на рынке;</a:t>
            </a:r>
          </a:p>
          <a:p>
            <a:pPr>
              <a:buFont typeface="Wingdings" pitchFamily="2" charset="2"/>
              <a:buNone/>
            </a:pPr>
            <a:r>
              <a:rPr lang="ru-RU" sz="1400" dirty="0" smtClean="0"/>
              <a:t>2. Свобода входа и выхода предприятий на рынок;</a:t>
            </a:r>
          </a:p>
          <a:p>
            <a:pPr>
              <a:buFont typeface="Wingdings" pitchFamily="2" charset="2"/>
              <a:buNone/>
            </a:pPr>
            <a:r>
              <a:rPr lang="ru-RU" sz="1400" dirty="0" smtClean="0"/>
              <a:t>3. Дифференциация товаров;</a:t>
            </a:r>
          </a:p>
          <a:p>
            <a:pPr>
              <a:buFont typeface="Wingdings" pitchFamily="2" charset="2"/>
              <a:buNone/>
            </a:pPr>
            <a:r>
              <a:rPr lang="ru-RU" sz="1400" dirty="0" smtClean="0"/>
              <a:t>4. Совместный контроль фирм за рыночной ценой.</a:t>
            </a:r>
          </a:p>
          <a:p>
            <a:pPr>
              <a:buFont typeface="Wingdings" pitchFamily="2" charset="2"/>
              <a:buNone/>
            </a:pPr>
            <a:endParaRPr lang="ru-RU" sz="1400" dirty="0" smtClean="0"/>
          </a:p>
        </p:txBody>
      </p:sp>
      <p:pic>
        <p:nvPicPr>
          <p:cNvPr id="197635" name="Picture 3" descr="http://img-fotki.yandex.ru/get/5303/semaksi.16/0_6cdb6_bfc89e63_XL.jpg">
            <a:hlinkClick r:id="rId3"/>
          </p:cNvPr>
          <p:cNvPicPr>
            <a:picLocks noChangeAspect="1" noChangeArrowheads="1"/>
          </p:cNvPicPr>
          <p:nvPr/>
        </p:nvPicPr>
        <p:blipFill>
          <a:blip r:embed="rId4" cstate="print"/>
          <a:srcRect/>
          <a:stretch>
            <a:fillRect/>
          </a:stretch>
        </p:blipFill>
        <p:spPr bwMode="auto">
          <a:xfrm>
            <a:off x="5553635" y="3455893"/>
            <a:ext cx="3228788" cy="2792039"/>
          </a:xfrm>
          <a:prstGeom prst="rect">
            <a:avLst/>
          </a:prstGeom>
          <a:noFill/>
        </p:spPr>
      </p:pic>
    </p:spTree>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Заголовок 1"/>
          <p:cNvSpPr>
            <a:spLocks noGrp="1"/>
          </p:cNvSpPr>
          <p:nvPr>
            <p:ph type="title"/>
          </p:nvPr>
        </p:nvSpPr>
        <p:spPr>
          <a:xfrm>
            <a:off x="457200" y="274638"/>
            <a:ext cx="8229600" cy="982662"/>
          </a:xfrm>
        </p:spPr>
        <p:txBody>
          <a:bodyPr>
            <a:normAutofit/>
          </a:bodyPr>
          <a:lstStyle/>
          <a:p>
            <a:r>
              <a:rPr lang="ru-RU" sz="2800" b="1" dirty="0" smtClean="0">
                <a:solidFill>
                  <a:schemeClr val="tx1"/>
                </a:solidFill>
              </a:rPr>
              <a:t>Оценка эффективности маркетинговой деятельности фирм-конкурентов</a:t>
            </a:r>
            <a:r>
              <a:rPr lang="en-US" sz="2800" b="1" dirty="0" smtClean="0">
                <a:solidFill>
                  <a:schemeClr val="tx1"/>
                </a:solidFill>
              </a:rPr>
              <a:t>:</a:t>
            </a:r>
            <a:endParaRPr lang="ru-RU" sz="2800" b="1" dirty="0" smtClean="0">
              <a:solidFill>
                <a:schemeClr val="tx1"/>
              </a:solidFill>
            </a:endParaRPr>
          </a:p>
        </p:txBody>
      </p:sp>
      <p:sp>
        <p:nvSpPr>
          <p:cNvPr id="3" name="Содержимое 2"/>
          <p:cNvSpPr>
            <a:spLocks noGrp="1"/>
          </p:cNvSpPr>
          <p:nvPr>
            <p:ph sz="quarter" idx="11"/>
          </p:nvPr>
        </p:nvSpPr>
        <p:spPr>
          <a:xfrm>
            <a:off x="484188" y="1700808"/>
            <a:ext cx="8229600" cy="4474567"/>
          </a:xfrm>
        </p:spPr>
        <p:txBody>
          <a:bodyPr>
            <a:normAutofit fontScale="25000" lnSpcReduction="20000"/>
          </a:bodyPr>
          <a:lstStyle/>
          <a:p>
            <a:pPr>
              <a:buFont typeface="Wingdings" pitchFamily="2" charset="2"/>
              <a:buNone/>
              <a:defRPr/>
            </a:pPr>
            <a:r>
              <a:rPr lang="ru-RU" sz="5600" b="1" i="1" dirty="0" smtClean="0"/>
              <a:t>ПРОДУКТ</a:t>
            </a:r>
          </a:p>
          <a:p>
            <a:pPr>
              <a:defRPr/>
            </a:pPr>
            <a:r>
              <a:rPr lang="ru-RU" sz="5600" dirty="0" smtClean="0"/>
              <a:t>     Марка продукта</a:t>
            </a:r>
          </a:p>
          <a:p>
            <a:pPr>
              <a:defRPr/>
            </a:pPr>
            <a:r>
              <a:rPr lang="ru-RU" sz="5600" dirty="0" smtClean="0"/>
              <a:t>     Разнообразие номенклатуры (ассортимента) продуктов</a:t>
            </a:r>
          </a:p>
          <a:p>
            <a:pPr>
              <a:defRPr/>
            </a:pPr>
            <a:r>
              <a:rPr lang="ru-RU" sz="5600" dirty="0" smtClean="0"/>
              <a:t>      Качество  и виды упаковки</a:t>
            </a:r>
          </a:p>
          <a:p>
            <a:pPr>
              <a:defRPr/>
            </a:pPr>
            <a:r>
              <a:rPr lang="ru-RU" sz="5600" dirty="0" smtClean="0"/>
              <a:t>     Уровень предпродажной подготовки</a:t>
            </a:r>
          </a:p>
          <a:p>
            <a:pPr>
              <a:buNone/>
              <a:defRPr/>
            </a:pPr>
            <a:r>
              <a:rPr lang="ru-RU" sz="5600" b="1" dirty="0" smtClean="0"/>
              <a:t>Ц</a:t>
            </a:r>
            <a:r>
              <a:rPr lang="ru-RU" sz="5600" b="1" i="1" dirty="0" smtClean="0"/>
              <a:t>ЕНА</a:t>
            </a:r>
            <a:endParaRPr lang="ru-RU" sz="5600" b="1" dirty="0" smtClean="0"/>
          </a:p>
          <a:p>
            <a:pPr>
              <a:defRPr/>
            </a:pPr>
            <a:r>
              <a:rPr lang="ru-RU" sz="5600" dirty="0" smtClean="0"/>
              <a:t>     Уровень цен</a:t>
            </a:r>
          </a:p>
          <a:p>
            <a:pPr>
              <a:defRPr/>
            </a:pPr>
            <a:r>
              <a:rPr lang="ru-RU" sz="5600" dirty="0" smtClean="0"/>
              <a:t>     Гибкость ценовой политики</a:t>
            </a:r>
          </a:p>
          <a:p>
            <a:pPr>
              <a:defRPr/>
            </a:pPr>
            <a:r>
              <a:rPr lang="ru-RU" sz="5600" dirty="0" smtClean="0"/>
              <a:t>     Назначение цен на новые товары</a:t>
            </a:r>
            <a:endParaRPr lang="ru-RU" sz="5600" b="1" dirty="0" smtClean="0"/>
          </a:p>
          <a:p>
            <a:pPr>
              <a:buFont typeface="Wingdings" pitchFamily="2" charset="2"/>
              <a:buNone/>
              <a:defRPr/>
            </a:pPr>
            <a:r>
              <a:rPr lang="ru-RU" sz="5600" b="1" dirty="0" smtClean="0"/>
              <a:t> Д</a:t>
            </a:r>
            <a:r>
              <a:rPr lang="ru-RU" sz="5600" b="1" i="1" dirty="0" smtClean="0"/>
              <a:t>ОВЕДЕНИЕ ПРОДУКТА ДО ПОТРЕБИТЕЛЯ</a:t>
            </a:r>
            <a:endParaRPr lang="ru-RU" sz="5600" b="1" dirty="0" smtClean="0"/>
          </a:p>
          <a:p>
            <a:pPr>
              <a:defRPr/>
            </a:pPr>
            <a:r>
              <a:rPr lang="ru-RU" sz="5600" dirty="0" smtClean="0"/>
              <a:t>     Объем реализации по разным каналам сбыта</a:t>
            </a:r>
          </a:p>
          <a:p>
            <a:pPr>
              <a:defRPr/>
            </a:pPr>
            <a:r>
              <a:rPr lang="ru-RU" sz="5600" dirty="0" smtClean="0"/>
              <a:t>     Численный состав сотрудников сбытовых служб и торговых агентов</a:t>
            </a:r>
          </a:p>
          <a:p>
            <a:pPr>
              <a:defRPr/>
            </a:pPr>
            <a:r>
              <a:rPr lang="ru-RU" sz="5600" dirty="0" smtClean="0"/>
              <a:t>     Уровень их квалификации</a:t>
            </a:r>
          </a:p>
          <a:p>
            <a:pPr>
              <a:buNone/>
              <a:defRPr/>
            </a:pPr>
            <a:r>
              <a:rPr lang="ru-RU" sz="5600" b="1" dirty="0" smtClean="0"/>
              <a:t>П</a:t>
            </a:r>
            <a:r>
              <a:rPr lang="ru-RU" sz="5600" b="1" i="1" dirty="0" smtClean="0"/>
              <a:t>РОДВИЖЕНИЕ ПРОДУКТА (МАРКЕТИНГОВЫЕ КОММУНИКАЦИИ)</a:t>
            </a:r>
            <a:endParaRPr lang="ru-RU" sz="5600" b="1" dirty="0" smtClean="0"/>
          </a:p>
          <a:p>
            <a:pPr>
              <a:defRPr/>
            </a:pPr>
            <a:r>
              <a:rPr lang="ru-RU" sz="5600" dirty="0" smtClean="0"/>
              <a:t> уровень рекламной деятельности: бюджет рекламной деятельности;</a:t>
            </a:r>
          </a:p>
          <a:p>
            <a:pPr>
              <a:defRPr/>
            </a:pPr>
            <a:r>
              <a:rPr lang="ru-RU" sz="5600" dirty="0" smtClean="0"/>
              <a:t>  виды рекламы;</a:t>
            </a:r>
          </a:p>
          <a:p>
            <a:pPr>
              <a:defRPr/>
            </a:pPr>
            <a:r>
              <a:rPr lang="ru-RU" sz="5600" dirty="0" smtClean="0"/>
              <a:t>  используемые СМИ;</a:t>
            </a:r>
          </a:p>
          <a:p>
            <a:pPr>
              <a:defRPr/>
            </a:pPr>
            <a:r>
              <a:rPr lang="ru-RU" sz="5600" dirty="0" smtClean="0"/>
              <a:t> характеристика отдельных рекламных кампаний (периодичность и частота повторения рекламы, качество рекламных сообщений и т.п.).</a:t>
            </a:r>
          </a:p>
          <a:p>
            <a:pPr>
              <a:buNone/>
              <a:defRPr/>
            </a:pPr>
            <a:endParaRPr lang="ru-RU" sz="4800" dirty="0" smtClean="0"/>
          </a:p>
          <a:p>
            <a:pPr>
              <a:buNone/>
              <a:defRPr/>
            </a:pPr>
            <a:endParaRPr lang="ru-RU" sz="4800" dirty="0"/>
          </a:p>
        </p:txBody>
      </p:sp>
    </p:spTree>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Заголовок 1"/>
          <p:cNvSpPr>
            <a:spLocks noGrp="1"/>
          </p:cNvSpPr>
          <p:nvPr>
            <p:ph type="title"/>
          </p:nvPr>
        </p:nvSpPr>
        <p:spPr>
          <a:xfrm>
            <a:off x="301752" y="228600"/>
            <a:ext cx="8534400" cy="824136"/>
          </a:xfrm>
        </p:spPr>
        <p:txBody>
          <a:bodyPr>
            <a:noAutofit/>
          </a:bodyPr>
          <a:lstStyle/>
          <a:p>
            <a:r>
              <a:rPr lang="ru-RU" sz="2600" b="1" dirty="0" smtClean="0">
                <a:solidFill>
                  <a:schemeClr val="tx1"/>
                </a:solidFill>
              </a:rPr>
              <a:t>Оценка эффективности маркетинговой деятельности фирм-конкурентов</a:t>
            </a:r>
            <a:r>
              <a:rPr lang="en-US" sz="2600" b="1" dirty="0" smtClean="0">
                <a:solidFill>
                  <a:schemeClr val="tx1"/>
                </a:solidFill>
              </a:rPr>
              <a:t>:</a:t>
            </a:r>
            <a:endParaRPr lang="ru-RU" sz="2600" b="1" dirty="0" smtClean="0">
              <a:solidFill>
                <a:schemeClr val="tx1"/>
              </a:solidFill>
            </a:endParaRPr>
          </a:p>
        </p:txBody>
      </p:sp>
      <p:sp>
        <p:nvSpPr>
          <p:cNvPr id="3" name="Содержимое 2"/>
          <p:cNvSpPr>
            <a:spLocks noGrp="1"/>
          </p:cNvSpPr>
          <p:nvPr>
            <p:ph sz="quarter" idx="11"/>
          </p:nvPr>
        </p:nvSpPr>
        <p:spPr>
          <a:xfrm>
            <a:off x="484188" y="1628801"/>
            <a:ext cx="8229600" cy="4489424"/>
          </a:xfrm>
        </p:spPr>
        <p:txBody>
          <a:bodyPr>
            <a:normAutofit fontScale="62500" lnSpcReduction="20000"/>
          </a:bodyPr>
          <a:lstStyle/>
          <a:p>
            <a:pPr>
              <a:buNone/>
              <a:defRPr/>
            </a:pPr>
            <a:r>
              <a:rPr lang="ru-RU" b="1" dirty="0" smtClean="0"/>
              <a:t>Уровень и методы стимулирования сбыта (отдельно для работников </a:t>
            </a:r>
          </a:p>
          <a:p>
            <a:pPr>
              <a:buNone/>
              <a:defRPr/>
            </a:pPr>
            <a:r>
              <a:rPr lang="ru-RU" b="1" dirty="0" smtClean="0"/>
              <a:t>сбытовых  служб предприятия, торговых организаций и </a:t>
            </a:r>
          </a:p>
          <a:p>
            <a:pPr>
              <a:buNone/>
              <a:defRPr/>
            </a:pPr>
            <a:r>
              <a:rPr lang="ru-RU" b="1" dirty="0" smtClean="0"/>
              <a:t>потребителей):</a:t>
            </a:r>
          </a:p>
          <a:p>
            <a:pPr>
              <a:buNone/>
              <a:defRPr/>
            </a:pPr>
            <a:r>
              <a:rPr lang="ru-RU" dirty="0" smtClean="0"/>
              <a:t>ценовые скидки и наценки:</a:t>
            </a:r>
          </a:p>
          <a:p>
            <a:pPr>
              <a:defRPr/>
            </a:pPr>
            <a:r>
              <a:rPr lang="ru-RU" dirty="0" smtClean="0"/>
              <a:t>     премии;</a:t>
            </a:r>
          </a:p>
          <a:p>
            <a:pPr>
              <a:defRPr/>
            </a:pPr>
            <a:r>
              <a:rPr lang="ru-RU" dirty="0" smtClean="0"/>
              <a:t>     купоны;</a:t>
            </a:r>
          </a:p>
          <a:p>
            <a:pPr>
              <a:defRPr/>
            </a:pPr>
            <a:r>
              <a:rPr lang="ru-RU" dirty="0" smtClean="0"/>
              <a:t>     лотереи и конкурсы;</a:t>
            </a:r>
          </a:p>
          <a:p>
            <a:pPr>
              <a:defRPr/>
            </a:pPr>
            <a:r>
              <a:rPr lang="ru-RU" dirty="0" smtClean="0"/>
              <a:t>     пакетные продажи;</a:t>
            </a:r>
          </a:p>
          <a:p>
            <a:pPr>
              <a:defRPr/>
            </a:pPr>
            <a:r>
              <a:rPr lang="ru-RU" dirty="0" smtClean="0"/>
              <a:t>     предоставление бесплатных образцов и др.;</a:t>
            </a:r>
          </a:p>
          <a:p>
            <a:pPr>
              <a:defRPr/>
            </a:pPr>
            <a:r>
              <a:rPr lang="ru-RU" dirty="0" smtClean="0"/>
              <a:t>     размер бюджета стимулирования.</a:t>
            </a:r>
          </a:p>
          <a:p>
            <a:pPr>
              <a:buNone/>
              <a:defRPr/>
            </a:pPr>
            <a:r>
              <a:rPr lang="ru-RU" b="1" dirty="0" smtClean="0"/>
              <a:t>Использование персональной продажи </a:t>
            </a:r>
          </a:p>
          <a:p>
            <a:pPr>
              <a:defRPr/>
            </a:pPr>
            <a:r>
              <a:rPr lang="ru-RU" dirty="0" smtClean="0"/>
              <a:t>(число привлекаемых торговых агентов, объем их продаж в общем объеме реализации, оплата и стимулирование их труда и т.п.).</a:t>
            </a:r>
          </a:p>
          <a:p>
            <a:pPr>
              <a:buNone/>
              <a:defRPr/>
            </a:pPr>
            <a:r>
              <a:rPr lang="ru-RU" b="1" dirty="0" smtClean="0"/>
              <a:t>Использование инструментов связи с общественностью </a:t>
            </a:r>
            <a:endParaRPr lang="ru-RU" dirty="0" smtClean="0"/>
          </a:p>
          <a:p>
            <a:pPr>
              <a:defRPr/>
            </a:pPr>
            <a:r>
              <a:rPr lang="ru-RU" dirty="0" smtClean="0"/>
              <a:t>наличие специального подразделения или отдельных сотрудников, </a:t>
            </a:r>
          </a:p>
          <a:p>
            <a:pPr>
              <a:buNone/>
              <a:defRPr/>
            </a:pPr>
            <a:r>
              <a:rPr lang="ru-RU" dirty="0" smtClean="0"/>
              <a:t>осуществляющих связь с общественностью.</a:t>
            </a:r>
          </a:p>
          <a:p>
            <a:pPr>
              <a:buNone/>
              <a:defRPr/>
            </a:pPr>
            <a:endParaRPr lang="ru-RU" dirty="0" smtClean="0"/>
          </a:p>
          <a:p>
            <a:pPr>
              <a:buNone/>
              <a:defRPr/>
            </a:pPr>
            <a:endParaRPr lang="ru-RU" dirty="0" smtClean="0"/>
          </a:p>
          <a:p>
            <a:pPr>
              <a:buNone/>
              <a:defRPr/>
            </a:pPr>
            <a:endParaRPr lang="ru-RU" dirty="0" smtClean="0"/>
          </a:p>
          <a:p>
            <a:pPr>
              <a:buNone/>
              <a:defRPr/>
            </a:pPr>
            <a:endParaRPr lang="ru-RU" dirty="0" smtClean="0"/>
          </a:p>
          <a:p>
            <a:pPr>
              <a:buFont typeface="Wingdings" pitchFamily="2" charset="2"/>
              <a:buNone/>
              <a:defRPr/>
            </a:pPr>
            <a:endParaRPr lang="ru-RU" dirty="0"/>
          </a:p>
        </p:txBody>
      </p:sp>
    </p:spTree>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52450"/>
            <a:ext cx="8229600" cy="1076350"/>
          </a:xfrm>
        </p:spPr>
        <p:txBody>
          <a:bodyPr>
            <a:normAutofit fontScale="90000"/>
          </a:bodyPr>
          <a:lstStyle/>
          <a:p>
            <a:r>
              <a:rPr lang="ru-RU" sz="3100" b="1" dirty="0" smtClean="0">
                <a:solidFill>
                  <a:schemeClr val="tx1"/>
                </a:solidFill>
              </a:rPr>
              <a:t>Исследование конкурентоспособности фирмы в целом</a:t>
            </a:r>
            <a:r>
              <a:rPr lang="en-US" sz="3100" b="1" dirty="0" smtClean="0">
                <a:solidFill>
                  <a:schemeClr val="tx1"/>
                </a:solidFill>
              </a:rPr>
              <a:t>:</a:t>
            </a:r>
            <a:r>
              <a:rPr lang="ru-RU" dirty="0" smtClean="0"/>
              <a:t/>
            </a:r>
            <a:br>
              <a:rPr lang="ru-RU" dirty="0" smtClean="0"/>
            </a:br>
            <a:endParaRPr lang="ru-RU" dirty="0"/>
          </a:p>
        </p:txBody>
      </p:sp>
      <p:sp>
        <p:nvSpPr>
          <p:cNvPr id="3" name="Содержимое 2"/>
          <p:cNvSpPr>
            <a:spLocks noGrp="1"/>
          </p:cNvSpPr>
          <p:nvPr>
            <p:ph sz="quarter" idx="11"/>
          </p:nvPr>
        </p:nvSpPr>
        <p:spPr>
          <a:xfrm>
            <a:off x="484188" y="1628800"/>
            <a:ext cx="8229600" cy="4488863"/>
          </a:xfrm>
        </p:spPr>
        <p:txBody>
          <a:bodyPr>
            <a:normAutofit fontScale="25000" lnSpcReduction="20000"/>
          </a:bodyPr>
          <a:lstStyle/>
          <a:p>
            <a:pPr hangingPunct="0">
              <a:buNone/>
            </a:pPr>
            <a:r>
              <a:rPr lang="ru-RU" sz="5600" b="1" dirty="0" smtClean="0"/>
              <a:t>Изучение позиций и возможностей фирм-конкурентов в целом </a:t>
            </a:r>
          </a:p>
          <a:p>
            <a:pPr hangingPunct="0">
              <a:buNone/>
            </a:pPr>
            <a:r>
              <a:rPr lang="ru-RU" sz="5600" b="1" dirty="0" smtClean="0"/>
              <a:t>предполагает поиск ответов на четыре основные группы вопросов,</a:t>
            </a:r>
          </a:p>
          <a:p>
            <a:pPr hangingPunct="0">
              <a:buNone/>
            </a:pPr>
            <a:r>
              <a:rPr lang="ru-RU" sz="5600" b="1" dirty="0" smtClean="0"/>
              <a:t>вокруг которых строится структура системы слежения за </a:t>
            </a:r>
          </a:p>
          <a:p>
            <a:pPr hangingPunct="0">
              <a:buNone/>
            </a:pPr>
            <a:r>
              <a:rPr lang="ru-RU" sz="5600" b="1" dirty="0" smtClean="0"/>
              <a:t>конкуренцией:</a:t>
            </a:r>
          </a:p>
          <a:p>
            <a:pPr hangingPunct="0"/>
            <a:r>
              <a:rPr lang="ru-RU" sz="5600" dirty="0" smtClean="0"/>
              <a:t>Каковы основные цели конкурента?</a:t>
            </a:r>
          </a:p>
          <a:p>
            <a:pPr hangingPunct="0"/>
            <a:r>
              <a:rPr lang="ru-RU" sz="5600" dirty="0" smtClean="0"/>
              <a:t>Каковы текущие стратегии достижения этих целей?</a:t>
            </a:r>
          </a:p>
          <a:p>
            <a:pPr hangingPunct="0"/>
            <a:r>
              <a:rPr lang="ru-RU" sz="5600" dirty="0" smtClean="0"/>
              <a:t> Какими средствами располагают конкуренты, чтобы реализовать свои стратегии?</a:t>
            </a:r>
          </a:p>
          <a:p>
            <a:pPr hangingPunct="0"/>
            <a:r>
              <a:rPr lang="ru-RU" sz="5600" dirty="0" smtClean="0"/>
              <a:t>Каковы их вероятные будущие стратегии?</a:t>
            </a:r>
          </a:p>
          <a:p>
            <a:pPr hangingPunct="0">
              <a:buNone/>
            </a:pPr>
            <a:r>
              <a:rPr lang="ru-RU" sz="5600" b="1" dirty="0" smtClean="0"/>
              <a:t>С точки зрения результативности деятельности фирм-конкурентов на </a:t>
            </a:r>
          </a:p>
          <a:p>
            <a:pPr hangingPunct="0">
              <a:buNone/>
            </a:pPr>
            <a:r>
              <a:rPr lang="ru-RU" sz="5600" b="1" dirty="0" smtClean="0"/>
              <a:t>рынке и завоевания ими там сильных позиций можно выделить следующие </a:t>
            </a:r>
          </a:p>
          <a:p>
            <a:pPr hangingPunct="0">
              <a:buNone/>
            </a:pPr>
            <a:r>
              <a:rPr lang="ru-RU" sz="5600" b="1" dirty="0" smtClean="0"/>
              <a:t>основные факторы, требующие изучения:</a:t>
            </a:r>
          </a:p>
          <a:p>
            <a:pPr hangingPunct="0"/>
            <a:r>
              <a:rPr lang="ru-RU" sz="5600" dirty="0" smtClean="0"/>
              <a:t>Имидж фирмы.</a:t>
            </a:r>
          </a:p>
          <a:p>
            <a:pPr hangingPunct="0"/>
            <a:r>
              <a:rPr lang="ru-RU" sz="5600" dirty="0" smtClean="0"/>
              <a:t>Концепция продукта, на которой базируется деятельность фирмы.</a:t>
            </a:r>
          </a:p>
          <a:p>
            <a:pPr hangingPunct="0"/>
            <a:r>
              <a:rPr lang="ru-RU" sz="5600" dirty="0" smtClean="0"/>
              <a:t>Эффективность сбыта с точки зрения используемых каналов товародвижения.</a:t>
            </a:r>
          </a:p>
          <a:p>
            <a:pPr hangingPunct="0"/>
            <a:r>
              <a:rPr lang="ru-RU" sz="5600" dirty="0" smtClean="0"/>
              <a:t>Уровень стимулирования сбыта (работников сбытовых служб предприятия, торговых </a:t>
            </a:r>
          </a:p>
          <a:p>
            <a:pPr hangingPunct="0">
              <a:buNone/>
            </a:pPr>
            <a:r>
              <a:rPr lang="ru-RU" sz="5600" dirty="0" smtClean="0"/>
              <a:t>       организаций и потребителей).</a:t>
            </a:r>
          </a:p>
          <a:p>
            <a:pPr hangingPunct="0"/>
            <a:r>
              <a:rPr lang="ru-RU" sz="5600" dirty="0" smtClean="0"/>
              <a:t>Уровень рекламной деятельности.</a:t>
            </a:r>
          </a:p>
          <a:p>
            <a:pPr hangingPunct="0">
              <a:buNone/>
            </a:pPr>
            <a:endParaRPr lang="ru-RU" dirty="0" smtClean="0"/>
          </a:p>
          <a:p>
            <a:pPr>
              <a:buNone/>
            </a:pPr>
            <a:endParaRPr lang="ru-RU"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628650"/>
            <a:ext cx="8229600" cy="647700"/>
          </a:xfrm>
        </p:spPr>
        <p:txBody>
          <a:bodyPr>
            <a:normAutofit fontScale="90000"/>
          </a:bodyPr>
          <a:lstStyle/>
          <a:p>
            <a:r>
              <a:rPr lang="ru-RU" sz="2800" b="1" dirty="0" smtClean="0">
                <a:solidFill>
                  <a:schemeClr val="tx1"/>
                </a:solidFill>
              </a:rPr>
              <a:t>Конкурентные стратегии</a:t>
            </a:r>
            <a:br>
              <a:rPr lang="ru-RU" sz="2800" b="1" dirty="0" smtClean="0">
                <a:solidFill>
                  <a:schemeClr val="tx1"/>
                </a:solidFill>
              </a:rPr>
            </a:br>
            <a:endParaRPr lang="ru-RU" sz="2800" b="1" dirty="0">
              <a:solidFill>
                <a:schemeClr val="tx1"/>
              </a:solidFill>
            </a:endParaRPr>
          </a:p>
        </p:txBody>
      </p:sp>
      <p:sp>
        <p:nvSpPr>
          <p:cNvPr id="3" name="Содержимое 2"/>
          <p:cNvSpPr>
            <a:spLocks noGrp="1"/>
          </p:cNvSpPr>
          <p:nvPr>
            <p:ph sz="quarter" idx="11"/>
          </p:nvPr>
        </p:nvSpPr>
        <p:spPr>
          <a:xfrm>
            <a:off x="484188" y="1628800"/>
            <a:ext cx="8229600" cy="4488863"/>
          </a:xfrm>
        </p:spPr>
        <p:txBody>
          <a:bodyPr>
            <a:normAutofit fontScale="62500" lnSpcReduction="20000"/>
          </a:bodyPr>
          <a:lstStyle/>
          <a:p>
            <a:pPr>
              <a:buNone/>
            </a:pPr>
            <a:r>
              <a:rPr lang="ru-RU" b="1" dirty="0" smtClean="0"/>
              <a:t>Конкурентные стратегии на корпоративном уровне преследуют</a:t>
            </a:r>
            <a:r>
              <a:rPr lang="en-US" b="1" dirty="0" smtClean="0"/>
              <a:t>:</a:t>
            </a:r>
            <a:endParaRPr lang="ru-RU" b="1" dirty="0" smtClean="0"/>
          </a:p>
          <a:p>
            <a:r>
              <a:rPr lang="ru-RU" dirty="0" smtClean="0"/>
              <a:t>цель обеспечить конкурентное преимущество предприятия на рынке </a:t>
            </a:r>
          </a:p>
          <a:p>
            <a:pPr>
              <a:buNone/>
            </a:pPr>
            <a:r>
              <a:rPr lang="ru-RU" dirty="0" smtClean="0"/>
              <a:t>относительно фирм-конкурентов, </a:t>
            </a:r>
          </a:p>
          <a:p>
            <a:r>
              <a:rPr lang="ru-RU" dirty="0" smtClean="0"/>
              <a:t>маркетинговый смысл конкурентных стратегий заключается в том, что они </a:t>
            </a:r>
          </a:p>
          <a:p>
            <a:pPr>
              <a:buNone/>
            </a:pPr>
            <a:r>
              <a:rPr lang="ru-RU" dirty="0" smtClean="0"/>
              <a:t>способствуют  удержанию предприятием определенной доли рынка </a:t>
            </a:r>
          </a:p>
          <a:p>
            <a:pPr>
              <a:buNone/>
            </a:pPr>
            <a:r>
              <a:rPr lang="ru-RU" dirty="0" smtClean="0"/>
              <a:t>(отдельного рыночного сегмента) или ее увеличению.</a:t>
            </a:r>
          </a:p>
          <a:p>
            <a:pPr>
              <a:buNone/>
            </a:pPr>
            <a:endParaRPr lang="ru-RU" dirty="0" smtClean="0"/>
          </a:p>
          <a:p>
            <a:pPr>
              <a:buNone/>
            </a:pPr>
            <a:r>
              <a:rPr lang="ru-RU" b="1" dirty="0" smtClean="0"/>
              <a:t>Достижение конкурентного преимущества осуществляется </a:t>
            </a:r>
          </a:p>
          <a:p>
            <a:pPr>
              <a:buNone/>
            </a:pPr>
            <a:r>
              <a:rPr lang="ru-RU" b="1" dirty="0" smtClean="0"/>
              <a:t>предприятием на основе решения следующих вопросов:</a:t>
            </a:r>
          </a:p>
          <a:p>
            <a:pPr>
              <a:buFont typeface="Arial" pitchFamily="34" charset="0"/>
              <a:buChar char="•"/>
            </a:pPr>
            <a:r>
              <a:rPr lang="ru-RU" dirty="0" smtClean="0"/>
              <a:t>Каковы могут быть пути получения конкурентного преимущества?</a:t>
            </a:r>
            <a:endParaRPr lang="ru-RU" i="1" dirty="0" smtClean="0"/>
          </a:p>
          <a:p>
            <a:pPr>
              <a:buFont typeface="Arial" pitchFamily="34" charset="0"/>
              <a:buChar char="•"/>
            </a:pPr>
            <a:r>
              <a:rPr lang="ru-RU" dirty="0" smtClean="0"/>
              <a:t>Как определить маркетинговые возможности по достижению конкурентного преимущества?</a:t>
            </a:r>
            <a:endParaRPr lang="ru-RU" i="1" dirty="0" smtClean="0"/>
          </a:p>
          <a:p>
            <a:pPr>
              <a:buFont typeface="Arial" pitchFamily="34" charset="0"/>
              <a:buChar char="•"/>
            </a:pPr>
            <a:r>
              <a:rPr lang="ru-RU" dirty="0" smtClean="0"/>
              <a:t>Какие возможны стратегии по достижению конкурентно­го преимущества?</a:t>
            </a:r>
            <a:endParaRPr lang="ru-RU" i="1" dirty="0" smtClean="0"/>
          </a:p>
          <a:p>
            <a:pPr>
              <a:buFont typeface="Arial" pitchFamily="34" charset="0"/>
              <a:buChar char="•"/>
            </a:pPr>
            <a:r>
              <a:rPr lang="ru-RU" dirty="0" smtClean="0"/>
              <a:t>Как оценить ответные действия конкурентов?</a:t>
            </a:r>
            <a:endParaRPr lang="ru-RU" i="1" dirty="0" smtClean="0"/>
          </a:p>
          <a:p>
            <a:endParaRPr lang="ru-RU"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solidFill>
                  <a:schemeClr val="tx1"/>
                </a:solidFill>
              </a:rPr>
              <a:t>Понятие товара в маркетинге</a:t>
            </a:r>
            <a:endParaRPr lang="ru-RU" dirty="0">
              <a:solidFill>
                <a:schemeClr val="tx1"/>
              </a:solidFill>
            </a:endParaRPr>
          </a:p>
        </p:txBody>
      </p:sp>
      <p:sp>
        <p:nvSpPr>
          <p:cNvPr id="3" name="Содержимое 2"/>
          <p:cNvSpPr>
            <a:spLocks noGrp="1"/>
          </p:cNvSpPr>
          <p:nvPr>
            <p:ph sz="quarter" idx="11"/>
          </p:nvPr>
        </p:nvSpPr>
        <p:spPr>
          <a:xfrm>
            <a:off x="484188" y="1772817"/>
            <a:ext cx="8229600" cy="4344846"/>
          </a:xfrm>
        </p:spPr>
        <p:txBody>
          <a:bodyPr>
            <a:normAutofit fontScale="92500" lnSpcReduction="20000"/>
          </a:bodyPr>
          <a:lstStyle/>
          <a:p>
            <a:pPr>
              <a:buNone/>
            </a:pPr>
            <a:r>
              <a:rPr lang="ru-RU" sz="1800" b="1" dirty="0" smtClean="0"/>
              <a:t>В маркетинге товар рассматривают с двух сторон.</a:t>
            </a:r>
          </a:p>
          <a:p>
            <a:r>
              <a:rPr lang="ru-RU" sz="1800" b="1" dirty="0" smtClean="0"/>
              <a:t>Товар</a:t>
            </a:r>
            <a:r>
              <a:rPr lang="ru-RU" sz="1800" dirty="0" smtClean="0"/>
              <a:t> – это средство, при помощи которого возможно удовлетворение конкретных потребностей.</a:t>
            </a:r>
          </a:p>
          <a:p>
            <a:r>
              <a:rPr lang="ru-RU" sz="1800" b="1" dirty="0" smtClean="0"/>
              <a:t>Товар </a:t>
            </a:r>
            <a:r>
              <a:rPr lang="ru-RU" sz="1800" dirty="0" smtClean="0"/>
              <a:t>– это продукт, созданный для продажи.</a:t>
            </a:r>
          </a:p>
          <a:p>
            <a:pPr>
              <a:buNone/>
            </a:pPr>
            <a:r>
              <a:rPr lang="ru-RU" sz="1800" b="1" dirty="0" smtClean="0"/>
              <a:t>Потребительские свойства товара </a:t>
            </a:r>
            <a:endParaRPr lang="ru-RU" sz="1800" dirty="0" smtClean="0"/>
          </a:p>
          <a:p>
            <a:pPr>
              <a:buNone/>
            </a:pPr>
            <a:r>
              <a:rPr lang="ru-RU" sz="1800" dirty="0" smtClean="0"/>
              <a:t>С точки зрения маркетинга, потребитель прежде всего приобретает не товар, а </a:t>
            </a:r>
          </a:p>
          <a:p>
            <a:pPr>
              <a:buNone/>
            </a:pPr>
            <a:r>
              <a:rPr lang="ru-RU" sz="1800" dirty="0" smtClean="0"/>
              <a:t>блага, которые он ему сможет предоставить. </a:t>
            </a:r>
          </a:p>
          <a:p>
            <a:pPr>
              <a:buNone/>
            </a:pPr>
            <a:r>
              <a:rPr lang="ru-RU" sz="1800" b="1" dirty="0" smtClean="0"/>
              <a:t>Потому важно обозначить основные характеристики товара:</a:t>
            </a:r>
          </a:p>
          <a:p>
            <a:r>
              <a:rPr lang="ru-RU" sz="1800" dirty="0" smtClean="0"/>
              <a:t>качество,</a:t>
            </a:r>
          </a:p>
          <a:p>
            <a:r>
              <a:rPr lang="ru-RU" sz="1800" dirty="0" smtClean="0"/>
              <a:t>функциональность;</a:t>
            </a:r>
          </a:p>
          <a:p>
            <a:r>
              <a:rPr lang="ru-RU" sz="1800" dirty="0" smtClean="0"/>
              <a:t>надежность;</a:t>
            </a:r>
          </a:p>
          <a:p>
            <a:r>
              <a:rPr lang="ru-RU" sz="1800" dirty="0" smtClean="0"/>
              <a:t>долговечность;</a:t>
            </a:r>
          </a:p>
          <a:p>
            <a:r>
              <a:rPr lang="ru-RU" sz="1800" dirty="0" smtClean="0"/>
              <a:t>дизайн;</a:t>
            </a:r>
          </a:p>
          <a:p>
            <a:r>
              <a:rPr lang="ru-RU" sz="1800" dirty="0" smtClean="0"/>
              <a:t>эргономические способности (удобство применения, ухода, ремонта,</a:t>
            </a:r>
          </a:p>
          <a:p>
            <a:r>
              <a:rPr lang="ru-RU" sz="1800" dirty="0" smtClean="0"/>
              <a:t>сопровождающая документация;</a:t>
            </a:r>
          </a:p>
          <a:p>
            <a:r>
              <a:rPr lang="ru-RU" sz="1800" dirty="0" smtClean="0"/>
              <a:t>престижность.</a:t>
            </a:r>
          </a:p>
          <a:p>
            <a:pPr>
              <a:buNone/>
            </a:pPr>
            <a:endParaRPr lang="ru-RU" sz="1800" dirty="0" smtClean="0"/>
          </a:p>
          <a:p>
            <a:pPr>
              <a:buNone/>
            </a:pPr>
            <a:endParaRPr lang="ru-RU" sz="1800" dirty="0" smtClean="0"/>
          </a:p>
          <a:p>
            <a:pPr>
              <a:buNone/>
            </a:pPr>
            <a:endParaRPr lang="ru-RU"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Заголовок 1"/>
          <p:cNvSpPr>
            <a:spLocks noGrp="1"/>
          </p:cNvSpPr>
          <p:nvPr>
            <p:ph type="title"/>
          </p:nvPr>
        </p:nvSpPr>
        <p:spPr>
          <a:xfrm>
            <a:off x="457200" y="457201"/>
            <a:ext cx="8229600" cy="595536"/>
          </a:xfrm>
        </p:spPr>
        <p:txBody>
          <a:bodyPr>
            <a:noAutofit/>
          </a:bodyPr>
          <a:lstStyle/>
          <a:p>
            <a:r>
              <a:rPr lang="ru-RU" sz="2800" b="1" dirty="0" smtClean="0">
                <a:solidFill>
                  <a:schemeClr val="tx1"/>
                </a:solidFill>
              </a:rPr>
              <a:t>Классификация товаров широкого потребления</a:t>
            </a:r>
          </a:p>
        </p:txBody>
      </p:sp>
      <p:sp>
        <p:nvSpPr>
          <p:cNvPr id="20483" name="Содержимое 2"/>
          <p:cNvSpPr>
            <a:spLocks noGrp="1"/>
          </p:cNvSpPr>
          <p:nvPr>
            <p:ph idx="1"/>
          </p:nvPr>
        </p:nvSpPr>
        <p:spPr>
          <a:xfrm>
            <a:off x="457200" y="1556792"/>
            <a:ext cx="8404225" cy="4767808"/>
          </a:xfrm>
        </p:spPr>
        <p:txBody>
          <a:bodyPr>
            <a:normAutofit lnSpcReduction="10000"/>
          </a:bodyPr>
          <a:lstStyle/>
          <a:p>
            <a:r>
              <a:rPr lang="ru-RU" sz="1900" b="1" i="1" dirty="0" smtClean="0"/>
              <a:t>Товары повседневного спроса</a:t>
            </a:r>
            <a:r>
              <a:rPr lang="ru-RU" sz="1900" dirty="0" smtClean="0"/>
              <a:t> – это товары, которые потребитель обычно покупает часто, без раздумий и с минимальными усилиями на их сравнение между собой. </a:t>
            </a:r>
          </a:p>
          <a:p>
            <a:r>
              <a:rPr lang="ru-RU" sz="1900" b="1" i="1" dirty="0" smtClean="0"/>
              <a:t>Товары предварительного выбора</a:t>
            </a:r>
            <a:r>
              <a:rPr lang="ru-RU" sz="1900" dirty="0" smtClean="0"/>
              <a:t> – это товары, которые потребитель в процессе выбора и покупки, как правило, сравнивает между собой по показателям пригодности, качества, цены и внешнего оформления. Примерами могут служить мебель, одежда, автомобили.</a:t>
            </a:r>
          </a:p>
          <a:p>
            <a:r>
              <a:rPr lang="ru-RU" sz="1900" b="1" i="1" dirty="0" smtClean="0"/>
              <a:t>Товары особого спроса</a:t>
            </a:r>
            <a:r>
              <a:rPr lang="ru-RU" sz="1900" dirty="0" smtClean="0"/>
              <a:t> – это товары с уникальными характеристиками или отдельные марочные товары, ради приобретения которых значительная часть покупателей готова затратить дополнительные усилия. Примерами могут быть особо модные или престижные товары. Так, автомобиль "Мерседес" является товаром особого спроса, поскольку покупатели готовы преодолеть большие расстояния, чтобы приобрести его.</a:t>
            </a:r>
          </a:p>
          <a:p>
            <a:r>
              <a:rPr lang="ru-RU" sz="1900" b="1" i="1" dirty="0" smtClean="0"/>
              <a:t>Товары пассивного спроса</a:t>
            </a:r>
            <a:r>
              <a:rPr lang="ru-RU" sz="1900" dirty="0" smtClean="0"/>
              <a:t> – это товары, о покупке которых потребитель обычно не думает заблаговременно.</a:t>
            </a:r>
          </a:p>
          <a:p>
            <a:endParaRPr lang="ru-RU" dirty="0" smtClean="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Заголовок 2"/>
          <p:cNvSpPr>
            <a:spLocks noGrp="1"/>
          </p:cNvSpPr>
          <p:nvPr>
            <p:ph type="title"/>
          </p:nvPr>
        </p:nvSpPr>
        <p:spPr>
          <a:xfrm>
            <a:off x="457200" y="323850"/>
            <a:ext cx="8229600" cy="656878"/>
          </a:xfrm>
        </p:spPr>
        <p:txBody>
          <a:bodyPr>
            <a:normAutofit/>
          </a:bodyPr>
          <a:lstStyle/>
          <a:p>
            <a:r>
              <a:rPr lang="ru-RU" b="1" dirty="0" smtClean="0">
                <a:solidFill>
                  <a:schemeClr val="tx1"/>
                </a:solidFill>
              </a:rPr>
              <a:t>Жизненный цикл товара.</a:t>
            </a:r>
          </a:p>
        </p:txBody>
      </p:sp>
      <p:sp>
        <p:nvSpPr>
          <p:cNvPr id="21507" name="Содержимое 3"/>
          <p:cNvSpPr>
            <a:spLocks noGrp="1"/>
          </p:cNvSpPr>
          <p:nvPr>
            <p:ph sz="quarter" idx="11"/>
          </p:nvPr>
        </p:nvSpPr>
        <p:spPr>
          <a:xfrm>
            <a:off x="484188" y="1556792"/>
            <a:ext cx="8229600" cy="4748758"/>
          </a:xfrm>
        </p:spPr>
        <p:txBody>
          <a:bodyPr>
            <a:normAutofit lnSpcReduction="10000"/>
          </a:bodyPr>
          <a:lstStyle/>
          <a:p>
            <a:pPr>
              <a:buFont typeface="Wingdings" pitchFamily="2" charset="2"/>
              <a:buNone/>
            </a:pPr>
            <a:r>
              <a:rPr lang="ru-RU" sz="1800" dirty="0" smtClean="0"/>
              <a:t>Концепция </a:t>
            </a:r>
            <a:r>
              <a:rPr lang="ru-RU" sz="1800" b="1" dirty="0" smtClean="0"/>
              <a:t>«жизненного цикла товара» (ЖЦТ) </a:t>
            </a:r>
            <a:r>
              <a:rPr lang="ru-RU" sz="1800" dirty="0" smtClean="0"/>
              <a:t>является одной из </a:t>
            </a:r>
            <a:endParaRPr lang="en-US" sz="1800" dirty="0" smtClean="0"/>
          </a:p>
          <a:p>
            <a:pPr>
              <a:buFont typeface="Wingdings" pitchFamily="2" charset="2"/>
              <a:buNone/>
            </a:pPr>
            <a:r>
              <a:rPr lang="ru-RU" sz="1800" dirty="0" smtClean="0"/>
              <a:t>наиболее популярных концепций в маркетинге. Согласно данной </a:t>
            </a:r>
            <a:endParaRPr lang="en-US" sz="1800" dirty="0" smtClean="0"/>
          </a:p>
          <a:p>
            <a:pPr>
              <a:buFont typeface="Wingdings" pitchFamily="2" charset="2"/>
              <a:buNone/>
            </a:pPr>
            <a:r>
              <a:rPr lang="ru-RU" sz="1800" dirty="0" smtClean="0"/>
              <a:t>концепции традиционно товар на рынке проходит четыре ясно </a:t>
            </a:r>
            <a:endParaRPr lang="en-US" sz="1800" dirty="0" smtClean="0"/>
          </a:p>
          <a:p>
            <a:pPr>
              <a:buFont typeface="Wingdings" pitchFamily="2" charset="2"/>
              <a:buNone/>
            </a:pPr>
            <a:r>
              <a:rPr lang="ru-RU" sz="1800" dirty="0" smtClean="0"/>
              <a:t>выраженные стадии: </a:t>
            </a:r>
            <a:endParaRPr lang="en-US" sz="1800" dirty="0" smtClean="0"/>
          </a:p>
          <a:p>
            <a:r>
              <a:rPr lang="ru-RU" sz="1800" b="1" dirty="0" smtClean="0"/>
              <a:t>Стадия внедрения товара на рынок. </a:t>
            </a:r>
            <a:r>
              <a:rPr lang="ru-RU" sz="1800" dirty="0" smtClean="0"/>
              <a:t>На этом этапе компания находит и воплощает в жизнь новую идею товара. Это период завоевания первых покупателей на рынке. </a:t>
            </a:r>
          </a:p>
          <a:p>
            <a:r>
              <a:rPr lang="ru-RU" sz="1800" b="1" dirty="0" smtClean="0"/>
              <a:t>Стадия роста</a:t>
            </a:r>
            <a:r>
              <a:rPr lang="ru-RU" sz="1800" dirty="0" smtClean="0"/>
              <a:t>. Этот период расширения сбыта товара на рынке, когда товар проходит точку безубыточности. </a:t>
            </a:r>
          </a:p>
          <a:p>
            <a:r>
              <a:rPr lang="ru-RU" sz="1800" b="1" dirty="0" smtClean="0"/>
              <a:t>Стадия зрелости. </a:t>
            </a:r>
            <a:r>
              <a:rPr lang="ru-RU" sz="1800" dirty="0" smtClean="0"/>
              <a:t>На этом этапе рост объема продаж замедляется, так как основная масса потенциальных покупателей уже привлечена. Уровень прибыли остается неизменным или снижается из-за увеличения расходов на маркетинговые мероприятия по защите товара от конкуренции. </a:t>
            </a:r>
          </a:p>
          <a:p>
            <a:r>
              <a:rPr lang="ru-RU" sz="1800" b="1" dirty="0" smtClean="0"/>
              <a:t>Стадия спада. </a:t>
            </a:r>
            <a:r>
              <a:rPr lang="ru-RU" sz="1800" dirty="0" smtClean="0"/>
              <a:t>Это период сокращения сбыта товара на рынке в результате уменьшения числа потребителей</a:t>
            </a:r>
            <a:r>
              <a:rPr lang="ru-RU" dirty="0" smtClean="0"/>
              <a:t>. </a:t>
            </a:r>
          </a:p>
          <a:p>
            <a:pPr>
              <a:buFont typeface="Wingdings" pitchFamily="2" charset="2"/>
              <a:buNone/>
            </a:pPr>
            <a:endParaRPr lang="ru-RU" dirty="0" smtClean="0"/>
          </a:p>
          <a:p>
            <a:pPr>
              <a:buFont typeface="Wingdings" pitchFamily="2" charset="2"/>
              <a:buNone/>
            </a:pPr>
            <a:endParaRPr lang="ru-RU" dirty="0" smtClean="0"/>
          </a:p>
          <a:p>
            <a:pPr>
              <a:buFont typeface="Wingdings" pitchFamily="2" charset="2"/>
              <a:buNone/>
            </a:pPr>
            <a:endParaRPr lang="ru-RU" dirty="0" smtClean="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Заголовок 1"/>
          <p:cNvSpPr>
            <a:spLocks noGrp="1"/>
          </p:cNvSpPr>
          <p:nvPr>
            <p:ph type="title"/>
          </p:nvPr>
        </p:nvSpPr>
        <p:spPr>
          <a:xfrm>
            <a:off x="301752" y="228600"/>
            <a:ext cx="8534400" cy="1184176"/>
          </a:xfrm>
        </p:spPr>
        <p:txBody>
          <a:bodyPr>
            <a:noAutofit/>
          </a:bodyPr>
          <a:lstStyle/>
          <a:p>
            <a:r>
              <a:rPr lang="ru-RU" sz="2400" b="1" dirty="0" smtClean="0">
                <a:solidFill>
                  <a:schemeClr val="tx1"/>
                </a:solidFill>
              </a:rPr>
              <a:t>Жизненный цикл товара состоит из нескольких этапов или стадий:</a:t>
            </a:r>
            <a:br>
              <a:rPr lang="ru-RU" sz="2400" b="1" dirty="0" smtClean="0">
                <a:solidFill>
                  <a:schemeClr val="tx1"/>
                </a:solidFill>
              </a:rPr>
            </a:br>
            <a:endParaRPr lang="ru-RU" sz="2400" b="1" dirty="0" smtClean="0">
              <a:solidFill>
                <a:schemeClr val="tx1"/>
              </a:solidFill>
            </a:endParaRPr>
          </a:p>
        </p:txBody>
      </p:sp>
      <p:pic>
        <p:nvPicPr>
          <p:cNvPr id="22531" name="Picture 2"/>
          <p:cNvPicPr>
            <a:picLocks noChangeAspect="1" noChangeArrowheads="1"/>
          </p:cNvPicPr>
          <p:nvPr/>
        </p:nvPicPr>
        <p:blipFill>
          <a:blip r:embed="rId3" cstate="print">
            <a:lum bright="6000" contrast="6000"/>
          </a:blip>
          <a:srcRect/>
          <a:stretch>
            <a:fillRect/>
          </a:stretch>
        </p:blipFill>
        <p:spPr bwMode="auto">
          <a:xfrm>
            <a:off x="179512" y="1628800"/>
            <a:ext cx="8784976" cy="474875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Заголовок 1"/>
          <p:cNvSpPr>
            <a:spLocks noGrp="1"/>
          </p:cNvSpPr>
          <p:nvPr>
            <p:ph type="title"/>
          </p:nvPr>
        </p:nvSpPr>
        <p:spPr>
          <a:xfrm>
            <a:off x="457200" y="274638"/>
            <a:ext cx="8229600" cy="925512"/>
          </a:xfrm>
        </p:spPr>
        <p:txBody>
          <a:bodyPr>
            <a:normAutofit/>
          </a:bodyPr>
          <a:lstStyle/>
          <a:p>
            <a:pPr algn="l"/>
            <a:r>
              <a:rPr lang="ru-RU" sz="2400" b="1" dirty="0" smtClean="0">
                <a:solidFill>
                  <a:schemeClr val="tx1"/>
                </a:solidFill>
              </a:rPr>
              <a:t>Маркетинговая деятельность на этапе внедрения</a:t>
            </a:r>
            <a:r>
              <a:rPr lang="en-US" sz="2400" b="1" dirty="0" smtClean="0">
                <a:solidFill>
                  <a:schemeClr val="tx1"/>
                </a:solidFill>
              </a:rPr>
              <a:t>.</a:t>
            </a:r>
            <a:endParaRPr lang="ru-RU" sz="2400" b="1" dirty="0" smtClean="0">
              <a:solidFill>
                <a:schemeClr val="tx1"/>
              </a:solidFill>
            </a:endParaRPr>
          </a:p>
        </p:txBody>
      </p:sp>
      <p:sp>
        <p:nvSpPr>
          <p:cNvPr id="3" name="Содержимое 2"/>
          <p:cNvSpPr>
            <a:spLocks noGrp="1"/>
          </p:cNvSpPr>
          <p:nvPr>
            <p:ph sz="quarter" idx="11"/>
          </p:nvPr>
        </p:nvSpPr>
        <p:spPr>
          <a:xfrm>
            <a:off x="484188" y="1628800"/>
            <a:ext cx="8229600" cy="4657700"/>
          </a:xfrm>
        </p:spPr>
        <p:txBody>
          <a:bodyPr>
            <a:normAutofit/>
          </a:bodyPr>
          <a:lstStyle/>
          <a:p>
            <a:pPr>
              <a:buFont typeface="Wingdings" pitchFamily="2" charset="2"/>
              <a:buNone/>
              <a:defRPr/>
            </a:pPr>
            <a:r>
              <a:rPr lang="ru-RU" sz="1700" b="1" dirty="0" smtClean="0"/>
              <a:t>На этом этапе необходимо учитывать полную неосведомленность </a:t>
            </a:r>
            <a:endParaRPr lang="en-US" sz="1700" b="1" dirty="0" smtClean="0"/>
          </a:p>
          <a:p>
            <a:pPr>
              <a:buFont typeface="Wingdings" pitchFamily="2" charset="2"/>
              <a:buNone/>
              <a:defRPr/>
            </a:pPr>
            <a:r>
              <a:rPr lang="ru-RU" sz="1700" b="1" dirty="0" smtClean="0"/>
              <a:t>потребителя о новом товаре, поэтому основными целями рекламы </a:t>
            </a:r>
            <a:endParaRPr lang="en-US" sz="1700" b="1" dirty="0" smtClean="0"/>
          </a:p>
          <a:p>
            <a:pPr>
              <a:buFont typeface="Wingdings" pitchFamily="2" charset="2"/>
              <a:buNone/>
              <a:defRPr/>
            </a:pPr>
            <a:r>
              <a:rPr lang="ru-RU" sz="1700" b="1" dirty="0" smtClean="0"/>
              <a:t>являются:</a:t>
            </a:r>
          </a:p>
          <a:p>
            <a:pPr>
              <a:defRPr/>
            </a:pPr>
            <a:r>
              <a:rPr lang="ru-RU" sz="1700" dirty="0" smtClean="0"/>
              <a:t>    Добиться известности существования товара и марки.</a:t>
            </a:r>
          </a:p>
          <a:p>
            <a:pPr>
              <a:defRPr/>
            </a:pPr>
            <a:r>
              <a:rPr lang="ru-RU" sz="1700" dirty="0" smtClean="0"/>
              <a:t>    Информировать рынок о выгодах нового товара.</a:t>
            </a:r>
          </a:p>
          <a:p>
            <a:pPr>
              <a:defRPr/>
            </a:pPr>
            <a:r>
              <a:rPr lang="ru-RU" sz="1700" dirty="0" smtClean="0"/>
              <a:t>    Побудить покупателей испытать новый товар.</a:t>
            </a:r>
          </a:p>
          <a:p>
            <a:pPr marL="457200" indent="-457200">
              <a:defRPr/>
            </a:pPr>
            <a:r>
              <a:rPr lang="ru-RU" sz="1700" dirty="0" smtClean="0"/>
              <a:t>Побудить продавцов (оптовых и розничных) брать товар на </a:t>
            </a:r>
            <a:r>
              <a:rPr lang="en-US" sz="1700" dirty="0" smtClean="0"/>
              <a:t>    </a:t>
            </a:r>
            <a:endParaRPr lang="ru-RU" sz="1700" dirty="0" smtClean="0"/>
          </a:p>
          <a:p>
            <a:pPr marL="457200" indent="-457200">
              <a:buFont typeface="Wingdings" pitchFamily="2" charset="2"/>
              <a:buNone/>
              <a:defRPr/>
            </a:pPr>
            <a:r>
              <a:rPr lang="ru-RU" sz="1700" dirty="0" smtClean="0"/>
              <a:t>         продажу.</a:t>
            </a:r>
          </a:p>
          <a:p>
            <a:pPr marL="457200" indent="-457200">
              <a:buFont typeface="Wingdings" pitchFamily="2" charset="2"/>
              <a:buNone/>
              <a:defRPr/>
            </a:pPr>
            <a:r>
              <a:rPr lang="ru-RU" sz="1700" b="1" dirty="0" smtClean="0"/>
              <a:t>Основной акцент в целях рекламы делается на</a:t>
            </a:r>
            <a:r>
              <a:rPr lang="en-US" sz="1700" b="1" dirty="0" smtClean="0"/>
              <a:t>:</a:t>
            </a:r>
            <a:endParaRPr lang="ru-RU" sz="1700" b="1" dirty="0" smtClean="0"/>
          </a:p>
          <a:p>
            <a:pPr marL="457200" indent="-457200">
              <a:defRPr/>
            </a:pPr>
            <a:r>
              <a:rPr lang="ru-RU" sz="1700" dirty="0" smtClean="0"/>
              <a:t>информирование  покупателей и продавцов о назначении, области применения, основных характеристиках, названии нового товара,</a:t>
            </a:r>
          </a:p>
          <a:p>
            <a:pPr marL="457200" indent="-457200">
              <a:defRPr/>
            </a:pPr>
            <a:r>
              <a:rPr lang="ru-RU" sz="1700" dirty="0" smtClean="0"/>
              <a:t>реклама на этом этапе требует  настолько значительных затрат, что они намного превышают прибыль. </a:t>
            </a:r>
          </a:p>
          <a:p>
            <a:pPr marL="457200" indent="-457200">
              <a:defRPr/>
            </a:pPr>
            <a:endParaRPr lang="ru-RU" sz="1700" dirty="0" smtClean="0"/>
          </a:p>
          <a:p>
            <a:pPr marL="457200" indent="-457200">
              <a:buFont typeface="Wingdings" pitchFamily="2" charset="2"/>
              <a:buNone/>
              <a:defRPr/>
            </a:pPr>
            <a:endParaRPr lang="ru-RU" dirty="0" smtClean="0"/>
          </a:p>
          <a:p>
            <a:pPr>
              <a:buFont typeface="Wingdings" pitchFamily="2" charset="2"/>
              <a:buNone/>
              <a:defRPr/>
            </a:pPr>
            <a:endParaRPr lang="ru-RU"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1752" y="228600"/>
            <a:ext cx="8534400" cy="1112168"/>
          </a:xfrm>
        </p:spPr>
        <p:txBody>
          <a:bodyPr>
            <a:normAutofit/>
          </a:bodyPr>
          <a:lstStyle/>
          <a:p>
            <a:r>
              <a:rPr lang="ru-RU" sz="2800" b="1" dirty="0" smtClean="0">
                <a:solidFill>
                  <a:schemeClr val="tx1"/>
                </a:solidFill>
              </a:rPr>
              <a:t>Этапы развития маркетинга</a:t>
            </a:r>
            <a:r>
              <a:rPr lang="en-US" sz="2800" b="1" dirty="0" smtClean="0">
                <a:solidFill>
                  <a:schemeClr val="tx1"/>
                </a:solidFill>
              </a:rPr>
              <a:t>:</a:t>
            </a:r>
            <a:r>
              <a:rPr lang="en-US" sz="2800" b="1" dirty="0" smtClean="0"/>
              <a:t/>
            </a:r>
            <a:br>
              <a:rPr lang="en-US" sz="2800" b="1" dirty="0" smtClean="0"/>
            </a:br>
            <a:endParaRPr lang="ru-RU" sz="2800" b="1" dirty="0">
              <a:solidFill>
                <a:schemeClr val="tx1"/>
              </a:solidFill>
            </a:endParaRPr>
          </a:p>
        </p:txBody>
      </p:sp>
      <p:sp>
        <p:nvSpPr>
          <p:cNvPr id="3" name="Содержимое 2"/>
          <p:cNvSpPr>
            <a:spLocks noGrp="1"/>
          </p:cNvSpPr>
          <p:nvPr>
            <p:ph idx="1"/>
          </p:nvPr>
        </p:nvSpPr>
        <p:spPr>
          <a:xfrm>
            <a:off x="457200" y="1772816"/>
            <a:ext cx="8229600" cy="4327383"/>
          </a:xfrm>
        </p:spPr>
        <p:txBody>
          <a:bodyPr>
            <a:normAutofit fontScale="62500" lnSpcReduction="20000"/>
          </a:bodyPr>
          <a:lstStyle/>
          <a:p>
            <a:pPr>
              <a:buNone/>
            </a:pPr>
            <a:r>
              <a:rPr lang="ru-RU" sz="2300" b="1" dirty="0" smtClean="0"/>
              <a:t>Четвёртый этап- </a:t>
            </a:r>
            <a:r>
              <a:rPr lang="ru-RU" sz="2300" dirty="0" smtClean="0"/>
              <a:t>маркетинг начинает в 1970 – 1980 гг., влияние на это оказывают как </a:t>
            </a:r>
          </a:p>
          <a:p>
            <a:pPr>
              <a:buNone/>
            </a:pPr>
            <a:r>
              <a:rPr lang="ru-RU" sz="2300" dirty="0" smtClean="0"/>
              <a:t>внешние, так и внутренние факторы:</a:t>
            </a:r>
          </a:p>
          <a:p>
            <a:r>
              <a:rPr lang="ru-RU" sz="2300" dirty="0" smtClean="0"/>
              <a:t>возросший уровень жизни;</a:t>
            </a:r>
          </a:p>
          <a:p>
            <a:r>
              <a:rPr lang="ru-RU" sz="2300" dirty="0" smtClean="0"/>
              <a:t>увеличение части располагаемого дохода;</a:t>
            </a:r>
          </a:p>
          <a:p>
            <a:r>
              <a:rPr lang="ru-RU" sz="2300" dirty="0" smtClean="0"/>
              <a:t>повышение качества предоставляемых услуг социальной сферы;</a:t>
            </a:r>
          </a:p>
          <a:p>
            <a:r>
              <a:rPr lang="ru-RU" sz="2300" dirty="0" smtClean="0"/>
              <a:t> развитие систем сообщения (люди активно начинают путешествовать, привозя с собой не только новые товары, но и новые потребности);</a:t>
            </a:r>
          </a:p>
          <a:p>
            <a:r>
              <a:rPr lang="ru-RU" sz="2300" dirty="0" smtClean="0"/>
              <a:t>желание с пользой для себя проводить свое свободное время</a:t>
            </a:r>
          </a:p>
          <a:p>
            <a:pPr>
              <a:buNone/>
            </a:pPr>
            <a:r>
              <a:rPr lang="ru-RU" sz="2300" b="1" dirty="0" smtClean="0"/>
              <a:t>Пятый этап- 1995 г. по настоящее время-</a:t>
            </a:r>
            <a:r>
              <a:rPr lang="ru-RU" sz="2300" dirty="0" smtClean="0"/>
              <a:t>маркетинг взаимодействия</a:t>
            </a:r>
          </a:p>
          <a:p>
            <a:r>
              <a:rPr lang="ru-RU" sz="2300" dirty="0" smtClean="0"/>
              <a:t>произвожу то, что удовлетворяет потребителей и партнеров по бизнесу,</a:t>
            </a:r>
          </a:p>
          <a:p>
            <a:r>
              <a:rPr lang="ru-RU" sz="2300" dirty="0" smtClean="0"/>
              <a:t>удовлетворение  потребностей потребителей, интересов партнёров и государств</a:t>
            </a:r>
            <a:endParaRPr lang="ru-RU" sz="2300" b="1" dirty="0" smtClean="0"/>
          </a:p>
          <a:p>
            <a:pPr>
              <a:buNone/>
            </a:pPr>
            <a:r>
              <a:rPr lang="ru-RU" sz="2300" b="1" dirty="0" smtClean="0"/>
              <a:t>Развитие маркетинга а России</a:t>
            </a:r>
            <a:r>
              <a:rPr lang="en-US" sz="2300" b="1" dirty="0" smtClean="0"/>
              <a:t>:</a:t>
            </a:r>
          </a:p>
          <a:p>
            <a:r>
              <a:rPr lang="en-US" sz="2300" b="1" dirty="0" smtClean="0"/>
              <a:t>70-</a:t>
            </a:r>
            <a:r>
              <a:rPr lang="ru-RU" sz="2300" b="1" dirty="0" smtClean="0"/>
              <a:t>е годы </a:t>
            </a:r>
            <a:r>
              <a:rPr lang="en-US" sz="2300" b="1" dirty="0" smtClean="0"/>
              <a:t>XX-</a:t>
            </a:r>
            <a:r>
              <a:rPr lang="ru-RU" sz="2300" b="1" dirty="0" smtClean="0"/>
              <a:t>века- </a:t>
            </a:r>
            <a:r>
              <a:rPr lang="en-US" sz="2300" dirty="0" smtClean="0"/>
              <a:t>c</a:t>
            </a:r>
            <a:r>
              <a:rPr lang="ru-RU" sz="2300" dirty="0" smtClean="0"/>
              <a:t>отрудники компании «Внешпосылторг» открывают секцию маркетинга при Академии Внешней Торговли СССР и читают первые лекции студентам по книге Ф.Котлера ( И.И.Кретов, М.Ю. Завьялов),</a:t>
            </a:r>
          </a:p>
          <a:p>
            <a:r>
              <a:rPr lang="ru-RU" sz="2300" b="1" dirty="0" smtClean="0"/>
              <a:t>1987 г- </a:t>
            </a:r>
            <a:r>
              <a:rPr lang="ru-RU" sz="2300" dirty="0" smtClean="0"/>
              <a:t>издаётся первая книга на русском языке Ф.Котлера «Основы маркетинга»,</a:t>
            </a:r>
          </a:p>
          <a:p>
            <a:r>
              <a:rPr lang="ru-RU" sz="2300" b="1" dirty="0" smtClean="0"/>
              <a:t>1991 г- </a:t>
            </a:r>
            <a:r>
              <a:rPr lang="ru-RU" sz="2300" dirty="0" smtClean="0"/>
              <a:t>издаётся первая книга российского маркетолога М.Ю. Завьялов «Маркетинг в схемах и примерах»</a:t>
            </a:r>
          </a:p>
          <a:p>
            <a:r>
              <a:rPr lang="ru-RU" sz="2300" b="1" dirty="0" smtClean="0"/>
              <a:t>1992 г</a:t>
            </a:r>
            <a:r>
              <a:rPr lang="ru-RU" sz="2300" dirty="0" smtClean="0"/>
              <a:t>- при РЭА им. Г.В. Плеханова открывается первая учебная кафедра маркетинга при высшем учебном заведении, возглавляет Б.А. Соловьёв, состав три человека.</a:t>
            </a:r>
            <a:endParaRPr lang="en-US" sz="2300" dirty="0" smtClean="0"/>
          </a:p>
          <a:p>
            <a:endParaRPr lang="en-US" sz="2300" b="1" dirty="0" smtClean="0"/>
          </a:p>
          <a:p>
            <a:pPr>
              <a:buNone/>
            </a:pPr>
            <a:endParaRPr lang="en-US" sz="1500" dirty="0" smtClean="0"/>
          </a:p>
          <a:p>
            <a:pPr>
              <a:buNone/>
            </a:pPr>
            <a:endParaRPr lang="ru-RU"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Заголовок 1"/>
          <p:cNvSpPr>
            <a:spLocks noGrp="1"/>
          </p:cNvSpPr>
          <p:nvPr>
            <p:ph type="title"/>
          </p:nvPr>
        </p:nvSpPr>
        <p:spPr>
          <a:xfrm>
            <a:off x="457200" y="457200"/>
            <a:ext cx="8229600" cy="1099592"/>
          </a:xfrm>
        </p:spPr>
        <p:txBody>
          <a:bodyPr>
            <a:noAutofit/>
          </a:bodyPr>
          <a:lstStyle/>
          <a:p>
            <a:pPr algn="l"/>
            <a:r>
              <a:rPr lang="ru-RU" sz="2800" b="1" dirty="0" smtClean="0">
                <a:solidFill>
                  <a:schemeClr val="tx1"/>
                </a:solidFill>
              </a:rPr>
              <a:t>Маркетинговая деятельность на этапе роста</a:t>
            </a:r>
            <a:r>
              <a:rPr lang="en-US" sz="2800" b="1" dirty="0" smtClean="0">
                <a:solidFill>
                  <a:schemeClr val="tx1"/>
                </a:solidFill>
              </a:rPr>
              <a:t>:</a:t>
            </a:r>
            <a:r>
              <a:rPr lang="ru-RU" sz="2800" b="1" dirty="0" smtClean="0">
                <a:solidFill>
                  <a:schemeClr val="tx1"/>
                </a:solidFill>
              </a:rPr>
              <a:t/>
            </a:r>
            <a:br>
              <a:rPr lang="ru-RU" sz="2800" b="1" dirty="0" smtClean="0">
                <a:solidFill>
                  <a:schemeClr val="tx1"/>
                </a:solidFill>
              </a:rPr>
            </a:br>
            <a:endParaRPr lang="ru-RU" sz="2800" b="1" dirty="0" smtClean="0">
              <a:solidFill>
                <a:schemeClr val="tx1"/>
              </a:solidFill>
            </a:endParaRPr>
          </a:p>
        </p:txBody>
      </p:sp>
      <p:sp>
        <p:nvSpPr>
          <p:cNvPr id="24579" name="Содержимое 2"/>
          <p:cNvSpPr>
            <a:spLocks noGrp="1"/>
          </p:cNvSpPr>
          <p:nvPr>
            <p:ph sz="quarter" idx="11"/>
          </p:nvPr>
        </p:nvSpPr>
        <p:spPr>
          <a:xfrm>
            <a:off x="484188" y="1556792"/>
            <a:ext cx="8229600" cy="4786858"/>
          </a:xfrm>
        </p:spPr>
        <p:txBody>
          <a:bodyPr>
            <a:normAutofit/>
          </a:bodyPr>
          <a:lstStyle/>
          <a:p>
            <a:pPr>
              <a:buFont typeface="Wingdings" pitchFamily="2" charset="2"/>
              <a:buNone/>
            </a:pPr>
            <a:r>
              <a:rPr lang="ru-RU" sz="1600" b="1" dirty="0" smtClean="0"/>
              <a:t>На этапе роста товара происходят следующие изменения:  </a:t>
            </a:r>
          </a:p>
          <a:p>
            <a:r>
              <a:rPr lang="ru-RU" sz="1600" dirty="0" smtClean="0"/>
              <a:t>переход к умеренной (информационной)  рекламе, поиск новых </a:t>
            </a:r>
          </a:p>
          <a:p>
            <a:pPr>
              <a:buNone/>
            </a:pPr>
            <a:r>
              <a:rPr lang="ru-RU" sz="1600" dirty="0" smtClean="0"/>
              <a:t>сегментов рынка, в отдельных случаях применяются меры по ограничению спроса.</a:t>
            </a:r>
          </a:p>
          <a:p>
            <a:r>
              <a:rPr lang="ru-RU" sz="1600" dirty="0" smtClean="0"/>
              <a:t>многие покупатели начинают совершать повторные покупки,большинство </a:t>
            </a:r>
          </a:p>
          <a:p>
            <a:pPr>
              <a:buFont typeface="Wingdings" pitchFamily="2" charset="2"/>
              <a:buNone/>
            </a:pPr>
            <a:r>
              <a:rPr lang="ru-RU" sz="1600" dirty="0" smtClean="0"/>
              <a:t>покупателей знают о товаре и марке товара (часто из рекламы на первом этапе </a:t>
            </a:r>
          </a:p>
          <a:p>
            <a:pPr>
              <a:buFont typeface="Wingdings" pitchFamily="2" charset="2"/>
              <a:buNone/>
            </a:pPr>
            <a:r>
              <a:rPr lang="ru-RU" sz="1600" dirty="0" smtClean="0"/>
              <a:t>жизненного цикла). Так как на рынке начинают появляться конкуренты, то </a:t>
            </a:r>
          </a:p>
          <a:p>
            <a:pPr>
              <a:buFont typeface="Wingdings" pitchFamily="2" charset="2"/>
              <a:buNone/>
            </a:pPr>
            <a:r>
              <a:rPr lang="ru-RU" sz="1600" dirty="0" smtClean="0"/>
              <a:t>основной целью рекламы является уже не простая информация о товаре, а </a:t>
            </a:r>
          </a:p>
          <a:p>
            <a:pPr>
              <a:buNone/>
            </a:pPr>
            <a:r>
              <a:rPr lang="ru-RU" sz="1600" dirty="0" smtClean="0"/>
              <a:t>формирование  предпочтения марки товара. </a:t>
            </a:r>
          </a:p>
          <a:p>
            <a:pPr>
              <a:buFont typeface="Wingdings" pitchFamily="2" charset="2"/>
              <a:buNone/>
            </a:pPr>
            <a:r>
              <a:rPr lang="ru-RU" sz="1600" b="1" dirty="0" smtClean="0"/>
              <a:t>Все цели рекламы можно сформулировать:</a:t>
            </a:r>
          </a:p>
          <a:p>
            <a:r>
              <a:rPr lang="ru-RU" sz="1600" dirty="0" smtClean="0"/>
              <a:t>Создание сильного, устойчивого образа марки товара.</a:t>
            </a:r>
          </a:p>
          <a:p>
            <a:r>
              <a:rPr lang="ru-RU" sz="1600" dirty="0" smtClean="0"/>
              <a:t>Создание и поддерживание  приверженности марке.</a:t>
            </a:r>
          </a:p>
          <a:p>
            <a:r>
              <a:rPr lang="ru-RU" sz="1600" dirty="0" smtClean="0"/>
              <a:t>Стимулирование приобретения товара.</a:t>
            </a:r>
          </a:p>
          <a:p>
            <a:r>
              <a:rPr lang="ru-RU" sz="1600" dirty="0" smtClean="0"/>
              <a:t>Дальнейшее повышение осведомленности покупателей.</a:t>
            </a:r>
          </a:p>
          <a:p>
            <a:pPr>
              <a:buFont typeface="Wingdings" pitchFamily="2" charset="2"/>
              <a:buNone/>
            </a:pPr>
            <a:r>
              <a:rPr lang="ru-RU" sz="1600" dirty="0" smtClean="0"/>
              <a:t>Основной упор в рекламе делается на качество товара, его престижность и</a:t>
            </a:r>
          </a:p>
          <a:p>
            <a:pPr>
              <a:buFont typeface="Wingdings" pitchFamily="2" charset="2"/>
              <a:buNone/>
            </a:pPr>
            <a:r>
              <a:rPr lang="ru-RU" sz="1600" dirty="0" smtClean="0"/>
              <a:t>дополнительный сервис, оказываемый покупателям товара фирмы.</a:t>
            </a:r>
          </a:p>
          <a:p>
            <a:pPr>
              <a:buFont typeface="Wingdings" pitchFamily="2" charset="2"/>
              <a:buNone/>
            </a:pPr>
            <a:endParaRPr lang="ru-RU" dirty="0" smtClean="0"/>
          </a:p>
          <a:p>
            <a:pPr>
              <a:buFont typeface="Wingdings" pitchFamily="2" charset="2"/>
              <a:buNone/>
            </a:pPr>
            <a:endParaRPr lang="ru-RU" dirty="0" smtClean="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Заголовок 1"/>
          <p:cNvSpPr>
            <a:spLocks noGrp="1"/>
          </p:cNvSpPr>
          <p:nvPr>
            <p:ph type="title"/>
          </p:nvPr>
        </p:nvSpPr>
        <p:spPr>
          <a:xfrm>
            <a:off x="457200" y="400050"/>
            <a:ext cx="8229600" cy="1300758"/>
          </a:xfrm>
        </p:spPr>
        <p:txBody>
          <a:bodyPr>
            <a:normAutofit fontScale="90000"/>
          </a:bodyPr>
          <a:lstStyle/>
          <a:p>
            <a:pPr algn="l"/>
            <a:r>
              <a:rPr lang="ru-RU" b="1" dirty="0" smtClean="0">
                <a:solidFill>
                  <a:schemeClr val="tx1"/>
                </a:solidFill>
              </a:rPr>
              <a:t>Маркетинговая деятельность на этапе зрелости</a:t>
            </a:r>
            <a:br>
              <a:rPr lang="ru-RU" b="1" dirty="0" smtClean="0">
                <a:solidFill>
                  <a:schemeClr val="tx1"/>
                </a:solidFill>
              </a:rPr>
            </a:br>
            <a:endParaRPr lang="ru-RU" b="1" dirty="0" smtClean="0">
              <a:solidFill>
                <a:schemeClr val="tx1"/>
              </a:solidFill>
            </a:endParaRPr>
          </a:p>
        </p:txBody>
      </p:sp>
      <p:sp>
        <p:nvSpPr>
          <p:cNvPr id="25603" name="Содержимое 2"/>
          <p:cNvSpPr>
            <a:spLocks noGrp="1"/>
          </p:cNvSpPr>
          <p:nvPr>
            <p:ph sz="quarter" idx="11"/>
          </p:nvPr>
        </p:nvSpPr>
        <p:spPr>
          <a:xfrm>
            <a:off x="484188" y="1700808"/>
            <a:ext cx="8316912" cy="4417417"/>
          </a:xfrm>
        </p:spPr>
        <p:txBody>
          <a:bodyPr>
            <a:normAutofit lnSpcReduction="10000"/>
          </a:bodyPr>
          <a:lstStyle/>
          <a:p>
            <a:pPr>
              <a:buFont typeface="Wingdings" pitchFamily="2" charset="2"/>
              <a:buNone/>
            </a:pPr>
            <a:r>
              <a:rPr lang="ru-RU" sz="1400" b="1" dirty="0" smtClean="0"/>
              <a:t>Данный этап характеризуется тем что</a:t>
            </a:r>
            <a:r>
              <a:rPr lang="en-US" sz="1400" b="1" dirty="0" smtClean="0"/>
              <a:t>:</a:t>
            </a:r>
            <a:endParaRPr lang="ru-RU" sz="1400" b="1" dirty="0" smtClean="0"/>
          </a:p>
          <a:p>
            <a:r>
              <a:rPr lang="ru-RU" sz="1400" dirty="0" smtClean="0"/>
              <a:t>Большинство покупателей уже приобрело  товар. </a:t>
            </a:r>
          </a:p>
          <a:p>
            <a:r>
              <a:rPr lang="ru-RU" sz="1400" dirty="0" smtClean="0"/>
              <a:t>Увеличивается качество товара и отлаженность производства. </a:t>
            </a:r>
          </a:p>
          <a:p>
            <a:r>
              <a:rPr lang="ru-RU" sz="1400" dirty="0" smtClean="0"/>
              <a:t>Слабые конкуренты уходят с рынка. Мероприятия по стимулированию сбыта достигают максимума эффективности. </a:t>
            </a:r>
          </a:p>
          <a:p>
            <a:r>
              <a:rPr lang="ru-RU" sz="1400" dirty="0" smtClean="0"/>
              <a:t>Позиции основных конкурентов и их марки хорошо известны. Рынок не увеличивается, поэтому основной целью рекламы является недопущение уменьшения и даже рост доли рекламируемого товара на рынке.</a:t>
            </a:r>
          </a:p>
          <a:p>
            <a:pPr>
              <a:buNone/>
            </a:pPr>
            <a:r>
              <a:rPr lang="ru-RU" sz="1400" b="1" dirty="0" smtClean="0"/>
              <a:t>На этапе зрелости товара наиболее эффективными выступают  следующие </a:t>
            </a:r>
          </a:p>
          <a:p>
            <a:pPr>
              <a:buNone/>
            </a:pPr>
            <a:r>
              <a:rPr lang="ru-RU" sz="1400" b="1" dirty="0" smtClean="0"/>
              <a:t>маркетинговые  мероприятия: </a:t>
            </a:r>
          </a:p>
          <a:p>
            <a:r>
              <a:rPr lang="ru-RU" sz="1400" dirty="0" smtClean="0"/>
              <a:t>маркетинговые решения направлены на повышение информированности </a:t>
            </a:r>
          </a:p>
          <a:p>
            <a:pPr>
              <a:buFont typeface="Wingdings" pitchFamily="2" charset="2"/>
              <a:buNone/>
            </a:pPr>
            <a:r>
              <a:rPr lang="ru-RU" sz="1400" dirty="0" smtClean="0"/>
              <a:t>       потенциальных потребителей и снижение уровня неопределенности </a:t>
            </a:r>
          </a:p>
          <a:p>
            <a:pPr>
              <a:buFont typeface="Wingdings" pitchFamily="2" charset="2"/>
              <a:buNone/>
            </a:pPr>
            <a:r>
              <a:rPr lang="ru-RU" sz="1400" dirty="0" smtClean="0"/>
              <a:t>        относительно новой продукции,</a:t>
            </a:r>
          </a:p>
          <a:p>
            <a:r>
              <a:rPr lang="ru-RU" sz="1400" dirty="0" smtClean="0"/>
              <a:t>задача заключается в быстром формировании первичного спроса и превращении потенциальных покупателей в реальных,</a:t>
            </a:r>
          </a:p>
          <a:p>
            <a:r>
              <a:rPr lang="ru-RU" sz="1400" dirty="0" smtClean="0"/>
              <a:t>основной упор в рекламе делается на разнообразные скидки при </a:t>
            </a:r>
          </a:p>
          <a:p>
            <a:pPr>
              <a:buFont typeface="Wingdings" pitchFamily="2" charset="2"/>
              <a:buNone/>
            </a:pPr>
            <a:r>
              <a:rPr lang="ru-RU" sz="1400" dirty="0" smtClean="0"/>
              <a:t>      приобретении товара, распродажи по сниженным ценам, дополнительный </a:t>
            </a:r>
          </a:p>
          <a:p>
            <a:pPr>
              <a:buFont typeface="Wingdings" pitchFamily="2" charset="2"/>
              <a:buNone/>
            </a:pPr>
            <a:r>
              <a:rPr lang="ru-RU" sz="1400" dirty="0" smtClean="0"/>
              <a:t>       сервис и дальнейшее повышение качества.</a:t>
            </a:r>
          </a:p>
          <a:p>
            <a:pPr>
              <a:buFont typeface="Wingdings" pitchFamily="2" charset="2"/>
              <a:buNone/>
            </a:pPr>
            <a:endParaRPr lang="ru-RU" dirty="0" smtClean="0"/>
          </a:p>
          <a:p>
            <a:pPr>
              <a:buFont typeface="Wingdings" pitchFamily="2" charset="2"/>
              <a:buNone/>
            </a:pPr>
            <a:endParaRPr lang="ru-RU" dirty="0" smtClean="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Заголовок 1"/>
          <p:cNvSpPr>
            <a:spLocks noGrp="1"/>
          </p:cNvSpPr>
          <p:nvPr>
            <p:ph type="title"/>
          </p:nvPr>
        </p:nvSpPr>
        <p:spPr>
          <a:xfrm>
            <a:off x="457200" y="476250"/>
            <a:ext cx="8229600" cy="762000"/>
          </a:xfrm>
        </p:spPr>
        <p:txBody>
          <a:bodyPr>
            <a:noAutofit/>
          </a:bodyPr>
          <a:lstStyle/>
          <a:p>
            <a:pPr algn="l"/>
            <a:r>
              <a:rPr lang="ru-RU" sz="2800" b="1" dirty="0" smtClean="0">
                <a:solidFill>
                  <a:schemeClr val="tx1"/>
                </a:solidFill>
              </a:rPr>
              <a:t>Маркетинговая деятельность товаров на этапе спада</a:t>
            </a:r>
          </a:p>
        </p:txBody>
      </p:sp>
      <p:sp>
        <p:nvSpPr>
          <p:cNvPr id="26627" name="Содержимое 2"/>
          <p:cNvSpPr>
            <a:spLocks noGrp="1"/>
          </p:cNvSpPr>
          <p:nvPr>
            <p:ph sz="quarter" idx="11"/>
          </p:nvPr>
        </p:nvSpPr>
        <p:spPr>
          <a:xfrm>
            <a:off x="484188" y="1772816"/>
            <a:ext cx="8229600" cy="4589884"/>
          </a:xfrm>
        </p:spPr>
        <p:txBody>
          <a:bodyPr/>
          <a:lstStyle/>
          <a:p>
            <a:pPr>
              <a:buFont typeface="Wingdings" pitchFamily="2" charset="2"/>
              <a:buNone/>
            </a:pPr>
            <a:r>
              <a:rPr lang="ru-RU" sz="1600" b="1" dirty="0" smtClean="0"/>
              <a:t>Существуют следующие  маркетинговые стратегии, которые используют </a:t>
            </a:r>
          </a:p>
          <a:p>
            <a:pPr>
              <a:buNone/>
            </a:pPr>
            <a:r>
              <a:rPr lang="ru-RU" sz="1600" b="1" dirty="0" smtClean="0"/>
              <a:t>фирмы на данном этапе</a:t>
            </a:r>
            <a:r>
              <a:rPr lang="en-US" sz="1600" b="1" dirty="0" smtClean="0"/>
              <a:t>:</a:t>
            </a:r>
            <a:endParaRPr lang="ru-RU" sz="1600" b="1" dirty="0" smtClean="0"/>
          </a:p>
          <a:p>
            <a:r>
              <a:rPr lang="ru-RU" sz="1600" dirty="0" smtClean="0"/>
              <a:t>Увеличение инвестиций с целью захватить лидерство или укрепить позиции на рынке.</a:t>
            </a:r>
          </a:p>
          <a:p>
            <a:r>
              <a:rPr lang="ru-RU" sz="1600" dirty="0" smtClean="0"/>
              <a:t>Сохранение определённых уровней капиталовложений, пока не прояснится ситуация в отрасли.</a:t>
            </a:r>
          </a:p>
          <a:p>
            <a:r>
              <a:rPr lang="ru-RU" sz="1600" dirty="0" smtClean="0"/>
              <a:t>Сокращение инвестиций, отказ обслуживать группы менее выгодных потребителей и одновременно увеличить капиталовложение в прибыльные ниши.</a:t>
            </a:r>
          </a:p>
          <a:p>
            <a:r>
              <a:rPr lang="ru-RU" sz="1600" dirty="0" smtClean="0"/>
              <a:t>Отказ от инвестиций в целях быстрого пополнения денежных средств.</a:t>
            </a:r>
          </a:p>
          <a:p>
            <a:r>
              <a:rPr lang="ru-RU" sz="1600" dirty="0" smtClean="0"/>
              <a:t>Основной упор в рекламе переносится с информирования о  </a:t>
            </a:r>
          </a:p>
          <a:p>
            <a:pPr>
              <a:buFont typeface="Wingdings" pitchFamily="2" charset="2"/>
              <a:buNone/>
            </a:pPr>
            <a:r>
              <a:rPr lang="ru-RU" sz="1600" dirty="0" smtClean="0"/>
              <a:t>      потребительских свойствах товара на формирование в сознании </a:t>
            </a:r>
          </a:p>
          <a:p>
            <a:pPr>
              <a:buFont typeface="Wingdings" pitchFamily="2" charset="2"/>
              <a:buNone/>
            </a:pPr>
            <a:r>
              <a:rPr lang="ru-RU" sz="1600" dirty="0" smtClean="0"/>
              <a:t>     покупателя предпочтения к марке товара, создание устойчивого </a:t>
            </a:r>
          </a:p>
          <a:p>
            <a:pPr>
              <a:buFont typeface="Wingdings" pitchFamily="2" charset="2"/>
              <a:buNone/>
            </a:pPr>
            <a:r>
              <a:rPr lang="ru-RU" sz="1600" dirty="0" smtClean="0"/>
              <a:t>     образа товара и фирмы.</a:t>
            </a:r>
          </a:p>
          <a:p>
            <a:pPr>
              <a:buFont typeface="Wingdings" pitchFamily="2" charset="2"/>
              <a:buNone/>
            </a:pPr>
            <a:endParaRPr lang="ru-RU" sz="1600" dirty="0" smtClean="0"/>
          </a:p>
          <a:p>
            <a:pPr>
              <a:buFont typeface="Wingdings" pitchFamily="2" charset="2"/>
              <a:buNone/>
            </a:pPr>
            <a:endParaRPr lang="ru-RU" sz="1600" dirty="0" smtClean="0"/>
          </a:p>
          <a:p>
            <a:endParaRPr lang="ru-RU" dirty="0" smtClean="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Заголовок 1"/>
          <p:cNvSpPr>
            <a:spLocks noGrp="1"/>
          </p:cNvSpPr>
          <p:nvPr>
            <p:ph type="title"/>
          </p:nvPr>
        </p:nvSpPr>
        <p:spPr>
          <a:xfrm>
            <a:off x="457200" y="544513"/>
            <a:ext cx="8229600" cy="533400"/>
          </a:xfrm>
        </p:spPr>
        <p:txBody>
          <a:bodyPr>
            <a:normAutofit fontScale="90000"/>
          </a:bodyPr>
          <a:lstStyle/>
          <a:p>
            <a:r>
              <a:rPr lang="ru-RU" b="1" dirty="0" smtClean="0">
                <a:solidFill>
                  <a:schemeClr val="tx1"/>
                </a:solidFill>
              </a:rPr>
              <a:t>Разработка нового товара</a:t>
            </a:r>
          </a:p>
        </p:txBody>
      </p:sp>
      <p:sp>
        <p:nvSpPr>
          <p:cNvPr id="27651" name="Содержимое 2"/>
          <p:cNvSpPr>
            <a:spLocks noGrp="1"/>
          </p:cNvSpPr>
          <p:nvPr>
            <p:ph sz="quarter" idx="11"/>
          </p:nvPr>
        </p:nvSpPr>
        <p:spPr>
          <a:xfrm>
            <a:off x="484188" y="1484783"/>
            <a:ext cx="8229600" cy="4824537"/>
          </a:xfrm>
        </p:spPr>
        <p:txBody>
          <a:bodyPr>
            <a:normAutofit/>
          </a:bodyPr>
          <a:lstStyle/>
          <a:p>
            <a:pPr>
              <a:buFont typeface="Wingdings" pitchFamily="2" charset="2"/>
              <a:buNone/>
            </a:pPr>
            <a:r>
              <a:rPr lang="ru-RU" sz="1200" dirty="0" smtClean="0"/>
              <a:t>В первую очередь необходимо проводить маркетинговые исследования выпускаемых марок </a:t>
            </a:r>
          </a:p>
          <a:p>
            <a:pPr>
              <a:buFont typeface="Wingdings" pitchFamily="2" charset="2"/>
              <a:buNone/>
            </a:pPr>
            <a:r>
              <a:rPr lang="ru-RU" sz="1200" dirty="0" smtClean="0"/>
              <a:t>товаров. Здесь в первую очередь следует выделить</a:t>
            </a:r>
            <a:r>
              <a:rPr lang="en-US" sz="1200" dirty="0" smtClean="0"/>
              <a:t>:</a:t>
            </a:r>
            <a:endParaRPr lang="ru-RU" sz="1200" dirty="0" smtClean="0"/>
          </a:p>
          <a:p>
            <a:pPr>
              <a:buFont typeface="Wingdings" pitchFamily="2" charset="2"/>
              <a:buNone/>
            </a:pPr>
            <a:r>
              <a:rPr lang="ru-RU" sz="1200" b="1" dirty="0" smtClean="0"/>
              <a:t>Измерение отношения потребителей к определенной марке товара. </a:t>
            </a:r>
          </a:p>
          <a:p>
            <a:r>
              <a:rPr lang="ru-RU" sz="1200" dirty="0" smtClean="0"/>
              <a:t>определения доли потенциальных покупателей, называющих определенную марку товара (или фирму) в качестве первой марки (фирмы);</a:t>
            </a:r>
          </a:p>
          <a:p>
            <a:r>
              <a:rPr lang="ru-RU" sz="1200" dirty="0" smtClean="0"/>
              <a:t>определения на основе первых названных марок товара главных това­ров конкурентов;</a:t>
            </a:r>
          </a:p>
          <a:p>
            <a:r>
              <a:rPr lang="ru-RU" sz="1200" dirty="0" smtClean="0"/>
              <a:t>определения уровня запоминаемости марок и названий фирм; неко­торые марки и названия фирм плохо запоминаются, хотя они легко узнаваемы;</a:t>
            </a:r>
          </a:p>
          <a:p>
            <a:r>
              <a:rPr lang="ru-RU" sz="1200" dirty="0" smtClean="0"/>
              <a:t>сравнения соотношения между показателем известности и долей рынка для каждой марки со средними соотношениями для данного рынка, поскольку некоторые марки реализуют свою известность лучше, чем другие;</a:t>
            </a:r>
            <a:endParaRPr lang="en-US" sz="1200" dirty="0" smtClean="0"/>
          </a:p>
          <a:p>
            <a:pPr>
              <a:buNone/>
            </a:pPr>
            <a:r>
              <a:rPr lang="ru-RU" sz="1200" b="1" dirty="0" smtClean="0"/>
              <a:t>Следующий шаг в исследовании марок отдельных товаров заключается в изучении мнений потребителей  об  этих товарах</a:t>
            </a:r>
            <a:r>
              <a:rPr lang="en-US" sz="1200" b="1" dirty="0" smtClean="0"/>
              <a:t>:</a:t>
            </a:r>
            <a:endParaRPr lang="ru-RU" sz="1200" b="1" dirty="0" smtClean="0"/>
          </a:p>
          <a:p>
            <a:r>
              <a:rPr lang="ru-RU" sz="1200" dirty="0" smtClean="0"/>
              <a:t>о потребностях, которые удовлетворяет изучаемый товар;</a:t>
            </a:r>
          </a:p>
          <a:p>
            <a:r>
              <a:rPr lang="ru-RU" sz="1200" dirty="0" smtClean="0"/>
              <a:t>о требованиях пользователей к продукции и уровню сервиса, отражае­мых, в частности, в составлении рейтинга показателей качества услуг;</a:t>
            </a:r>
          </a:p>
          <a:p>
            <a:r>
              <a:rPr lang="ru-RU" sz="1200" dirty="0" smtClean="0"/>
              <a:t>о мотивациях, которые следует реализовать при покупке товара;</a:t>
            </a:r>
          </a:p>
          <a:p>
            <a:r>
              <a:rPr lang="ru-RU" sz="1200" dirty="0" smtClean="0"/>
              <a:t>об источниках информации, определяющей выбор покупки (выстав­ки, ярмарки, техническая пресса, советы отдельных лиц, реклама и т.д.);</a:t>
            </a:r>
          </a:p>
          <a:p>
            <a:r>
              <a:rPr lang="ru-RU" sz="1200" dirty="0" smtClean="0"/>
              <a:t>оценка марок отдельных товаров по их характеристикам (атрибутам).</a:t>
            </a:r>
            <a:endParaRPr lang="en-US" sz="1200" dirty="0" smtClean="0"/>
          </a:p>
          <a:p>
            <a:r>
              <a:rPr lang="ru-RU" sz="1200" dirty="0" smtClean="0"/>
              <a:t>определение, какие группы (сегменты) потребителей и как часто по­купают исследуемые товары (определение  степени лояльности к определенно­му товару). </a:t>
            </a:r>
            <a:endParaRPr lang="en-US" sz="1200" dirty="0" smtClean="0"/>
          </a:p>
          <a:p>
            <a:endParaRPr lang="en-US" sz="1200" b="1" dirty="0" smtClean="0"/>
          </a:p>
          <a:p>
            <a:pPr>
              <a:buFont typeface="Wingdings" pitchFamily="2" charset="2"/>
              <a:buNone/>
            </a:pPr>
            <a:endParaRPr lang="en-US" sz="1100" b="1" dirty="0" smtClean="0"/>
          </a:p>
          <a:p>
            <a:pPr>
              <a:buFont typeface="Wingdings" pitchFamily="2" charset="2"/>
              <a:buNone/>
            </a:pPr>
            <a:endParaRPr lang="en-US" sz="1100" b="1" dirty="0" smtClean="0"/>
          </a:p>
          <a:p>
            <a:pPr>
              <a:buFont typeface="Wingdings" pitchFamily="2" charset="2"/>
              <a:buNone/>
            </a:pPr>
            <a:endParaRPr lang="ru-RU" sz="1100" dirty="0" smtClean="0"/>
          </a:p>
          <a:p>
            <a:pPr>
              <a:buFont typeface="Wingdings" pitchFamily="2" charset="2"/>
              <a:buNone/>
            </a:pPr>
            <a:endParaRPr lang="ru-RU" sz="1100" b="1" dirty="0" smtClean="0"/>
          </a:p>
          <a:p>
            <a:pPr>
              <a:buFont typeface="Wingdings" pitchFamily="2" charset="2"/>
              <a:buNone/>
            </a:pPr>
            <a:endParaRPr lang="en-US" sz="1100" b="1" dirty="0" smtClean="0"/>
          </a:p>
          <a:p>
            <a:pPr>
              <a:buFont typeface="Wingdings" pitchFamily="2" charset="2"/>
              <a:buNone/>
            </a:pPr>
            <a:endParaRPr lang="ru-RU" sz="1100" dirty="0" smtClean="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Заголовок 1"/>
          <p:cNvSpPr>
            <a:spLocks noGrp="1"/>
          </p:cNvSpPr>
          <p:nvPr>
            <p:ph type="title"/>
          </p:nvPr>
        </p:nvSpPr>
        <p:spPr>
          <a:xfrm>
            <a:off x="457200" y="260648"/>
            <a:ext cx="8229600" cy="1224136"/>
          </a:xfrm>
        </p:spPr>
        <p:txBody>
          <a:bodyPr>
            <a:noAutofit/>
          </a:bodyPr>
          <a:lstStyle/>
          <a:p>
            <a:pPr algn="l"/>
            <a:r>
              <a:rPr lang="ru-RU" sz="2800" b="1" dirty="0" smtClean="0">
                <a:solidFill>
                  <a:schemeClr val="tx1"/>
                </a:solidFill>
              </a:rPr>
              <a:t>При этом можно выделить, например, четыре уровня новизны товара: </a:t>
            </a:r>
            <a:br>
              <a:rPr lang="ru-RU" sz="2800" b="1" dirty="0" smtClean="0">
                <a:solidFill>
                  <a:schemeClr val="tx1"/>
                </a:solidFill>
              </a:rPr>
            </a:br>
            <a:endParaRPr lang="ru-RU" sz="2800" b="1" dirty="0" smtClean="0">
              <a:solidFill>
                <a:schemeClr val="tx1"/>
              </a:solidFill>
            </a:endParaRPr>
          </a:p>
        </p:txBody>
      </p:sp>
      <p:sp>
        <p:nvSpPr>
          <p:cNvPr id="29699" name="Содержимое 2"/>
          <p:cNvSpPr>
            <a:spLocks noGrp="1"/>
          </p:cNvSpPr>
          <p:nvPr>
            <p:ph sz="quarter" idx="11"/>
          </p:nvPr>
        </p:nvSpPr>
        <p:spPr>
          <a:xfrm>
            <a:off x="271463" y="1412776"/>
            <a:ext cx="4430712" cy="4705449"/>
          </a:xfrm>
        </p:spPr>
        <p:txBody>
          <a:bodyPr/>
          <a:lstStyle/>
          <a:p>
            <a:r>
              <a:rPr lang="ru-RU" sz="1800" dirty="0" smtClean="0"/>
              <a:t>Изменение внешнего оформления при соблюдении существующих потребительских свойств;</a:t>
            </a:r>
          </a:p>
          <a:p>
            <a:r>
              <a:rPr lang="ru-RU" sz="1800" dirty="0" smtClean="0"/>
              <a:t>Частичное изменение потребительских свойств за счет совершенствования основных технологических характеристик, но без принципиальных изменений технологии изготовления;</a:t>
            </a:r>
          </a:p>
          <a:p>
            <a:r>
              <a:rPr lang="ru-RU" sz="1800" dirty="0" smtClean="0"/>
              <a:t>Принципиальное изменение потребительских свойств, вносящее существенные изменения в способ удовлетворения соответствующей потребности;</a:t>
            </a:r>
          </a:p>
          <a:p>
            <a:r>
              <a:rPr lang="ru-RU" sz="1800" dirty="0" smtClean="0"/>
              <a:t>Появление товара, не имеющего аналогов</a:t>
            </a:r>
          </a:p>
        </p:txBody>
      </p:sp>
      <p:pic>
        <p:nvPicPr>
          <p:cNvPr id="29700" name="Picture 2" descr="C:\Users\Наташа\Desktop\orbit.jpg"/>
          <p:cNvPicPr>
            <a:picLocks noChangeAspect="1" noChangeArrowheads="1"/>
          </p:cNvPicPr>
          <p:nvPr/>
        </p:nvPicPr>
        <p:blipFill>
          <a:blip r:embed="rId3" cstate="print"/>
          <a:srcRect/>
          <a:stretch>
            <a:fillRect/>
          </a:stretch>
        </p:blipFill>
        <p:spPr bwMode="auto">
          <a:xfrm>
            <a:off x="4724400" y="2765425"/>
            <a:ext cx="4049713" cy="32115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Заголовок 1"/>
          <p:cNvSpPr>
            <a:spLocks noGrp="1"/>
          </p:cNvSpPr>
          <p:nvPr>
            <p:ph type="title"/>
          </p:nvPr>
        </p:nvSpPr>
        <p:spPr/>
        <p:txBody>
          <a:bodyPr>
            <a:noAutofit/>
          </a:bodyPr>
          <a:lstStyle/>
          <a:p>
            <a:r>
              <a:rPr lang="ru-RU" sz="2400" b="1" dirty="0" smtClean="0">
                <a:solidFill>
                  <a:schemeClr val="tx1"/>
                </a:solidFill>
              </a:rPr>
              <a:t>Процесс разработки нового продукта подразделяют на несколько этапов:</a:t>
            </a:r>
          </a:p>
        </p:txBody>
      </p:sp>
      <p:sp>
        <p:nvSpPr>
          <p:cNvPr id="30723" name="Содержимое 2"/>
          <p:cNvSpPr>
            <a:spLocks noGrp="1"/>
          </p:cNvSpPr>
          <p:nvPr>
            <p:ph sz="quarter" idx="11"/>
          </p:nvPr>
        </p:nvSpPr>
        <p:spPr>
          <a:xfrm>
            <a:off x="484188" y="1328738"/>
            <a:ext cx="8229600" cy="4789487"/>
          </a:xfrm>
        </p:spPr>
        <p:txBody>
          <a:bodyPr>
            <a:normAutofit lnSpcReduction="10000"/>
          </a:bodyPr>
          <a:lstStyle/>
          <a:p>
            <a:r>
              <a:rPr lang="ru-RU" sz="3200" dirty="0" smtClean="0"/>
              <a:t>генерация идей, </a:t>
            </a:r>
          </a:p>
          <a:p>
            <a:r>
              <a:rPr lang="ru-RU" sz="3200" dirty="0" smtClean="0"/>
              <a:t>отбор (селекция) идей, разработка концепции нового продукта, ее проверка,</a:t>
            </a:r>
          </a:p>
          <a:p>
            <a:r>
              <a:rPr lang="ru-RU" sz="3200" dirty="0" smtClean="0"/>
              <a:t>разработка маркетинговой стратегии, </a:t>
            </a:r>
          </a:p>
          <a:p>
            <a:r>
              <a:rPr lang="ru-RU" sz="3200" dirty="0" smtClean="0"/>
              <a:t>анализ перспективности бизнеса,</a:t>
            </a:r>
          </a:p>
          <a:p>
            <a:r>
              <a:rPr lang="ru-RU" sz="3200" dirty="0" smtClean="0"/>
              <a:t>разработка непосредственно продукта, </a:t>
            </a:r>
          </a:p>
          <a:p>
            <a:r>
              <a:rPr lang="ru-RU" sz="3200" dirty="0" smtClean="0"/>
              <a:t>пробный маркетинг и коммерческое производство.</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Заголовок 1"/>
          <p:cNvSpPr>
            <a:spLocks noGrp="1"/>
          </p:cNvSpPr>
          <p:nvPr>
            <p:ph type="title"/>
          </p:nvPr>
        </p:nvSpPr>
        <p:spPr>
          <a:xfrm>
            <a:off x="457200" y="571500"/>
            <a:ext cx="8229600" cy="1057300"/>
          </a:xfrm>
        </p:spPr>
        <p:txBody>
          <a:bodyPr>
            <a:noAutofit/>
          </a:bodyPr>
          <a:lstStyle/>
          <a:p>
            <a:pPr algn="l"/>
            <a:r>
              <a:rPr lang="ru-RU" sz="2600" b="1" dirty="0" smtClean="0">
                <a:solidFill>
                  <a:schemeClr val="tx1"/>
                </a:solidFill>
              </a:rPr>
              <a:t>Источниками идей о товаре вне фирмы являются:</a:t>
            </a:r>
            <a:br>
              <a:rPr lang="ru-RU" sz="2600" b="1" dirty="0" smtClean="0">
                <a:solidFill>
                  <a:schemeClr val="tx1"/>
                </a:solidFill>
              </a:rPr>
            </a:br>
            <a:endParaRPr lang="ru-RU" sz="2600" b="1" dirty="0" smtClean="0">
              <a:solidFill>
                <a:schemeClr val="tx1"/>
              </a:solidFill>
            </a:endParaRPr>
          </a:p>
        </p:txBody>
      </p:sp>
      <p:sp>
        <p:nvSpPr>
          <p:cNvPr id="31747" name="Содержимое 2"/>
          <p:cNvSpPr>
            <a:spLocks noGrp="1"/>
          </p:cNvSpPr>
          <p:nvPr>
            <p:ph sz="quarter" idx="11"/>
          </p:nvPr>
        </p:nvSpPr>
        <p:spPr>
          <a:xfrm>
            <a:off x="484188" y="1484784"/>
            <a:ext cx="8229600" cy="4633441"/>
          </a:xfrm>
        </p:spPr>
        <p:txBody>
          <a:bodyPr>
            <a:normAutofit fontScale="85000" lnSpcReduction="10000"/>
          </a:bodyPr>
          <a:lstStyle/>
          <a:p>
            <a:r>
              <a:rPr lang="ru-RU" dirty="0" smtClean="0"/>
              <a:t>информация о товарах конкурентов;</a:t>
            </a:r>
          </a:p>
          <a:p>
            <a:r>
              <a:rPr lang="ru-RU" dirty="0" smtClean="0"/>
              <a:t>сведения о разработке и внедрении новых технологий;</a:t>
            </a:r>
          </a:p>
          <a:p>
            <a:r>
              <a:rPr lang="ru-RU" dirty="0" smtClean="0"/>
              <a:t>пожелания и предложения потенциальных покупателей и потребителей;</a:t>
            </a:r>
          </a:p>
          <a:p>
            <a:r>
              <a:rPr lang="ru-RU" dirty="0" smtClean="0"/>
              <a:t>результаты проводимых и выполненных отдельными организациями научных исследований;</a:t>
            </a:r>
          </a:p>
          <a:p>
            <a:r>
              <a:rPr lang="ru-RU" dirty="0" smtClean="0"/>
              <a:t>информация о тенденциях развития потребительского поведения;</a:t>
            </a:r>
          </a:p>
          <a:p>
            <a:r>
              <a:rPr lang="ru-RU" dirty="0" smtClean="0"/>
              <a:t>мнения сторонних специалистов, консультантов;</a:t>
            </a:r>
          </a:p>
          <a:p>
            <a:r>
              <a:rPr lang="ru-RU" dirty="0" smtClean="0"/>
              <a:t>предложения посредников;</a:t>
            </a:r>
          </a:p>
          <a:p>
            <a:r>
              <a:rPr lang="ru-RU" dirty="0" smtClean="0"/>
              <a:t>информация с выставок и ярмарок;</a:t>
            </a:r>
          </a:p>
          <a:p>
            <a:r>
              <a:rPr lang="ru-RU" dirty="0" smtClean="0"/>
              <a:t>тенденции развития рынка.</a:t>
            </a:r>
          </a:p>
          <a:p>
            <a:pPr>
              <a:buFont typeface="Wingdings" pitchFamily="2" charset="2"/>
              <a:buNone/>
            </a:pPr>
            <a:endParaRPr lang="ru-RU" dirty="0" smtClean="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Заголовок 1"/>
          <p:cNvSpPr>
            <a:spLocks noGrp="1"/>
          </p:cNvSpPr>
          <p:nvPr>
            <p:ph type="title"/>
          </p:nvPr>
        </p:nvSpPr>
        <p:spPr>
          <a:xfrm>
            <a:off x="457200" y="361950"/>
            <a:ext cx="8229600" cy="906810"/>
          </a:xfrm>
        </p:spPr>
        <p:txBody>
          <a:bodyPr>
            <a:noAutofit/>
          </a:bodyPr>
          <a:lstStyle/>
          <a:p>
            <a:r>
              <a:rPr lang="ru-RU" sz="2400" b="1" dirty="0" smtClean="0">
                <a:solidFill>
                  <a:schemeClr val="tx1"/>
                </a:solidFill>
              </a:rPr>
              <a:t>Неудачи при внедрении новых продуктов</a:t>
            </a:r>
            <a:br>
              <a:rPr lang="ru-RU" sz="2400" b="1" dirty="0" smtClean="0">
                <a:solidFill>
                  <a:schemeClr val="tx1"/>
                </a:solidFill>
              </a:rPr>
            </a:br>
            <a:endParaRPr lang="ru-RU" sz="2400" b="1" dirty="0" smtClean="0">
              <a:solidFill>
                <a:schemeClr val="tx1"/>
              </a:solidFill>
            </a:endParaRPr>
          </a:p>
        </p:txBody>
      </p:sp>
      <p:sp>
        <p:nvSpPr>
          <p:cNvPr id="33795" name="Содержимое 2"/>
          <p:cNvSpPr>
            <a:spLocks noGrp="1"/>
          </p:cNvSpPr>
          <p:nvPr>
            <p:ph sz="quarter" idx="11"/>
          </p:nvPr>
        </p:nvSpPr>
        <p:spPr>
          <a:xfrm>
            <a:off x="484188" y="1844824"/>
            <a:ext cx="8229600" cy="4273401"/>
          </a:xfrm>
        </p:spPr>
        <p:txBody>
          <a:bodyPr>
            <a:normAutofit fontScale="92500" lnSpcReduction="20000"/>
          </a:bodyPr>
          <a:lstStyle/>
          <a:p>
            <a:pPr marL="342900" indent="-342900">
              <a:buFont typeface="Wingdings" pitchFamily="2" charset="2"/>
              <a:buAutoNum type="arabicPeriod"/>
            </a:pPr>
            <a:r>
              <a:rPr lang="ru-RU" sz="1600" b="1" dirty="0" smtClean="0"/>
              <a:t>«Неадекватная идея» нового продукта у руководства организации. </a:t>
            </a:r>
            <a:r>
              <a:rPr lang="ru-RU" sz="1600" dirty="0" smtClean="0"/>
              <a:t>Достаточно часто руководитель обладает неограниченным авторитетом в своей организации (особенно это характерно для предпринимательских компаний и компаний, которые стали успешными при данном руководителе). В этом случае возможна ситуация, когда руководитель считает, что он хорошо разбирается в рыночной ситуации и не обращает внимания на негативные факторы, а персонал организации не обращает его внимания на возможные проблемы. </a:t>
            </a:r>
          </a:p>
          <a:p>
            <a:pPr marL="342900" indent="-342900">
              <a:buFont typeface="Wingdings" pitchFamily="2" charset="2"/>
              <a:buAutoNum type="arabicPeriod"/>
            </a:pPr>
            <a:r>
              <a:rPr lang="ru-RU" sz="1600" b="1" dirty="0" smtClean="0"/>
              <a:t>Новый продукт решает технологическую проблему, но не удовлетворяет нужды потребителей. </a:t>
            </a:r>
            <a:r>
              <a:rPr lang="ru-RU" sz="1600" dirty="0" smtClean="0"/>
              <a:t>Для технологически развитых компаний характерна ориентация на постоянное усовершенствование своих технологических возможностей и внедрение новых разработок. Технические специалисты, работающие над созданием новых продуктов, «увлекаются» самим процессом разработки и концентрируют все свои усилия на усовершенствовании новых технологий при создании продукта, а не на том, чьим потребностям будет отвечать будущий продукт. </a:t>
            </a:r>
            <a:endParaRPr lang="ru-RU" sz="1600" b="1" dirty="0" smtClean="0"/>
          </a:p>
          <a:p>
            <a:pPr marL="342900" indent="-342900">
              <a:buFont typeface="Wingdings" pitchFamily="2" charset="2"/>
              <a:buAutoNum type="arabicPeriod"/>
            </a:pPr>
            <a:r>
              <a:rPr lang="ru-RU" sz="1600" b="1" dirty="0" smtClean="0"/>
              <a:t>Выход на рынок без предварительных маркетинговых исследований или осуществление их на низком уровне. </a:t>
            </a:r>
            <a:r>
              <a:rPr lang="ru-RU" sz="1600" dirty="0" smtClean="0"/>
              <a:t>Когда фирма экономит на исследованиях и не проводит их или проводит их на недостаточно профессиональном уровне, результатом являются неадекватная информация о рынке и неверные управленческие решения. </a:t>
            </a:r>
            <a:br>
              <a:rPr lang="ru-RU" sz="1600" dirty="0" smtClean="0"/>
            </a:br>
            <a:endParaRPr lang="ru-RU" sz="1600" dirty="0" smtClean="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Заголовок 1"/>
          <p:cNvSpPr>
            <a:spLocks noGrp="1"/>
          </p:cNvSpPr>
          <p:nvPr>
            <p:ph type="title"/>
          </p:nvPr>
        </p:nvSpPr>
        <p:spPr>
          <a:xfrm>
            <a:off x="457200" y="274638"/>
            <a:ext cx="8229600" cy="1066130"/>
          </a:xfrm>
        </p:spPr>
        <p:txBody>
          <a:bodyPr>
            <a:normAutofit/>
          </a:bodyPr>
          <a:lstStyle/>
          <a:p>
            <a:r>
              <a:rPr lang="ru-RU" sz="2700" b="1" dirty="0" smtClean="0">
                <a:solidFill>
                  <a:schemeClr val="tx1"/>
                </a:solidFill>
              </a:rPr>
              <a:t>Неудачи при внедрении новых продуктов</a:t>
            </a:r>
            <a:r>
              <a:rPr lang="ru-RU" b="1" dirty="0" smtClean="0">
                <a:solidFill>
                  <a:schemeClr val="tx1"/>
                </a:solidFill>
              </a:rPr>
              <a:t/>
            </a:r>
            <a:br>
              <a:rPr lang="ru-RU" b="1" dirty="0" smtClean="0">
                <a:solidFill>
                  <a:schemeClr val="tx1"/>
                </a:solidFill>
              </a:rPr>
            </a:br>
            <a:endParaRPr lang="ru-RU" b="1" dirty="0" smtClean="0">
              <a:solidFill>
                <a:schemeClr val="tx1"/>
              </a:solidFill>
            </a:endParaRPr>
          </a:p>
        </p:txBody>
      </p:sp>
      <p:sp>
        <p:nvSpPr>
          <p:cNvPr id="34819" name="Содержимое 2"/>
          <p:cNvSpPr>
            <a:spLocks noGrp="1"/>
          </p:cNvSpPr>
          <p:nvPr>
            <p:ph sz="quarter" idx="11"/>
          </p:nvPr>
        </p:nvSpPr>
        <p:spPr>
          <a:xfrm>
            <a:off x="484188" y="1484784"/>
            <a:ext cx="8229600" cy="4973166"/>
          </a:xfrm>
        </p:spPr>
        <p:txBody>
          <a:bodyPr>
            <a:normAutofit fontScale="92500" lnSpcReduction="10000"/>
          </a:bodyPr>
          <a:lstStyle/>
          <a:p>
            <a:pPr>
              <a:buFont typeface="Wingdings" pitchFamily="2" charset="2"/>
              <a:buNone/>
            </a:pPr>
            <a:r>
              <a:rPr lang="ru-RU" b="1" dirty="0" smtClean="0"/>
              <a:t>   </a:t>
            </a:r>
            <a:r>
              <a:rPr lang="ru-RU" sz="1600" b="1" dirty="0" smtClean="0"/>
              <a:t>5.</a:t>
            </a:r>
            <a:r>
              <a:rPr lang="ru-RU" sz="1500" b="1" dirty="0" smtClean="0"/>
              <a:t> Ожидание мгновенного эффекта от внедрения нового продукта. </a:t>
            </a:r>
            <a:r>
              <a:rPr lang="ru-RU" sz="1500" dirty="0" smtClean="0"/>
              <a:t>Некоторые компании, создав новый продукт, ожидают немедленного эффекта от выведения его на рынок (больших прибылей), и не получив быстрой отдачи, они отказываются от данного продукта, полагая, что продукт «неуспешен». Иногда (особенно это касается технических новинок), необходимо определенное время для того, чтобы новый продукт «прижился» на рынке. </a:t>
            </a:r>
            <a:br>
              <a:rPr lang="ru-RU" sz="1500" dirty="0" smtClean="0"/>
            </a:br>
            <a:r>
              <a:rPr lang="ru-RU" sz="1500" b="1" dirty="0" smtClean="0"/>
              <a:t>6. Отсутствие контроля над всеми стадиями процесса </a:t>
            </a:r>
            <a:r>
              <a:rPr lang="ru-RU" sz="1500" dirty="0" smtClean="0"/>
              <a:t>производства и продвижения нового продукта. Когда в создание и внедрение нового продукта вовлечены несколько организаций, основной производитель не всегда имеет возможность контролировать все этапы данного процесса. Это особенно актуально для небольших компаний, которые пользуются услугами подрядчиков, участвующих на различных стадиях производства продукта. </a:t>
            </a:r>
            <a:br>
              <a:rPr lang="ru-RU" sz="1500" dirty="0" smtClean="0"/>
            </a:br>
            <a:r>
              <a:rPr lang="ru-RU" sz="1500" b="1" dirty="0" smtClean="0"/>
              <a:t>7. Компромиссный продукт как результат консенсуса. </a:t>
            </a:r>
            <a:r>
              <a:rPr lang="ru-RU" sz="1500" dirty="0" smtClean="0"/>
              <a:t>Когда решение о мерах по созданию и выводу нового продукта принимается коллегиально, это часто приводит к появлению компромиссного продукта, устраивающего всех. «Компромиссный» продукт предназначен не для четко определенного сегмента рынка, а является продуктом «для всех». В этом случае новый продукт часто проигрывает продуктам конкурентов, которые имеют четкое позиционирование и удовлетворяют конкретные, специфические нужды потребителей. </a:t>
            </a:r>
            <a:br>
              <a:rPr lang="ru-RU" sz="1500" dirty="0" smtClean="0"/>
            </a:br>
            <a:r>
              <a:rPr lang="ru-RU" sz="1500" b="1" dirty="0" smtClean="0"/>
              <a:t>8. Неправильная ценовая политика. </a:t>
            </a:r>
            <a:r>
              <a:rPr lang="ru-RU" sz="1500" dirty="0" smtClean="0"/>
              <a:t>Цены на продукт устанавливаются слишком высокие или слишком низкие. </a:t>
            </a:r>
            <a:br>
              <a:rPr lang="ru-RU" sz="1500" dirty="0" smtClean="0"/>
            </a:br>
            <a:r>
              <a:rPr lang="ru-RU" sz="1500" b="1" dirty="0" smtClean="0"/>
              <a:t>9. Плохой контроль качества. </a:t>
            </a:r>
            <a:r>
              <a:rPr lang="ru-RU" sz="1500" dirty="0" smtClean="0"/>
              <a:t>Привлекательная идея продукта, но недостаточно возможностей поддерживать стабильное качество продукта. </a:t>
            </a:r>
            <a:br>
              <a:rPr lang="ru-RU" sz="1500" dirty="0" smtClean="0"/>
            </a:br>
            <a:endParaRPr lang="ru-RU" sz="1500" dirty="0" smtClean="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Заголовок 1"/>
          <p:cNvSpPr>
            <a:spLocks noGrp="1"/>
          </p:cNvSpPr>
          <p:nvPr>
            <p:ph type="title"/>
          </p:nvPr>
        </p:nvSpPr>
        <p:spPr>
          <a:xfrm>
            <a:off x="457200" y="274638"/>
            <a:ext cx="8229600" cy="706090"/>
          </a:xfrm>
        </p:spPr>
        <p:txBody>
          <a:bodyPr>
            <a:normAutofit/>
          </a:bodyPr>
          <a:lstStyle/>
          <a:p>
            <a:r>
              <a:rPr lang="ru-RU" sz="2800" b="1" dirty="0" smtClean="0">
                <a:solidFill>
                  <a:schemeClr val="tx1"/>
                </a:solidFill>
              </a:rPr>
              <a:t>Маркетинговые коммуникации</a:t>
            </a:r>
          </a:p>
        </p:txBody>
      </p:sp>
      <p:sp>
        <p:nvSpPr>
          <p:cNvPr id="15363" name="Содержимое 2"/>
          <p:cNvSpPr>
            <a:spLocks noGrp="1"/>
          </p:cNvSpPr>
          <p:nvPr>
            <p:ph sz="quarter" idx="11"/>
          </p:nvPr>
        </p:nvSpPr>
        <p:spPr>
          <a:xfrm>
            <a:off x="484188" y="1628800"/>
            <a:ext cx="8321675" cy="4783113"/>
          </a:xfrm>
        </p:spPr>
        <p:txBody>
          <a:bodyPr>
            <a:normAutofit fontScale="92500"/>
          </a:bodyPr>
          <a:lstStyle/>
          <a:p>
            <a:pPr>
              <a:buFont typeface="Wingdings" pitchFamily="2" charset="2"/>
              <a:buNone/>
            </a:pPr>
            <a:r>
              <a:rPr lang="ru-RU" sz="1900" b="1" dirty="0" smtClean="0"/>
              <a:t>Маркетинговые коммуникации </a:t>
            </a:r>
            <a:r>
              <a:rPr lang="ru-RU" sz="1900" dirty="0" smtClean="0"/>
              <a:t>—</a:t>
            </a:r>
            <a:r>
              <a:rPr lang="ru-RU" sz="1800" dirty="0" smtClean="0"/>
              <a:t>— это связи, образуемые фирмой </a:t>
            </a:r>
          </a:p>
          <a:p>
            <a:pPr>
              <a:buFont typeface="Wingdings" pitchFamily="2" charset="2"/>
              <a:buNone/>
            </a:pPr>
            <a:r>
              <a:rPr lang="ru-RU" sz="1800" dirty="0" smtClean="0"/>
              <a:t>с контактными аудиториями (потребителями, поставщиками, партнерами и</a:t>
            </a:r>
            <a:endParaRPr lang="en-US" sz="1800" dirty="0" smtClean="0"/>
          </a:p>
          <a:p>
            <a:pPr>
              <a:buFont typeface="Wingdings" pitchFamily="2" charset="2"/>
              <a:buNone/>
            </a:pPr>
            <a:r>
              <a:rPr lang="ru-RU" sz="1800" dirty="0" smtClean="0"/>
              <a:t>посредством различных средств воздействия, к каковым относятся</a:t>
            </a:r>
            <a:r>
              <a:rPr lang="en-US" sz="1800" dirty="0" smtClean="0"/>
              <a:t>:</a:t>
            </a:r>
            <a:r>
              <a:rPr lang="ru-RU" sz="1800" dirty="0" smtClean="0"/>
              <a:t> </a:t>
            </a:r>
            <a:endParaRPr lang="en-US" sz="1800" dirty="0" smtClean="0"/>
          </a:p>
          <a:p>
            <a:r>
              <a:rPr lang="ru-RU" sz="1800" dirty="0" smtClean="0"/>
              <a:t>реклама, </a:t>
            </a:r>
            <a:endParaRPr lang="en-US" sz="1800" dirty="0" smtClean="0"/>
          </a:p>
          <a:p>
            <a:r>
              <a:rPr lang="en-US" sz="1800" dirty="0" smtClean="0"/>
              <a:t>PR</a:t>
            </a:r>
            <a:r>
              <a:rPr lang="ru-RU" sz="1800" dirty="0" smtClean="0"/>
              <a:t>, </a:t>
            </a:r>
            <a:endParaRPr lang="en-US" sz="1800" dirty="0" smtClean="0"/>
          </a:p>
          <a:p>
            <a:r>
              <a:rPr lang="ru-RU" sz="1800" dirty="0" smtClean="0"/>
              <a:t>стимулирование сбыта, </a:t>
            </a:r>
            <a:endParaRPr lang="en-US" sz="1800" dirty="0" smtClean="0"/>
          </a:p>
          <a:p>
            <a:r>
              <a:rPr lang="ru-RU" sz="1800" dirty="0" smtClean="0"/>
              <a:t>пропаганда, </a:t>
            </a:r>
            <a:endParaRPr lang="en-US" sz="1800" dirty="0" smtClean="0"/>
          </a:p>
          <a:p>
            <a:r>
              <a:rPr lang="ru-RU" sz="1800" dirty="0" smtClean="0"/>
              <a:t>личная продажа, </a:t>
            </a:r>
            <a:endParaRPr lang="en-US" sz="1800" dirty="0" smtClean="0"/>
          </a:p>
          <a:p>
            <a:r>
              <a:rPr lang="ru-RU" sz="1800" dirty="0" smtClean="0"/>
              <a:t>неформальных источников информации в виде молвы и слухов. </a:t>
            </a:r>
            <a:endParaRPr lang="ru-RU" sz="1900" dirty="0" smtClean="0"/>
          </a:p>
          <a:p>
            <a:pPr>
              <a:buFont typeface="Wingdings" pitchFamily="2" charset="2"/>
              <a:buNone/>
            </a:pPr>
            <a:r>
              <a:rPr lang="ru-RU" sz="1900" b="1" dirty="0" smtClean="0"/>
              <a:t>Стратегия маркетинговых коммуникаций</a:t>
            </a:r>
            <a:r>
              <a:rPr lang="ru-RU" sz="1900" dirty="0" smtClean="0"/>
              <a:t> — определяет сообщения </a:t>
            </a:r>
            <a:endParaRPr lang="en-US" sz="1900" dirty="0" smtClean="0"/>
          </a:p>
          <a:p>
            <a:pPr>
              <a:buFont typeface="Wingdings" pitchFamily="2" charset="2"/>
              <a:buNone/>
            </a:pPr>
            <a:r>
              <a:rPr lang="ru-RU" sz="1900" dirty="0" smtClean="0"/>
              <a:t>или последовательность сообщений и действий, которые должны </a:t>
            </a:r>
            <a:endParaRPr lang="en-US" sz="1900" dirty="0" smtClean="0"/>
          </a:p>
          <a:p>
            <a:pPr>
              <a:buFont typeface="Wingdings" pitchFamily="2" charset="2"/>
              <a:buNone/>
            </a:pPr>
            <a:r>
              <a:rPr lang="ru-RU" sz="1900" dirty="0" smtClean="0"/>
              <a:t>быть реализованы для конкретной целевой аудитории при помощи </a:t>
            </a:r>
            <a:endParaRPr lang="en-US" sz="1900" dirty="0" smtClean="0"/>
          </a:p>
          <a:p>
            <a:pPr>
              <a:buFont typeface="Wingdings" pitchFamily="2" charset="2"/>
              <a:buNone/>
            </a:pPr>
            <a:r>
              <a:rPr lang="ru-RU" sz="1900" dirty="0" smtClean="0"/>
              <a:t>оптимального коммуникационного набора, например: решение, что </a:t>
            </a:r>
            <a:endParaRPr lang="en-US" sz="1900" dirty="0" smtClean="0"/>
          </a:p>
          <a:p>
            <a:pPr>
              <a:buFont typeface="Wingdings" pitchFamily="2" charset="2"/>
              <a:buNone/>
            </a:pPr>
            <a:r>
              <a:rPr lang="ru-RU" sz="1900" dirty="0" smtClean="0"/>
              <a:t>предпочтительнее — реклама или прямые продажи.</a:t>
            </a:r>
          </a:p>
          <a:p>
            <a:pPr>
              <a:buFont typeface="Wingdings" pitchFamily="2" charset="2"/>
              <a:buNone/>
            </a:pPr>
            <a:endParaRPr lang="ru-RU"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32657"/>
            <a:ext cx="8229600" cy="576064"/>
          </a:xfrm>
        </p:spPr>
        <p:txBody>
          <a:bodyPr>
            <a:normAutofit fontScale="90000"/>
          </a:bodyPr>
          <a:lstStyle/>
          <a:p>
            <a:r>
              <a:rPr lang="ru-RU" b="1" dirty="0" smtClean="0">
                <a:solidFill>
                  <a:schemeClr val="tx1"/>
                </a:solidFill>
              </a:rPr>
              <a:t>Цели маркетинга:</a:t>
            </a:r>
            <a:endParaRPr lang="ru-RU" b="1" dirty="0">
              <a:solidFill>
                <a:schemeClr val="tx1"/>
              </a:solidFill>
            </a:endParaRPr>
          </a:p>
        </p:txBody>
      </p:sp>
      <p:sp>
        <p:nvSpPr>
          <p:cNvPr id="3" name="Содержимое 2"/>
          <p:cNvSpPr>
            <a:spLocks noGrp="1"/>
          </p:cNvSpPr>
          <p:nvPr>
            <p:ph idx="1"/>
          </p:nvPr>
        </p:nvSpPr>
        <p:spPr/>
        <p:txBody>
          <a:bodyPr>
            <a:normAutofit fontScale="77500" lnSpcReduction="20000"/>
          </a:bodyPr>
          <a:lstStyle/>
          <a:p>
            <a:pPr lvl="0"/>
            <a:r>
              <a:rPr lang="ru-RU" b="1" dirty="0" smtClean="0"/>
              <a:t>Первая цель </a:t>
            </a:r>
            <a:r>
              <a:rPr lang="ru-RU" dirty="0" smtClean="0"/>
              <a:t>– максимизация потребления – не зря стоит на первом месте. По-другому её можно назвать «максимизация прибыли»,</a:t>
            </a:r>
          </a:p>
          <a:p>
            <a:pPr lvl="0"/>
            <a:r>
              <a:rPr lang="ru-RU" b="1" dirty="0" smtClean="0"/>
              <a:t>Вторая цель </a:t>
            </a:r>
            <a:r>
              <a:rPr lang="ru-RU" dirty="0" smtClean="0"/>
              <a:t>«заботиться» непосредственно о потребителях – повышение степени удовлетворения покупателей от покупки товара,</a:t>
            </a:r>
          </a:p>
          <a:p>
            <a:pPr lvl="0"/>
            <a:r>
              <a:rPr lang="ru-RU" b="1" dirty="0" smtClean="0"/>
              <a:t>Третья цель маркетинга </a:t>
            </a:r>
            <a:r>
              <a:rPr lang="ru-RU" dirty="0" smtClean="0"/>
              <a:t>– предоставление максимально широкого выбора потребителям,</a:t>
            </a:r>
          </a:p>
          <a:p>
            <a:pPr lvl="0"/>
            <a:r>
              <a:rPr lang="ru-RU" b="1" dirty="0" smtClean="0"/>
              <a:t>Четвертая цель маркетинга- </a:t>
            </a:r>
            <a:r>
              <a:rPr lang="ru-RU" dirty="0" smtClean="0"/>
              <a:t>рыночные - завоевание определенной доли или выявление перспективных рынков,</a:t>
            </a:r>
          </a:p>
          <a:p>
            <a:pPr lvl="0"/>
            <a:r>
              <a:rPr lang="ru-RU" b="1" dirty="0" smtClean="0"/>
              <a:t>Пятая цель маркетинга- </a:t>
            </a:r>
            <a:r>
              <a:rPr lang="ru-RU" dirty="0" smtClean="0"/>
              <a:t>обеспечивающая - ценовая политика, стимулирование сбыта, потребительские характеристики товара,</a:t>
            </a:r>
          </a:p>
          <a:p>
            <a:pPr lvl="0"/>
            <a:r>
              <a:rPr lang="ru-RU" b="1" dirty="0" smtClean="0"/>
              <a:t>Шестая цель маркетинга- </a:t>
            </a:r>
            <a:r>
              <a:rPr lang="ru-RU" dirty="0" smtClean="0"/>
              <a:t>имиджевая,создание и улучшение имиджа, известности предприятия и его продукции.</a:t>
            </a:r>
            <a:endParaRPr lang="ru-RU"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1752" y="228600"/>
            <a:ext cx="8534400" cy="1328192"/>
          </a:xfrm>
        </p:spPr>
        <p:txBody>
          <a:bodyPr>
            <a:noAutofit/>
          </a:bodyPr>
          <a:lstStyle/>
          <a:p>
            <a:r>
              <a:rPr lang="ru-RU" sz="2800" b="1" dirty="0" smtClean="0">
                <a:solidFill>
                  <a:schemeClr val="tx1"/>
                </a:solidFill>
              </a:rPr>
              <a:t>Различают 5 основных элементов маркетинговых коммуникаций:</a:t>
            </a:r>
            <a:r>
              <a:rPr lang="ru-RU" sz="2800" dirty="0" smtClean="0">
                <a:solidFill>
                  <a:schemeClr val="tx1"/>
                </a:solidFill>
              </a:rPr>
              <a:t/>
            </a:r>
            <a:br>
              <a:rPr lang="ru-RU" sz="2800" dirty="0" smtClean="0">
                <a:solidFill>
                  <a:schemeClr val="tx1"/>
                </a:solidFill>
              </a:rPr>
            </a:br>
            <a:endParaRPr lang="ru-RU" sz="2800" dirty="0">
              <a:solidFill>
                <a:schemeClr val="tx1"/>
              </a:solidFill>
            </a:endParaRPr>
          </a:p>
        </p:txBody>
      </p:sp>
      <p:sp>
        <p:nvSpPr>
          <p:cNvPr id="3" name="Содержимое 2"/>
          <p:cNvSpPr>
            <a:spLocks noGrp="1"/>
          </p:cNvSpPr>
          <p:nvPr>
            <p:ph sz="quarter" idx="11"/>
          </p:nvPr>
        </p:nvSpPr>
        <p:spPr>
          <a:xfrm>
            <a:off x="323528" y="1617663"/>
            <a:ext cx="8496944" cy="4500000"/>
          </a:xfrm>
        </p:spPr>
        <p:txBody>
          <a:bodyPr>
            <a:normAutofit fontScale="92500"/>
          </a:bodyPr>
          <a:lstStyle/>
          <a:p>
            <a:r>
              <a:rPr lang="ru-RU" sz="1600" b="1" dirty="0" smtClean="0">
                <a:solidFill>
                  <a:srgbClr val="C00000"/>
                </a:solidFill>
              </a:rPr>
              <a:t>Убеждение и информирование потребителей. </a:t>
            </a:r>
            <a:r>
              <a:rPr lang="ru-RU" sz="1400" dirty="0" smtClean="0"/>
              <a:t>Любая компания заинтересована в том, чтобы как можно быстрее донести максимальное количество информации до наибольшего числа потребителей и убедить их в том, что этот товар – именно то, что им нужно. Для достижения этой цели используются разнообразные методы, </a:t>
            </a:r>
          </a:p>
          <a:p>
            <a:r>
              <a:rPr lang="ru-RU" sz="1600" b="1" dirty="0" smtClean="0">
                <a:solidFill>
                  <a:srgbClr val="C00000"/>
                </a:solidFill>
              </a:rPr>
              <a:t>Цели. </a:t>
            </a:r>
            <a:r>
              <a:rPr lang="ru-RU" sz="1400" dirty="0" smtClean="0"/>
              <a:t>Как правило, целями маркетинговых коммуникаций являются создание положительного мнения об организации и производимом ею товаре, доведение информации до потребителей, улучшение рыночной культуры и т. п. И естественно, что конечной целью любой маркетинговой стратегии являются наиболее эффективная продажа товара и максимальное извлечение прибыли.</a:t>
            </a:r>
          </a:p>
          <a:p>
            <a:r>
              <a:rPr lang="ru-RU" sz="1600" b="1" dirty="0" smtClean="0">
                <a:solidFill>
                  <a:srgbClr val="C00000"/>
                </a:solidFill>
              </a:rPr>
              <a:t>Места контактов</a:t>
            </a:r>
            <a:r>
              <a:rPr lang="ru-RU" sz="1600" b="1" dirty="0" smtClean="0"/>
              <a:t>. </a:t>
            </a:r>
            <a:r>
              <a:rPr lang="ru-RU" sz="1400" dirty="0" smtClean="0"/>
              <a:t>Для успешного функционирования на рынке фирма должна направлять свою информацию в такие места, где контакт производимого товара и потребителей наиболее вероятен.</a:t>
            </a:r>
            <a:endParaRPr lang="ru-RU" sz="1600" dirty="0" smtClean="0"/>
          </a:p>
          <a:p>
            <a:r>
              <a:rPr lang="ru-RU" sz="1600" b="1" dirty="0" smtClean="0">
                <a:solidFill>
                  <a:srgbClr val="C00000"/>
                </a:solidFill>
              </a:rPr>
              <a:t>Участники маркетингового процесса. </a:t>
            </a:r>
            <a:r>
              <a:rPr lang="ru-RU" sz="1400" dirty="0" smtClean="0"/>
              <a:t>Участниками маркетингового процесса могут быть абсолютно любые люди, которые любым способом способствуют продвижению товара. Одним словом, это могут быть продавцы, промоутеры, сотрудники организации, дилеры, поставщики и даже обычный покупатель, купивший товар и поделившийся своей радостью с соседом.</a:t>
            </a:r>
          </a:p>
          <a:p>
            <a:r>
              <a:rPr lang="ru-RU" sz="1700" b="1" dirty="0" smtClean="0">
                <a:solidFill>
                  <a:srgbClr val="C00000"/>
                </a:solidFill>
              </a:rPr>
              <a:t>Коммуникационные обращения. </a:t>
            </a:r>
            <a:r>
              <a:rPr lang="ru-RU" sz="1400" dirty="0" smtClean="0"/>
              <a:t>Коммуникационные обращения могут быть запланированными и незапланированными. К запланированным обращениям относятся реклама, сервисное обслуживание, франчайзинг, личные продажи, сувениры, стимулирование сбыта, паблик рилейшнз. К незапланированным обращениям относятся все остальные, не предусмотренные маркетинговым планом.</a:t>
            </a:r>
          </a:p>
          <a:p>
            <a:endParaRPr lang="ru-RU" sz="1400" dirty="0">
              <a:solidFill>
                <a:srgbClr val="C00000"/>
              </a:solidFill>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normAutofit fontScale="90000"/>
          </a:bodyPr>
          <a:lstStyle/>
          <a:p>
            <a:pPr algn="ctr" eaLnBrk="1" hangingPunct="1"/>
            <a:r>
              <a:rPr lang="ru-RU" sz="2800" b="1" dirty="0" smtClean="0">
                <a:solidFill>
                  <a:schemeClr val="tx1"/>
                </a:solidFill>
              </a:rPr>
              <a:t>Основные задачи маркетинговых коммуникаций:</a:t>
            </a:r>
          </a:p>
        </p:txBody>
      </p:sp>
      <p:sp>
        <p:nvSpPr>
          <p:cNvPr id="17411" name="Rectangle 3"/>
          <p:cNvSpPr>
            <a:spLocks noGrp="1" noChangeArrowheads="1"/>
          </p:cNvSpPr>
          <p:nvPr>
            <p:ph type="body" sz="half" idx="1"/>
          </p:nvPr>
        </p:nvSpPr>
        <p:spPr>
          <a:xfrm>
            <a:off x="539552" y="1989138"/>
            <a:ext cx="4191198" cy="4141787"/>
          </a:xfrm>
        </p:spPr>
        <p:txBody>
          <a:bodyPr/>
          <a:lstStyle/>
          <a:p>
            <a:pPr eaLnBrk="1" hangingPunct="1"/>
            <a:r>
              <a:rPr lang="ru-RU" sz="2400" dirty="0" smtClean="0"/>
              <a:t>Узнать у потребителя о его потребностях и предпочтениях</a:t>
            </a:r>
            <a:endParaRPr lang="en-US" sz="2400" dirty="0" smtClean="0"/>
          </a:p>
          <a:p>
            <a:pPr eaLnBrk="1" hangingPunct="1">
              <a:buFont typeface="Wingdings" pitchFamily="2" charset="2"/>
              <a:buNone/>
            </a:pPr>
            <a:endParaRPr lang="ru-RU" sz="2400" dirty="0" smtClean="0"/>
          </a:p>
          <a:p>
            <a:pPr eaLnBrk="1" hangingPunct="1"/>
            <a:r>
              <a:rPr lang="ru-RU" sz="2400" dirty="0" smtClean="0"/>
              <a:t>Сообщить о товарах, отвечающих его ожиданиям</a:t>
            </a:r>
          </a:p>
          <a:p>
            <a:pPr eaLnBrk="1" hangingPunct="1"/>
            <a:endParaRPr lang="ru-RU" sz="2400" dirty="0" smtClean="0"/>
          </a:p>
        </p:txBody>
      </p:sp>
      <p:sp>
        <p:nvSpPr>
          <p:cNvPr id="17412" name="Rectangle 4"/>
          <p:cNvSpPr>
            <a:spLocks noGrp="1" noChangeArrowheads="1"/>
          </p:cNvSpPr>
          <p:nvPr>
            <p:ph type="body" sz="half" idx="2"/>
          </p:nvPr>
        </p:nvSpPr>
        <p:spPr>
          <a:xfrm>
            <a:off x="4870450" y="1989138"/>
            <a:ext cx="3816350" cy="4141787"/>
          </a:xfrm>
        </p:spPr>
        <p:txBody>
          <a:bodyPr/>
          <a:lstStyle/>
          <a:p>
            <a:pPr eaLnBrk="1" hangingPunct="1"/>
            <a:r>
              <a:rPr lang="ru-RU" sz="2400" dirty="0" smtClean="0"/>
              <a:t>Ответить на возможные вопросы потребителя</a:t>
            </a:r>
            <a:endParaRPr lang="en-US" sz="2400" dirty="0" smtClean="0"/>
          </a:p>
          <a:p>
            <a:pPr eaLnBrk="1" hangingPunct="1">
              <a:buFont typeface="Wingdings" pitchFamily="2" charset="2"/>
              <a:buNone/>
            </a:pPr>
            <a:endParaRPr lang="en-US" sz="2400" dirty="0" smtClean="0"/>
          </a:p>
          <a:p>
            <a:pPr eaLnBrk="1" hangingPunct="1"/>
            <a:r>
              <a:rPr lang="ru-RU" sz="2400" dirty="0" smtClean="0"/>
              <a:t>Установить с ним долгосрочную связь</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301752" y="332656"/>
            <a:ext cx="8534400" cy="792088"/>
          </a:xfrm>
        </p:spPr>
        <p:txBody>
          <a:bodyPr>
            <a:normAutofit fontScale="90000"/>
          </a:bodyPr>
          <a:lstStyle/>
          <a:p>
            <a:pPr eaLnBrk="1" hangingPunct="1"/>
            <a:r>
              <a:rPr lang="ru-RU" sz="3400" b="1" dirty="0" smtClean="0">
                <a:solidFill>
                  <a:schemeClr val="tx1"/>
                </a:solidFill>
              </a:rPr>
              <a:t>Этапы планирования коммуникационной кампании (бриф)</a:t>
            </a:r>
          </a:p>
        </p:txBody>
      </p:sp>
      <p:sp>
        <p:nvSpPr>
          <p:cNvPr id="20483" name="Rectangle 3"/>
          <p:cNvSpPr>
            <a:spLocks noGrp="1" noChangeArrowheads="1"/>
          </p:cNvSpPr>
          <p:nvPr>
            <p:ph type="body" idx="1"/>
          </p:nvPr>
        </p:nvSpPr>
        <p:spPr>
          <a:xfrm>
            <a:off x="361950" y="1466850"/>
            <a:ext cx="8229600" cy="4633913"/>
          </a:xfrm>
        </p:spPr>
        <p:txBody>
          <a:bodyPr/>
          <a:lstStyle/>
          <a:p>
            <a:pPr marL="609600" indent="-609600" eaLnBrk="1" hangingPunct="1"/>
            <a:r>
              <a:rPr lang="ru-RU" sz="2400" dirty="0" smtClean="0"/>
              <a:t>Ситуационный анализ </a:t>
            </a:r>
            <a:r>
              <a:rPr lang="en-US" sz="2400" dirty="0" smtClean="0"/>
              <a:t>SWOT</a:t>
            </a:r>
            <a:endParaRPr lang="ru-RU" sz="2400" dirty="0" smtClean="0"/>
          </a:p>
          <a:p>
            <a:pPr marL="990600" lvl="1" indent="-533400" eaLnBrk="1" hangingPunct="1"/>
            <a:r>
              <a:rPr lang="ru-RU" sz="2200" dirty="0" smtClean="0">
                <a:solidFill>
                  <a:srgbClr val="000000"/>
                </a:solidFill>
              </a:rPr>
              <a:t>Компания, продукт, рынок</a:t>
            </a:r>
          </a:p>
          <a:p>
            <a:pPr marL="609600" indent="-609600" eaLnBrk="1" hangingPunct="1"/>
            <a:r>
              <a:rPr lang="ru-RU" sz="2400" dirty="0" smtClean="0"/>
              <a:t>Цели коммуникации:</a:t>
            </a:r>
          </a:p>
          <a:p>
            <a:pPr marL="990600" lvl="1" indent="-533400" eaLnBrk="1" hangingPunct="1"/>
            <a:r>
              <a:rPr lang="ru-RU" sz="2200" dirty="0" smtClean="0">
                <a:solidFill>
                  <a:srgbClr val="000000"/>
                </a:solidFill>
              </a:rPr>
              <a:t>Цели маркетинга, цели коммуникации</a:t>
            </a:r>
          </a:p>
          <a:p>
            <a:pPr marL="609600" indent="-609600" eaLnBrk="1" hangingPunct="1"/>
            <a:r>
              <a:rPr lang="ru-RU" sz="2400" dirty="0" smtClean="0"/>
              <a:t>Целевая аудитория и</a:t>
            </a:r>
            <a:r>
              <a:rPr lang="en-US" sz="2400" dirty="0" smtClean="0"/>
              <a:t>/</a:t>
            </a:r>
            <a:r>
              <a:rPr lang="ru-RU" sz="2400" dirty="0" smtClean="0"/>
              <a:t>или ее профиль</a:t>
            </a:r>
          </a:p>
          <a:p>
            <a:pPr marL="609600" indent="-609600" eaLnBrk="1" hangingPunct="1"/>
            <a:r>
              <a:rPr lang="ru-RU" sz="2400" dirty="0" smtClean="0"/>
              <a:t>Концепция продукта</a:t>
            </a:r>
          </a:p>
          <a:p>
            <a:pPr marL="609600" indent="-609600" eaLnBrk="1" hangingPunct="1"/>
            <a:r>
              <a:rPr lang="ru-RU" sz="2400" dirty="0" smtClean="0"/>
              <a:t>Выбор средств продвижения</a:t>
            </a:r>
          </a:p>
          <a:p>
            <a:pPr marL="609600" indent="-609600" eaLnBrk="1" hangingPunct="1"/>
            <a:r>
              <a:rPr lang="ru-RU" sz="2400" dirty="0" smtClean="0"/>
              <a:t>Бюджетирование</a:t>
            </a:r>
          </a:p>
          <a:p>
            <a:pPr marL="609600" indent="-609600" eaLnBrk="1" hangingPunct="1"/>
            <a:r>
              <a:rPr lang="ru-RU" sz="2400" dirty="0" smtClean="0"/>
              <a:t>Проведение кампании</a:t>
            </a:r>
          </a:p>
          <a:p>
            <a:pPr marL="609600" indent="-609600" eaLnBrk="1" hangingPunct="1"/>
            <a:r>
              <a:rPr lang="ru-RU" sz="2400" dirty="0" smtClean="0"/>
              <a:t>Оценка эффективности</a:t>
            </a:r>
          </a:p>
          <a:p>
            <a:pPr marL="609600" indent="-609600" eaLnBrk="1" hangingPunct="1"/>
            <a:endParaRPr lang="ru-RU" sz="2400" dirty="0" smtClean="0"/>
          </a:p>
          <a:p>
            <a:pPr marL="609600" indent="-609600" eaLnBrk="1" hangingPunct="1"/>
            <a:endParaRPr lang="ru-RU" sz="2400" dirty="0" smtClean="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Заголовок 1"/>
          <p:cNvSpPr>
            <a:spLocks noGrp="1"/>
          </p:cNvSpPr>
          <p:nvPr>
            <p:ph type="title"/>
          </p:nvPr>
        </p:nvSpPr>
        <p:spPr>
          <a:xfrm>
            <a:off x="301752" y="188640"/>
            <a:ext cx="8534400" cy="1296144"/>
          </a:xfrm>
        </p:spPr>
        <p:txBody>
          <a:bodyPr>
            <a:normAutofit fontScale="90000"/>
          </a:bodyPr>
          <a:lstStyle/>
          <a:p>
            <a:r>
              <a:rPr lang="ru-RU" sz="2400" b="1" dirty="0" smtClean="0">
                <a:solidFill>
                  <a:schemeClr val="tx1"/>
                </a:solidFill>
              </a:rPr>
              <a:t>Схема планирования маркетинговый коммуникаций</a:t>
            </a:r>
            <a:r>
              <a:rPr lang="ru-RU" b="1" dirty="0" smtClean="0">
                <a:solidFill>
                  <a:schemeClr val="tx1"/>
                </a:solidFill>
              </a:rPr>
              <a:t/>
            </a:r>
            <a:br>
              <a:rPr lang="ru-RU" b="1" dirty="0" smtClean="0">
                <a:solidFill>
                  <a:schemeClr val="tx1"/>
                </a:solidFill>
              </a:rPr>
            </a:br>
            <a:endParaRPr lang="ru-RU" b="1" dirty="0" smtClean="0">
              <a:solidFill>
                <a:schemeClr val="tx1"/>
              </a:solidFill>
            </a:endParaRPr>
          </a:p>
        </p:txBody>
      </p:sp>
      <p:pic>
        <p:nvPicPr>
          <p:cNvPr id="21507" name="Picture 2" descr="image5"/>
          <p:cNvPicPr>
            <a:picLocks noChangeAspect="1" noChangeArrowheads="1"/>
          </p:cNvPicPr>
          <p:nvPr/>
        </p:nvPicPr>
        <p:blipFill>
          <a:blip r:embed="rId3" cstate="print"/>
          <a:srcRect/>
          <a:stretch>
            <a:fillRect/>
          </a:stretch>
        </p:blipFill>
        <p:spPr bwMode="auto">
          <a:xfrm>
            <a:off x="251521" y="1556792"/>
            <a:ext cx="8640960" cy="487734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Заголовок 1"/>
          <p:cNvSpPr>
            <a:spLocks noGrp="1"/>
          </p:cNvSpPr>
          <p:nvPr>
            <p:ph type="title"/>
          </p:nvPr>
        </p:nvSpPr>
        <p:spPr>
          <a:xfrm>
            <a:off x="457200" y="423863"/>
            <a:ext cx="8229600" cy="588962"/>
          </a:xfrm>
        </p:spPr>
        <p:txBody>
          <a:bodyPr>
            <a:normAutofit fontScale="90000"/>
          </a:bodyPr>
          <a:lstStyle/>
          <a:p>
            <a:r>
              <a:rPr lang="ru-RU" b="1" dirty="0" smtClean="0">
                <a:solidFill>
                  <a:schemeClr val="tx1"/>
                </a:solidFill>
              </a:rPr>
              <a:t>Базовые элементы коммуникации</a:t>
            </a:r>
          </a:p>
        </p:txBody>
      </p:sp>
      <p:sp>
        <p:nvSpPr>
          <p:cNvPr id="1028"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ru-RU" dirty="0"/>
          </a:p>
        </p:txBody>
      </p:sp>
      <p:graphicFrame>
        <p:nvGraphicFramePr>
          <p:cNvPr id="1026" name="Object 1"/>
          <p:cNvGraphicFramePr>
            <a:graphicFrameLocks noChangeAspect="1"/>
          </p:cNvGraphicFramePr>
          <p:nvPr/>
        </p:nvGraphicFramePr>
        <p:xfrm>
          <a:off x="395536" y="1628800"/>
          <a:ext cx="8568952" cy="4817590"/>
        </p:xfrm>
        <a:graphic>
          <a:graphicData uri="http://schemas.openxmlformats.org/presentationml/2006/ole">
            <p:oleObj spid="_x0000_s1027" r:id="rId4" imgW="6647688" imgH="2258568" progId="">
              <p:embed/>
            </p:oleObj>
          </a:graphicData>
        </a:graphic>
      </p:graphicFrame>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Заголовок 4"/>
          <p:cNvSpPr>
            <a:spLocks noGrp="1"/>
          </p:cNvSpPr>
          <p:nvPr>
            <p:ph type="title"/>
          </p:nvPr>
        </p:nvSpPr>
        <p:spPr>
          <a:xfrm>
            <a:off x="457200" y="332656"/>
            <a:ext cx="8229600" cy="792088"/>
          </a:xfrm>
        </p:spPr>
        <p:txBody>
          <a:bodyPr>
            <a:normAutofit/>
          </a:bodyPr>
          <a:lstStyle/>
          <a:p>
            <a:r>
              <a:rPr lang="ru-RU" b="1" dirty="0" smtClean="0">
                <a:solidFill>
                  <a:schemeClr val="tx1"/>
                </a:solidFill>
              </a:rPr>
              <a:t>Межличностная коммуникация</a:t>
            </a:r>
          </a:p>
        </p:txBody>
      </p:sp>
      <p:sp>
        <p:nvSpPr>
          <p:cNvPr id="22531" name="Содержимое 5"/>
          <p:cNvSpPr>
            <a:spLocks noGrp="1"/>
          </p:cNvSpPr>
          <p:nvPr>
            <p:ph sz="quarter" idx="11"/>
          </p:nvPr>
        </p:nvSpPr>
        <p:spPr>
          <a:xfrm>
            <a:off x="484188" y="1771650"/>
            <a:ext cx="8229600" cy="3886200"/>
          </a:xfrm>
        </p:spPr>
        <p:txBody>
          <a:bodyPr>
            <a:normAutofit/>
          </a:bodyPr>
          <a:lstStyle/>
          <a:p>
            <a:pPr>
              <a:buFont typeface="Wingdings" pitchFamily="2" charset="2"/>
              <a:buNone/>
            </a:pPr>
            <a:r>
              <a:rPr lang="ru-RU" sz="2400" dirty="0" smtClean="0"/>
              <a:t>В самом общем виде модель простой или </a:t>
            </a:r>
          </a:p>
          <a:p>
            <a:pPr>
              <a:buFont typeface="Wingdings" pitchFamily="2" charset="2"/>
              <a:buNone/>
            </a:pPr>
            <a:r>
              <a:rPr lang="ru-RU" sz="2400" dirty="0" smtClean="0"/>
              <a:t>межличностной коммуникации состоит из следующих </a:t>
            </a:r>
          </a:p>
          <a:p>
            <a:pPr>
              <a:buFont typeface="Wingdings" pitchFamily="2" charset="2"/>
              <a:buNone/>
            </a:pPr>
            <a:r>
              <a:rPr lang="ru-RU" sz="2400" dirty="0" smtClean="0"/>
              <a:t>основных  элементов: </a:t>
            </a:r>
          </a:p>
          <a:p>
            <a:r>
              <a:rPr lang="ru-RU" sz="2400" b="1" dirty="0" smtClean="0"/>
              <a:t>коммуникатор (кто?- передающий сообщение), </a:t>
            </a:r>
          </a:p>
          <a:p>
            <a:r>
              <a:rPr lang="ru-RU" sz="2400" b="1" dirty="0" smtClean="0"/>
              <a:t>сообщение (что?;- содержание послания в знаковой  либо иной форме) </a:t>
            </a:r>
          </a:p>
          <a:p>
            <a:r>
              <a:rPr lang="ru-RU" sz="2400" b="1" dirty="0" smtClean="0"/>
              <a:t>реципиент  ( кому?-адресат, принимающий сообщение).</a:t>
            </a:r>
          </a:p>
          <a:p>
            <a:endParaRPr lang="ru-RU" sz="2400" dirty="0" smtClean="0"/>
          </a:p>
          <a:p>
            <a:pPr>
              <a:buFont typeface="Wingdings" pitchFamily="2" charset="2"/>
              <a:buNone/>
            </a:pPr>
            <a:endParaRPr lang="ru-RU" dirty="0" smtClean="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Заголовок 2"/>
          <p:cNvSpPr>
            <a:spLocks noGrp="1"/>
          </p:cNvSpPr>
          <p:nvPr>
            <p:ph type="title"/>
          </p:nvPr>
        </p:nvSpPr>
        <p:spPr>
          <a:xfrm>
            <a:off x="457200" y="274638"/>
            <a:ext cx="8229600" cy="620712"/>
          </a:xfrm>
        </p:spPr>
        <p:txBody>
          <a:bodyPr/>
          <a:lstStyle/>
          <a:p>
            <a:r>
              <a:rPr lang="ru-RU" b="1" dirty="0" smtClean="0">
                <a:solidFill>
                  <a:schemeClr val="tx1"/>
                </a:solidFill>
              </a:rPr>
              <a:t>Модель массовой коммуникации </a:t>
            </a:r>
          </a:p>
        </p:txBody>
      </p:sp>
      <p:sp>
        <p:nvSpPr>
          <p:cNvPr id="24579" name="Содержимое 3"/>
          <p:cNvSpPr>
            <a:spLocks noGrp="1"/>
          </p:cNvSpPr>
          <p:nvPr>
            <p:ph sz="quarter" idx="4294967295"/>
          </p:nvPr>
        </p:nvSpPr>
        <p:spPr>
          <a:xfrm>
            <a:off x="304800" y="952500"/>
            <a:ext cx="7791450" cy="5165725"/>
          </a:xfrm>
        </p:spPr>
        <p:txBody>
          <a:bodyPr/>
          <a:lstStyle/>
          <a:p>
            <a:pPr>
              <a:buFont typeface="Wingdings" pitchFamily="2" charset="2"/>
              <a:buNone/>
            </a:pPr>
            <a:endParaRPr lang="ru-RU" dirty="0" smtClean="0"/>
          </a:p>
          <a:p>
            <a:pPr>
              <a:buFont typeface="Wingdings" pitchFamily="2" charset="2"/>
              <a:buNone/>
            </a:pPr>
            <a:endParaRPr lang="ru-RU" dirty="0" smtClean="0"/>
          </a:p>
          <a:p>
            <a:pPr>
              <a:buFont typeface="Wingdings" pitchFamily="2" charset="2"/>
              <a:buNone/>
            </a:pPr>
            <a:endParaRPr lang="ru-RU" dirty="0" smtClean="0"/>
          </a:p>
        </p:txBody>
      </p:sp>
      <p:pic>
        <p:nvPicPr>
          <p:cNvPr id="24580" name="Рисунок 4" descr="Модель массовой коммуникации"/>
          <p:cNvPicPr>
            <a:picLocks noChangeAspect="1" noChangeArrowheads="1"/>
          </p:cNvPicPr>
          <p:nvPr/>
        </p:nvPicPr>
        <p:blipFill>
          <a:blip r:embed="rId3" cstate="print"/>
          <a:srcRect/>
          <a:stretch>
            <a:fillRect/>
          </a:stretch>
        </p:blipFill>
        <p:spPr bwMode="auto">
          <a:xfrm>
            <a:off x="342900" y="1484784"/>
            <a:ext cx="8477572" cy="480171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Заголовок 2"/>
          <p:cNvSpPr>
            <a:spLocks noGrp="1"/>
          </p:cNvSpPr>
          <p:nvPr>
            <p:ph type="title"/>
          </p:nvPr>
        </p:nvSpPr>
        <p:spPr>
          <a:xfrm>
            <a:off x="457200" y="274638"/>
            <a:ext cx="8229600" cy="620712"/>
          </a:xfrm>
        </p:spPr>
        <p:txBody>
          <a:bodyPr/>
          <a:lstStyle/>
          <a:p>
            <a:r>
              <a:rPr lang="ru-RU" b="1" dirty="0" smtClean="0">
                <a:solidFill>
                  <a:schemeClr val="tx1"/>
                </a:solidFill>
              </a:rPr>
              <a:t>Модель массовой коммуникации </a:t>
            </a:r>
          </a:p>
        </p:txBody>
      </p:sp>
      <p:sp>
        <p:nvSpPr>
          <p:cNvPr id="24579" name="Содержимое 3"/>
          <p:cNvSpPr>
            <a:spLocks noGrp="1"/>
          </p:cNvSpPr>
          <p:nvPr>
            <p:ph sz="quarter" idx="4294967295"/>
          </p:nvPr>
        </p:nvSpPr>
        <p:spPr>
          <a:xfrm>
            <a:off x="304800" y="1700808"/>
            <a:ext cx="8443664" cy="4536504"/>
          </a:xfrm>
        </p:spPr>
        <p:txBody>
          <a:bodyPr/>
          <a:lstStyle/>
          <a:p>
            <a:pPr>
              <a:buFont typeface="Wingdings" pitchFamily="2" charset="2"/>
              <a:buNone/>
            </a:pPr>
            <a:endParaRPr lang="ru-RU" dirty="0" smtClean="0"/>
          </a:p>
          <a:p>
            <a:pPr>
              <a:buFont typeface="Wingdings" pitchFamily="2" charset="2"/>
              <a:buNone/>
            </a:pPr>
            <a:endParaRPr lang="ru-RU" dirty="0" smtClean="0"/>
          </a:p>
          <a:p>
            <a:pPr>
              <a:buFont typeface="Wingdings" pitchFamily="2" charset="2"/>
              <a:buNone/>
            </a:pPr>
            <a:endParaRPr lang="ru-RU" dirty="0" smtClean="0"/>
          </a:p>
        </p:txBody>
      </p:sp>
      <p:pic>
        <p:nvPicPr>
          <p:cNvPr id="24580" name="Рисунок 4" descr="Модель массовой коммуникации"/>
          <p:cNvPicPr>
            <a:picLocks noChangeAspect="1" noChangeArrowheads="1"/>
          </p:cNvPicPr>
          <p:nvPr/>
        </p:nvPicPr>
        <p:blipFill>
          <a:blip r:embed="rId3" cstate="print"/>
          <a:srcRect/>
          <a:stretch>
            <a:fillRect/>
          </a:stretch>
        </p:blipFill>
        <p:spPr bwMode="auto">
          <a:xfrm>
            <a:off x="342900" y="2628900"/>
            <a:ext cx="7981950" cy="3657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ru-RU" dirty="0"/>
          </a:p>
        </p:txBody>
      </p:sp>
      <p:graphicFrame>
        <p:nvGraphicFramePr>
          <p:cNvPr id="2050" name="Object 1"/>
          <p:cNvGraphicFramePr>
            <a:graphicFrameLocks noChangeAspect="1"/>
          </p:cNvGraphicFramePr>
          <p:nvPr/>
        </p:nvGraphicFramePr>
        <p:xfrm>
          <a:off x="555625" y="250825"/>
          <a:ext cx="7978775" cy="6138863"/>
        </p:xfrm>
        <a:graphic>
          <a:graphicData uri="http://schemas.openxmlformats.org/presentationml/2006/ole">
            <p:oleObj spid="_x0000_s2051" r:id="rId4" imgW="6573960" imgH="5457240" progId="">
              <p:embed/>
            </p:oleObj>
          </a:graphicData>
        </a:graphic>
      </p:graphicFrame>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Заголовок 1"/>
          <p:cNvSpPr>
            <a:spLocks noGrp="1"/>
          </p:cNvSpPr>
          <p:nvPr>
            <p:ph type="title"/>
          </p:nvPr>
        </p:nvSpPr>
        <p:spPr>
          <a:xfrm>
            <a:off x="457200" y="274638"/>
            <a:ext cx="8229600" cy="706090"/>
          </a:xfrm>
        </p:spPr>
        <p:txBody>
          <a:bodyPr>
            <a:normAutofit/>
          </a:bodyPr>
          <a:lstStyle/>
          <a:p>
            <a:pPr algn="l"/>
            <a:r>
              <a:rPr lang="ru-RU" sz="2000" b="1" dirty="0" smtClean="0">
                <a:solidFill>
                  <a:schemeClr val="tx1"/>
                </a:solidFill>
              </a:rPr>
              <a:t>Проблемы возникающие в компании при разработке и внедрении маркетинговых коммуникаций</a:t>
            </a:r>
            <a:r>
              <a:rPr lang="en-US" sz="2000" b="1" dirty="0" smtClean="0">
                <a:solidFill>
                  <a:schemeClr val="tx1"/>
                </a:solidFill>
              </a:rPr>
              <a:t>:</a:t>
            </a:r>
            <a:endParaRPr lang="ru-RU" sz="2000" b="1" dirty="0" smtClean="0">
              <a:solidFill>
                <a:schemeClr val="tx1"/>
              </a:solidFill>
            </a:endParaRPr>
          </a:p>
        </p:txBody>
      </p:sp>
      <p:sp>
        <p:nvSpPr>
          <p:cNvPr id="25603" name="Содержимое 2"/>
          <p:cNvSpPr>
            <a:spLocks noGrp="1"/>
          </p:cNvSpPr>
          <p:nvPr>
            <p:ph sz="quarter" idx="11"/>
          </p:nvPr>
        </p:nvSpPr>
        <p:spPr>
          <a:xfrm>
            <a:off x="484188" y="1700808"/>
            <a:ext cx="8229600" cy="4680942"/>
          </a:xfrm>
        </p:spPr>
        <p:txBody>
          <a:bodyPr>
            <a:normAutofit fontScale="32500" lnSpcReduction="20000"/>
          </a:bodyPr>
          <a:lstStyle/>
          <a:p>
            <a:r>
              <a:rPr lang="ru-RU" sz="6200" dirty="0" smtClean="0"/>
              <a:t>отсутствие на предприятии единого центра обработки и анализа маркетинговой информации, поступающей к руководителю предприятия от ряда подразделений представленной в различном формате,</a:t>
            </a:r>
          </a:p>
          <a:p>
            <a:r>
              <a:rPr lang="ru-RU" sz="6200" dirty="0" smtClean="0"/>
              <a:t>отсутствие на предприятиях хороших специалистов в области поиска и представления маркетинговой информации, а значит качество проведения этих работ как правило невысокое,</a:t>
            </a:r>
          </a:p>
          <a:p>
            <a:r>
              <a:rPr lang="ru-RU" sz="6200" dirty="0" smtClean="0"/>
              <a:t>неумении высшего руководства работать с маркетинговой информацией. Многие высшие руководители не любят признаваться в непонимании или незнании чего – либо, опасаясь уронить свой авторитет перед подчиненными и, вследствие этого отторгают не понятую информацию.</a:t>
            </a:r>
          </a:p>
          <a:p>
            <a:r>
              <a:rPr lang="ru-RU" sz="6200" dirty="0" smtClean="0"/>
              <a:t>стремление менеджеров использовать стандартные методы решения возникающих проблем, уже отработанные ранее на подобных задачах (опыт управленца). </a:t>
            </a: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endParaRPr lang="ru-RU"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79928" y="322729"/>
            <a:ext cx="7906871" cy="537884"/>
          </a:xfrm>
        </p:spPr>
        <p:txBody>
          <a:bodyPr>
            <a:normAutofit fontScale="90000"/>
          </a:bodyPr>
          <a:lstStyle/>
          <a:p>
            <a:r>
              <a:rPr lang="ru-RU" b="1" dirty="0" smtClean="0">
                <a:solidFill>
                  <a:schemeClr val="tx1"/>
                </a:solidFill>
              </a:rPr>
              <a:t>Функции маркетинга </a:t>
            </a:r>
            <a:endParaRPr lang="ru-RU" b="1" dirty="0">
              <a:solidFill>
                <a:schemeClr val="tx1"/>
              </a:solidFill>
            </a:endParaRPr>
          </a:p>
        </p:txBody>
      </p:sp>
      <p:sp>
        <p:nvSpPr>
          <p:cNvPr id="3" name="Содержимое 2"/>
          <p:cNvSpPr>
            <a:spLocks noGrp="1"/>
          </p:cNvSpPr>
          <p:nvPr>
            <p:ph idx="1"/>
          </p:nvPr>
        </p:nvSpPr>
        <p:spPr>
          <a:xfrm>
            <a:off x="658906" y="1484784"/>
            <a:ext cx="8027894" cy="760874"/>
          </a:xfrm>
        </p:spPr>
        <p:txBody>
          <a:bodyPr>
            <a:normAutofit fontScale="92500" lnSpcReduction="20000"/>
          </a:bodyPr>
          <a:lstStyle/>
          <a:p>
            <a:endParaRPr lang="ru-RU" sz="5600" dirty="0" smtClean="0"/>
          </a:p>
          <a:p>
            <a:pPr>
              <a:buNone/>
            </a:pPr>
            <a:endParaRPr lang="ru-RU" sz="4300" dirty="0" smtClean="0"/>
          </a:p>
          <a:p>
            <a:pPr>
              <a:buNone/>
            </a:pPr>
            <a:endParaRPr lang="ru-RU" sz="4300" dirty="0" smtClean="0"/>
          </a:p>
          <a:p>
            <a:pPr>
              <a:buNone/>
            </a:pPr>
            <a:endParaRPr lang="ru-RU" dirty="0"/>
          </a:p>
        </p:txBody>
      </p:sp>
      <p:pic>
        <p:nvPicPr>
          <p:cNvPr id="4" name="Рисунок 3" descr="http://lib.rus.ec/i/40/204640/_05.png"/>
          <p:cNvPicPr/>
          <p:nvPr/>
        </p:nvPicPr>
        <p:blipFill>
          <a:blip r:embed="rId3" cstate="print"/>
          <a:srcRect/>
          <a:stretch>
            <a:fillRect/>
          </a:stretch>
        </p:blipFill>
        <p:spPr bwMode="auto">
          <a:xfrm>
            <a:off x="323528" y="1628800"/>
            <a:ext cx="8496944" cy="468052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solidFill>
                  <a:schemeClr val="tx1"/>
                </a:solidFill>
              </a:rPr>
              <a:t>Ценовая политика в маркетинге</a:t>
            </a:r>
            <a:endParaRPr lang="ru-RU" dirty="0">
              <a:solidFill>
                <a:schemeClr val="tx1"/>
              </a:solidFill>
            </a:endParaRPr>
          </a:p>
        </p:txBody>
      </p:sp>
      <p:sp>
        <p:nvSpPr>
          <p:cNvPr id="3" name="Содержимое 2"/>
          <p:cNvSpPr>
            <a:spLocks noGrp="1"/>
          </p:cNvSpPr>
          <p:nvPr>
            <p:ph sz="quarter" idx="11"/>
          </p:nvPr>
        </p:nvSpPr>
        <p:spPr>
          <a:xfrm>
            <a:off x="484188" y="1700809"/>
            <a:ext cx="8229600" cy="4416854"/>
          </a:xfrm>
        </p:spPr>
        <p:txBody>
          <a:bodyPr>
            <a:normAutofit fontScale="77500" lnSpcReduction="20000"/>
          </a:bodyPr>
          <a:lstStyle/>
          <a:p>
            <a:pPr>
              <a:buNone/>
            </a:pPr>
            <a:r>
              <a:rPr lang="ru-RU" b="1" dirty="0" smtClean="0"/>
              <a:t>На размер цены оказывают влияние</a:t>
            </a:r>
            <a:r>
              <a:rPr lang="en-US" b="1" dirty="0" smtClean="0"/>
              <a:t>:</a:t>
            </a:r>
            <a:endParaRPr lang="ru-RU" b="1" dirty="0" smtClean="0"/>
          </a:p>
          <a:p>
            <a:pPr>
              <a:buNone/>
            </a:pPr>
            <a:r>
              <a:rPr lang="ru-RU" b="1" dirty="0" smtClean="0"/>
              <a:t>Внешние факторы</a:t>
            </a:r>
            <a:r>
              <a:rPr lang="en-US" b="1" dirty="0" smtClean="0"/>
              <a:t>:</a:t>
            </a:r>
            <a:r>
              <a:rPr lang="ru-RU" b="1" dirty="0" smtClean="0"/>
              <a:t> </a:t>
            </a:r>
            <a:endParaRPr lang="en-US" dirty="0" smtClean="0"/>
          </a:p>
          <a:p>
            <a:r>
              <a:rPr lang="ru-RU" dirty="0" smtClean="0"/>
              <a:t>основные сегменты потребителей, </a:t>
            </a:r>
            <a:endParaRPr lang="en-US" dirty="0" smtClean="0"/>
          </a:p>
          <a:p>
            <a:r>
              <a:rPr lang="ru-RU" dirty="0" smtClean="0"/>
              <a:t>рыночная среда, </a:t>
            </a:r>
            <a:endParaRPr lang="en-US" dirty="0" smtClean="0"/>
          </a:p>
          <a:p>
            <a:r>
              <a:rPr lang="ru-RU" dirty="0" smtClean="0"/>
              <a:t>уровень конкуренции, </a:t>
            </a:r>
            <a:endParaRPr lang="en-US" dirty="0" smtClean="0"/>
          </a:p>
          <a:p>
            <a:r>
              <a:rPr lang="ru-RU" dirty="0" smtClean="0"/>
              <a:t>поставщики и посредники, </a:t>
            </a:r>
            <a:endParaRPr lang="en-US" dirty="0" smtClean="0"/>
          </a:p>
          <a:p>
            <a:r>
              <a:rPr lang="ru-RU" dirty="0" smtClean="0"/>
              <a:t>экономическая ситуация в стране (регионе),</a:t>
            </a:r>
          </a:p>
          <a:p>
            <a:r>
              <a:rPr lang="ru-RU" dirty="0" smtClean="0"/>
              <a:t>государственное регулирование цен,</a:t>
            </a:r>
            <a:endParaRPr lang="en-US" b="1" dirty="0" smtClean="0"/>
          </a:p>
          <a:p>
            <a:pPr>
              <a:buNone/>
            </a:pPr>
            <a:r>
              <a:rPr lang="ru-RU" b="1" dirty="0" smtClean="0"/>
              <a:t>Внутренние факторы</a:t>
            </a:r>
            <a:r>
              <a:rPr lang="en-US" dirty="0" smtClean="0"/>
              <a:t>:</a:t>
            </a:r>
          </a:p>
          <a:p>
            <a:r>
              <a:rPr lang="ru-RU" dirty="0" smtClean="0"/>
              <a:t>цели фирмы, </a:t>
            </a:r>
            <a:endParaRPr lang="en-US" dirty="0" smtClean="0"/>
          </a:p>
          <a:p>
            <a:r>
              <a:rPr lang="ru-RU" dirty="0" smtClean="0"/>
              <a:t>стратегия маркетинговой политики, </a:t>
            </a:r>
            <a:endParaRPr lang="en-US" dirty="0" smtClean="0"/>
          </a:p>
          <a:p>
            <a:r>
              <a:rPr lang="ru-RU" dirty="0" smtClean="0"/>
              <a:t>политика ценообразования,</a:t>
            </a:r>
          </a:p>
          <a:p>
            <a:r>
              <a:rPr lang="ru-RU" dirty="0" smtClean="0"/>
              <a:t>брендовый портфель компании.</a:t>
            </a:r>
          </a:p>
          <a:p>
            <a:pPr>
              <a:buNone/>
            </a:pPr>
            <a:endParaRPr lang="ru-RU" dirty="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1752" y="228600"/>
            <a:ext cx="8534400" cy="1328192"/>
          </a:xfrm>
        </p:spPr>
        <p:txBody>
          <a:bodyPr>
            <a:normAutofit fontScale="90000"/>
          </a:bodyPr>
          <a:lstStyle/>
          <a:p>
            <a:r>
              <a:rPr lang="ru-RU" b="1" dirty="0" smtClean="0">
                <a:solidFill>
                  <a:schemeClr val="tx1"/>
                </a:solidFill>
              </a:rPr>
              <a:t>Виды ценообразования в маркетинге</a:t>
            </a:r>
            <a:r>
              <a:rPr lang="en-US" b="1" dirty="0" smtClean="0">
                <a:solidFill>
                  <a:schemeClr val="tx1"/>
                </a:solidFill>
              </a:rPr>
              <a:t>:</a:t>
            </a:r>
            <a:r>
              <a:rPr lang="ru-RU" dirty="0" smtClean="0"/>
              <a:t/>
            </a:r>
            <a:br>
              <a:rPr lang="ru-RU" dirty="0" smtClean="0"/>
            </a:br>
            <a:endParaRPr lang="ru-RU" dirty="0"/>
          </a:p>
        </p:txBody>
      </p:sp>
      <p:sp>
        <p:nvSpPr>
          <p:cNvPr id="3" name="Содержимое 2"/>
          <p:cNvSpPr>
            <a:spLocks noGrp="1"/>
          </p:cNvSpPr>
          <p:nvPr>
            <p:ph sz="quarter" idx="11"/>
          </p:nvPr>
        </p:nvSpPr>
        <p:spPr>
          <a:xfrm>
            <a:off x="484188" y="1628800"/>
            <a:ext cx="8229600" cy="4680520"/>
          </a:xfrm>
        </p:spPr>
        <p:txBody>
          <a:bodyPr>
            <a:noAutofit/>
          </a:bodyPr>
          <a:lstStyle/>
          <a:p>
            <a:pPr>
              <a:buNone/>
            </a:pPr>
            <a:r>
              <a:rPr lang="ru-RU" sz="1300" b="1" dirty="0" smtClean="0"/>
              <a:t>Дискриминационное образование – это продажа товара (услуги) по разным ценам </a:t>
            </a:r>
          </a:p>
          <a:p>
            <a:pPr>
              <a:buNone/>
            </a:pPr>
            <a:r>
              <a:rPr lang="ru-RU" sz="1300" b="1" dirty="0" smtClean="0"/>
              <a:t>независимо от издержек. </a:t>
            </a:r>
          </a:p>
          <a:p>
            <a:pPr>
              <a:buNone/>
            </a:pPr>
            <a:r>
              <a:rPr lang="ru-RU" sz="1300" dirty="0" smtClean="0"/>
              <a:t>Установление дискриминационных цен осуществляется в зависимости от:</a:t>
            </a:r>
          </a:p>
          <a:p>
            <a:r>
              <a:rPr lang="ru-RU" sz="1300" dirty="0" smtClean="0"/>
              <a:t>покупательского сегмента, т. е. разные покупатели готовы платить за один и тот же товар различные цены;</a:t>
            </a:r>
          </a:p>
          <a:p>
            <a:r>
              <a:rPr lang="ru-RU" sz="1300" dirty="0" smtClean="0"/>
              <a:t>варианта товара, т. е. разные версии товара (услуги) продаются по разным ценам вне зависимости от издержек;</a:t>
            </a:r>
          </a:p>
          <a:p>
            <a:r>
              <a:rPr lang="ru-RU" sz="1300" dirty="0" smtClean="0"/>
              <a:t>местонахождения товара, т. е. цены на товар в разных местах устанавливаются разные, даже, если издержки одинаковые;</a:t>
            </a:r>
          </a:p>
          <a:p>
            <a:r>
              <a:rPr lang="ru-RU" sz="1300" dirty="0" smtClean="0"/>
              <a:t> времени, размер цены зависит от сезона.</a:t>
            </a:r>
          </a:p>
          <a:p>
            <a:pPr>
              <a:buNone/>
            </a:pPr>
            <a:r>
              <a:rPr lang="ru-RU" sz="1300" b="1" dirty="0" smtClean="0"/>
              <a:t>Ценообразование по психологическому принципу – это определение цены не </a:t>
            </a:r>
          </a:p>
          <a:p>
            <a:pPr>
              <a:buNone/>
            </a:pPr>
            <a:r>
              <a:rPr lang="ru-RU" sz="1300" b="1" dirty="0" smtClean="0"/>
              <a:t>только с экономической стороны, но и учитывая психологические факторы.</a:t>
            </a:r>
          </a:p>
          <a:p>
            <a:r>
              <a:rPr lang="ru-RU" sz="1300" dirty="0" smtClean="0"/>
              <a:t>Как показывают многие социологические исследования, многие потребители воспринимают уровень цены товара как уровень качества (чем выше цена, тем лучше качество).</a:t>
            </a:r>
          </a:p>
          <a:p>
            <a:pPr>
              <a:buNone/>
            </a:pPr>
            <a:r>
              <a:rPr lang="ru-RU" sz="1300" b="1" dirty="0" smtClean="0"/>
              <a:t>Стимулирующее ценообразование – это снижение цены (даже ниже себестоимости) </a:t>
            </a:r>
          </a:p>
          <a:p>
            <a:pPr>
              <a:buNone/>
            </a:pPr>
            <a:r>
              <a:rPr lang="ru-RU" sz="1300" dirty="0" smtClean="0"/>
              <a:t>на некоторое время с целью повышения уровня продаж в краткосрочном периоде. </a:t>
            </a:r>
          </a:p>
          <a:p>
            <a:pPr>
              <a:buNone/>
            </a:pPr>
            <a:r>
              <a:rPr lang="ru-RU" sz="1300" dirty="0" smtClean="0"/>
              <a:t>Применяется для снижения запасов товара.</a:t>
            </a:r>
          </a:p>
          <a:p>
            <a:pPr>
              <a:buNone/>
            </a:pPr>
            <a:r>
              <a:rPr lang="ru-RU" sz="1300" b="1" dirty="0" smtClean="0"/>
              <a:t>Ценообразование по географическому принципу – это установление разного уровня цен </a:t>
            </a:r>
          </a:p>
          <a:p>
            <a:pPr>
              <a:buNone/>
            </a:pPr>
            <a:r>
              <a:rPr lang="ru-RU" sz="1300" b="1" dirty="0" smtClean="0"/>
              <a:t>в  зависимости от удаленности от производителя. </a:t>
            </a:r>
            <a:r>
              <a:rPr lang="ru-RU" sz="1300" dirty="0" smtClean="0"/>
              <a:t>В основном это применяется для покрытия </a:t>
            </a:r>
          </a:p>
          <a:p>
            <a:pPr>
              <a:buNone/>
            </a:pPr>
            <a:r>
              <a:rPr lang="ru-RU" sz="1300" dirty="0" smtClean="0"/>
              <a:t>транспортных издержек.</a:t>
            </a:r>
          </a:p>
          <a:p>
            <a:pPr>
              <a:buNone/>
            </a:pPr>
            <a:endParaRPr lang="ru-RU" sz="1300" b="1" dirty="0" smtClean="0"/>
          </a:p>
          <a:p>
            <a:pPr>
              <a:buNone/>
            </a:pPr>
            <a:endParaRPr lang="ru-RU" sz="1400" dirty="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1752" y="228600"/>
            <a:ext cx="8534400" cy="1256184"/>
          </a:xfrm>
        </p:spPr>
        <p:txBody>
          <a:bodyPr>
            <a:noAutofit/>
          </a:bodyPr>
          <a:lstStyle/>
          <a:p>
            <a:r>
              <a:rPr lang="ru-RU" sz="2800" b="1" dirty="0" smtClean="0">
                <a:solidFill>
                  <a:schemeClr val="tx1"/>
                </a:solidFill>
              </a:rPr>
              <a:t>Процесс установления цены относительно состоит из следующих этапов:</a:t>
            </a:r>
            <a:r>
              <a:rPr lang="ru-RU" sz="2800" dirty="0" smtClean="0">
                <a:solidFill>
                  <a:schemeClr val="tx1"/>
                </a:solidFill>
              </a:rPr>
              <a:t/>
            </a:r>
            <a:br>
              <a:rPr lang="ru-RU" sz="2800" dirty="0" smtClean="0">
                <a:solidFill>
                  <a:schemeClr val="tx1"/>
                </a:solidFill>
              </a:rPr>
            </a:br>
            <a:endParaRPr lang="ru-RU" sz="2800" dirty="0">
              <a:solidFill>
                <a:schemeClr val="tx1"/>
              </a:solidFill>
            </a:endParaRPr>
          </a:p>
        </p:txBody>
      </p:sp>
      <p:sp>
        <p:nvSpPr>
          <p:cNvPr id="3" name="Содержимое 2"/>
          <p:cNvSpPr>
            <a:spLocks noGrp="1"/>
          </p:cNvSpPr>
          <p:nvPr>
            <p:ph sz="quarter" idx="11"/>
          </p:nvPr>
        </p:nvSpPr>
        <p:spPr/>
        <p:txBody>
          <a:bodyPr>
            <a:normAutofit fontScale="85000" lnSpcReduction="20000"/>
          </a:bodyPr>
          <a:lstStyle/>
          <a:p>
            <a:r>
              <a:rPr lang="ru-RU" dirty="0" smtClean="0"/>
              <a:t>Определение целей фирмы и задач ценовой политики.</a:t>
            </a:r>
          </a:p>
          <a:p>
            <a:r>
              <a:rPr lang="ru-RU" dirty="0" smtClean="0"/>
              <a:t>Выявление всех факторов, которые могут влиять на процесс ценообразования.</a:t>
            </a:r>
          </a:p>
          <a:p>
            <a:r>
              <a:rPr lang="ru-RU" dirty="0" smtClean="0"/>
              <a:t>Анализ уровня продаж за определенный период.</a:t>
            </a:r>
          </a:p>
          <a:p>
            <a:r>
              <a:rPr lang="ru-RU" dirty="0" smtClean="0"/>
              <a:t>Определение уровня спроса на перспективу.</a:t>
            </a:r>
          </a:p>
          <a:p>
            <a:r>
              <a:rPr lang="ru-RU" dirty="0" smtClean="0"/>
              <a:t>Оценка всех затрат фирмы.</a:t>
            </a:r>
          </a:p>
          <a:p>
            <a:r>
              <a:rPr lang="ru-RU" dirty="0" smtClean="0"/>
              <a:t>Исследование и анализ цен товаров-конкурентов.</a:t>
            </a:r>
          </a:p>
          <a:p>
            <a:r>
              <a:rPr lang="ru-RU" dirty="0" smtClean="0"/>
              <a:t>Определение метода ценообразования.</a:t>
            </a:r>
          </a:p>
          <a:p>
            <a:r>
              <a:rPr lang="ru-RU" dirty="0" smtClean="0"/>
              <a:t>Выработка ценовой стратегии.</a:t>
            </a:r>
          </a:p>
          <a:p>
            <a:r>
              <a:rPr lang="ru-RU" dirty="0" smtClean="0"/>
              <a:t>Установление конечной цены.</a:t>
            </a:r>
          </a:p>
          <a:p>
            <a:r>
              <a:rPr lang="ru-RU" dirty="0" smtClean="0"/>
              <a:t>Выявление реакции конечных потребителей и фирм-посредников на установленную цену.</a:t>
            </a:r>
          </a:p>
          <a:p>
            <a:endParaRPr lang="ru-RU" dirty="0"/>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1752" y="228600"/>
            <a:ext cx="8534400" cy="1184176"/>
          </a:xfrm>
        </p:spPr>
        <p:txBody>
          <a:bodyPr>
            <a:noAutofit/>
          </a:bodyPr>
          <a:lstStyle/>
          <a:p>
            <a:pPr algn="l"/>
            <a:r>
              <a:rPr lang="ru-RU" sz="2200" b="1" dirty="0" smtClean="0">
                <a:solidFill>
                  <a:schemeClr val="tx1"/>
                </a:solidFill>
              </a:rPr>
              <a:t>Приведем основные показатели, необходимые для контроля цен конкурентов: </a:t>
            </a:r>
            <a:r>
              <a:rPr lang="ru-RU" sz="2000" b="1" dirty="0" smtClean="0">
                <a:solidFill>
                  <a:schemeClr val="tx1"/>
                </a:solidFill>
              </a:rPr>
              <a:t/>
            </a:r>
            <a:br>
              <a:rPr lang="ru-RU" sz="2000" b="1" dirty="0" smtClean="0">
                <a:solidFill>
                  <a:schemeClr val="tx1"/>
                </a:solidFill>
              </a:rPr>
            </a:br>
            <a:endParaRPr lang="ru-RU" sz="2000" b="1" dirty="0">
              <a:solidFill>
                <a:schemeClr val="tx1"/>
              </a:solidFill>
            </a:endParaRPr>
          </a:p>
        </p:txBody>
      </p:sp>
      <p:sp>
        <p:nvSpPr>
          <p:cNvPr id="3" name="Содержимое 2"/>
          <p:cNvSpPr>
            <a:spLocks noGrp="1"/>
          </p:cNvSpPr>
          <p:nvPr>
            <p:ph sz="quarter" idx="11"/>
          </p:nvPr>
        </p:nvSpPr>
        <p:spPr>
          <a:xfrm>
            <a:off x="395536" y="1628800"/>
            <a:ext cx="8424936" cy="4488863"/>
          </a:xfrm>
        </p:spPr>
        <p:txBody>
          <a:bodyPr>
            <a:normAutofit lnSpcReduction="10000"/>
          </a:bodyPr>
          <a:lstStyle/>
          <a:p>
            <a:r>
              <a:rPr lang="ru-RU" dirty="0" smtClean="0"/>
              <a:t>динамика объема продаж в натуральных и стоимостных измерите лях;</a:t>
            </a:r>
          </a:p>
          <a:p>
            <a:r>
              <a:rPr lang="ru-RU" dirty="0" smtClean="0"/>
              <a:t>изменение цен конкурентов по различным группам товаров;</a:t>
            </a:r>
          </a:p>
          <a:p>
            <a:r>
              <a:rPr lang="ru-RU" dirty="0" smtClean="0"/>
              <a:t>сегмент потребителей, приобретающий наибольшую выгоду от снижения цен;</a:t>
            </a:r>
          </a:p>
          <a:p>
            <a:r>
              <a:rPr lang="ru-RU" dirty="0" smtClean="0"/>
              <a:t>динамика затрат на маркетинговые исследования;</a:t>
            </a:r>
          </a:p>
          <a:p>
            <a:r>
              <a:rPr lang="ru-RU" dirty="0" smtClean="0"/>
              <a:t>позиция потенциальных покупателей по поводу продаваемых товаров.</a:t>
            </a: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1752" y="228600"/>
            <a:ext cx="8534400" cy="1256184"/>
          </a:xfrm>
        </p:spPr>
        <p:txBody>
          <a:bodyPr>
            <a:normAutofit/>
          </a:bodyPr>
          <a:lstStyle/>
          <a:p>
            <a:pPr algn="l"/>
            <a:r>
              <a:rPr lang="ru-RU" b="1" dirty="0" smtClean="0">
                <a:solidFill>
                  <a:schemeClr val="tx1"/>
                </a:solidFill>
              </a:rPr>
              <a:t>Ценовые стратегии</a:t>
            </a:r>
            <a:r>
              <a:rPr lang="en-US" b="1" dirty="0" smtClean="0">
                <a:solidFill>
                  <a:schemeClr val="tx1"/>
                </a:solidFill>
              </a:rPr>
              <a:t>:</a:t>
            </a:r>
            <a:r>
              <a:rPr lang="ru-RU" b="1" dirty="0" smtClean="0"/>
              <a:t/>
            </a:r>
            <a:br>
              <a:rPr lang="ru-RU" b="1" dirty="0" smtClean="0"/>
            </a:br>
            <a:endParaRPr lang="ru-RU" dirty="0"/>
          </a:p>
        </p:txBody>
      </p:sp>
      <p:sp>
        <p:nvSpPr>
          <p:cNvPr id="3" name="Содержимое 2"/>
          <p:cNvSpPr>
            <a:spLocks noGrp="1"/>
          </p:cNvSpPr>
          <p:nvPr>
            <p:ph sz="quarter" idx="11"/>
          </p:nvPr>
        </p:nvSpPr>
        <p:spPr/>
        <p:txBody>
          <a:bodyPr>
            <a:normAutofit lnSpcReduction="10000"/>
          </a:bodyPr>
          <a:lstStyle/>
          <a:p>
            <a:pPr>
              <a:buNone/>
            </a:pPr>
            <a:r>
              <a:rPr lang="ru-RU" sz="1800" b="1" dirty="0" smtClean="0"/>
              <a:t>Стратегия ценообразования или ценовая стратегия</a:t>
            </a:r>
            <a:r>
              <a:rPr lang="ru-RU" sz="1800" dirty="0" smtClean="0"/>
              <a:t> </a:t>
            </a:r>
            <a:r>
              <a:rPr lang="ru-RU" sz="1800" b="1" dirty="0" smtClean="0"/>
              <a:t>– это </a:t>
            </a:r>
          </a:p>
          <a:p>
            <a:r>
              <a:rPr lang="ru-RU" sz="1800" dirty="0" smtClean="0"/>
              <a:t>возможный уровень,</a:t>
            </a:r>
          </a:p>
          <a:p>
            <a:r>
              <a:rPr lang="ru-RU" sz="1800" dirty="0" smtClean="0"/>
              <a:t>направление,</a:t>
            </a:r>
          </a:p>
          <a:p>
            <a:r>
              <a:rPr lang="ru-RU" sz="1800" dirty="0" smtClean="0"/>
              <a:t>скорость,</a:t>
            </a:r>
          </a:p>
          <a:p>
            <a:r>
              <a:rPr lang="ru-RU" sz="1800" dirty="0" smtClean="0"/>
              <a:t>периодичность изменения цен в соответствии с рыночными целями фирмы.</a:t>
            </a:r>
          </a:p>
          <a:p>
            <a:pPr>
              <a:buNone/>
            </a:pPr>
            <a:r>
              <a:rPr lang="ru-RU" sz="1800" b="1" dirty="0" smtClean="0"/>
              <a:t>Ценовые стратегии в маркетинге</a:t>
            </a:r>
            <a:r>
              <a:rPr lang="en-US" sz="1800" b="1" dirty="0" smtClean="0"/>
              <a:t> </a:t>
            </a:r>
            <a:r>
              <a:rPr lang="ru-RU" sz="1800" b="1" dirty="0" smtClean="0"/>
              <a:t>по уровню цен на</a:t>
            </a:r>
            <a:r>
              <a:rPr lang="en-US" sz="1800" b="1" dirty="0" smtClean="0"/>
              <a:t>:</a:t>
            </a:r>
            <a:r>
              <a:rPr lang="ru-RU" sz="1800" b="1" dirty="0" smtClean="0"/>
              <a:t> </a:t>
            </a:r>
            <a:endParaRPr lang="en-US" sz="1800" b="1" dirty="0" smtClean="0"/>
          </a:p>
          <a:p>
            <a:pPr>
              <a:buNone/>
            </a:pPr>
            <a:r>
              <a:rPr lang="ru-RU" sz="1800" b="1" dirty="0" smtClean="0"/>
              <a:t>Новые товары</a:t>
            </a:r>
            <a:r>
              <a:rPr lang="en-US" sz="1800" b="1" dirty="0" smtClean="0"/>
              <a:t>:</a:t>
            </a:r>
            <a:endParaRPr lang="ru-RU" sz="1800" b="1" dirty="0" smtClean="0"/>
          </a:p>
          <a:p>
            <a:r>
              <a:rPr lang="ru-RU" sz="1800" dirty="0" smtClean="0"/>
              <a:t>стратегия снятия сливок</a:t>
            </a:r>
          </a:p>
          <a:p>
            <a:r>
              <a:rPr lang="ru-RU" sz="1800" dirty="0" smtClean="0"/>
              <a:t> стратегия цены проникновения</a:t>
            </a:r>
          </a:p>
          <a:p>
            <a:r>
              <a:rPr lang="ru-RU" sz="1800" dirty="0" smtClean="0"/>
              <a:t> стратегия среднерыночных цен</a:t>
            </a:r>
          </a:p>
          <a:p>
            <a:pPr>
              <a:buNone/>
            </a:pPr>
            <a:r>
              <a:rPr lang="ru-RU" sz="2000" b="1" dirty="0" smtClean="0"/>
              <a:t>По отношению к конкурентам:</a:t>
            </a:r>
            <a:endParaRPr lang="en-US" sz="2000" b="1" dirty="0" smtClean="0"/>
          </a:p>
          <a:p>
            <a:r>
              <a:rPr lang="ru-RU" sz="2000" dirty="0" smtClean="0"/>
              <a:t>стратегия преимущественной цены</a:t>
            </a:r>
          </a:p>
          <a:p>
            <a:r>
              <a:rPr lang="ru-RU" sz="2000" dirty="0" smtClean="0"/>
              <a:t> стратегия следования за конкурентом</a:t>
            </a:r>
          </a:p>
          <a:p>
            <a:endParaRPr lang="en-US" sz="2000" b="1" dirty="0" smtClean="0"/>
          </a:p>
          <a:p>
            <a:pPr>
              <a:buNone/>
            </a:pPr>
            <a:endParaRPr lang="en-US" sz="2000" b="1" dirty="0" smtClean="0"/>
          </a:p>
          <a:p>
            <a:endParaRPr lang="ru-RU" sz="2000" b="1" dirty="0" smtClean="0"/>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2400" b="1" dirty="0" smtClean="0">
                <a:solidFill>
                  <a:schemeClr val="tx1"/>
                </a:solidFill>
              </a:rPr>
              <a:t>Стратегия "Снятия сливок" - кратковременное конъюнктурное завышение цен.</a:t>
            </a:r>
            <a:endParaRPr lang="ru-RU" sz="2400" b="1" dirty="0">
              <a:solidFill>
                <a:schemeClr val="tx1"/>
              </a:solidFill>
            </a:endParaRPr>
          </a:p>
        </p:txBody>
      </p:sp>
      <p:sp>
        <p:nvSpPr>
          <p:cNvPr id="3" name="Содержимое 2"/>
          <p:cNvSpPr>
            <a:spLocks noGrp="1"/>
          </p:cNvSpPr>
          <p:nvPr>
            <p:ph sz="quarter" idx="11"/>
          </p:nvPr>
        </p:nvSpPr>
        <p:spPr>
          <a:xfrm>
            <a:off x="539552" y="1412776"/>
            <a:ext cx="8229600" cy="5040560"/>
          </a:xfrm>
        </p:spPr>
        <p:txBody>
          <a:bodyPr>
            <a:noAutofit/>
          </a:bodyPr>
          <a:lstStyle/>
          <a:p>
            <a:pPr>
              <a:buNone/>
            </a:pPr>
            <a:r>
              <a:rPr lang="ru-RU" sz="1500" b="1" dirty="0" smtClean="0"/>
              <a:t>Маркетинговая ценовая цель - максимизация прибыли.</a:t>
            </a:r>
          </a:p>
          <a:p>
            <a:pPr>
              <a:buNone/>
            </a:pPr>
            <a:r>
              <a:rPr lang="ru-RU" sz="1500" b="1" dirty="0" smtClean="0"/>
              <a:t>Условия применения:</a:t>
            </a:r>
          </a:p>
          <a:p>
            <a:r>
              <a:rPr lang="ru-RU" sz="1500" b="1" dirty="0" smtClean="0"/>
              <a:t>покупатели</a:t>
            </a:r>
            <a:r>
              <a:rPr lang="ru-RU" sz="1500" u="sng" dirty="0" smtClean="0"/>
              <a:t> </a:t>
            </a:r>
            <a:r>
              <a:rPr lang="ru-RU" sz="1500" dirty="0" smtClean="0"/>
              <a:t>- привлеченные массированной многообещающей рекламой, сегмент целевого рынка, нечувствительный к цене; новаторы или снобы, желающие обладать новейшим или модным товаром;</a:t>
            </a:r>
          </a:p>
          <a:p>
            <a:r>
              <a:rPr lang="ru-RU" sz="1500" b="1" dirty="0" smtClean="0"/>
              <a:t>товар </a:t>
            </a:r>
            <a:r>
              <a:rPr lang="ru-RU" sz="1500" dirty="0" smtClean="0"/>
              <a:t>- принципиально новый, не имеющий базы сравнения, либо товар повышенного спроса, неэластичного спроса, запатентованный товар, товар высокого и постоянно повышающегося (с целью оградить производство от конкурентов) качества, с коротким жизненным циклом;</a:t>
            </a:r>
            <a:endParaRPr lang="en-US" sz="1500" dirty="0" smtClean="0"/>
          </a:p>
          <a:p>
            <a:r>
              <a:rPr lang="ru-RU" sz="1500" b="1" dirty="0" smtClean="0"/>
              <a:t>фирма </a:t>
            </a:r>
            <a:r>
              <a:rPr lang="ru-RU" sz="1500" dirty="0" smtClean="0"/>
              <a:t>- известна и имеет имидж высокого качества или неизвестна и проводит интенсивную кампанию по стимулированию сбыта в момент запуска продукта; имеет конкурентов, способных повторить жизненный цикл товара, что затруднит возврат вложенных средств</a:t>
            </a:r>
            <a:r>
              <a:rPr lang="en-US" sz="1500" dirty="0" smtClean="0"/>
              <a:t>.</a:t>
            </a:r>
          </a:p>
          <a:p>
            <a:pPr>
              <a:buNone/>
            </a:pPr>
            <a:r>
              <a:rPr lang="ru-RU" sz="1500" b="1" dirty="0" smtClean="0"/>
              <a:t>Преимущество ценовой стратегии </a:t>
            </a:r>
            <a:r>
              <a:rPr lang="ru-RU" sz="1500" dirty="0" smtClean="0"/>
              <a:t>- позволяет в короткий срок возместить </a:t>
            </a:r>
            <a:endParaRPr lang="en-US" sz="1500" dirty="0" smtClean="0"/>
          </a:p>
          <a:p>
            <a:pPr>
              <a:buNone/>
            </a:pPr>
            <a:r>
              <a:rPr lang="ru-RU" sz="1500" dirty="0" smtClean="0"/>
              <a:t>маркетинговые расходы и высвободить капитал, если рынок "принял" товар </a:t>
            </a:r>
            <a:endParaRPr lang="en-US" sz="1500" dirty="0" smtClean="0"/>
          </a:p>
          <a:p>
            <a:pPr>
              <a:buNone/>
            </a:pPr>
            <a:r>
              <a:rPr lang="ru-RU" sz="1500" dirty="0" smtClean="0"/>
              <a:t>по высокой цене, перспективы товара хорошие: снижать цену легче, чем </a:t>
            </a:r>
            <a:endParaRPr lang="en-US" sz="1500" dirty="0" smtClean="0"/>
          </a:p>
          <a:p>
            <a:pPr>
              <a:buNone/>
            </a:pPr>
            <a:r>
              <a:rPr lang="ru-RU" sz="1500" dirty="0" smtClean="0"/>
              <a:t>повышать.</a:t>
            </a:r>
          </a:p>
          <a:p>
            <a:pPr>
              <a:buNone/>
            </a:pPr>
            <a:r>
              <a:rPr lang="ru-RU" sz="1500" b="1" dirty="0" smtClean="0"/>
              <a:t>Недостаток ценовой стратегии </a:t>
            </a:r>
            <a:r>
              <a:rPr lang="ru-RU" sz="1500" dirty="0" smtClean="0"/>
              <a:t>- высокая цена привлекает конкурентов, не </a:t>
            </a:r>
            <a:endParaRPr lang="en-US" sz="1500" dirty="0" smtClean="0"/>
          </a:p>
          <a:p>
            <a:pPr>
              <a:buNone/>
            </a:pPr>
            <a:r>
              <a:rPr lang="ru-RU" sz="1500" dirty="0" smtClean="0"/>
              <a:t>давая времени фирме закрепиться на рынке.</a:t>
            </a:r>
          </a:p>
          <a:p>
            <a:endParaRPr lang="ru-RU" sz="1550" dirty="0" smtClean="0"/>
          </a:p>
          <a:p>
            <a:pPr>
              <a:buNone/>
            </a:pPr>
            <a:endParaRPr lang="ru-RU" sz="1550" dirty="0"/>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2400" b="1" dirty="0" smtClean="0">
                <a:solidFill>
                  <a:schemeClr val="tx1"/>
                </a:solidFill>
              </a:rPr>
              <a:t>Стратегия " цены проникновения " - значительное занижение цен на товар.</a:t>
            </a:r>
            <a:endParaRPr lang="ru-RU" sz="2400" b="1" dirty="0">
              <a:solidFill>
                <a:schemeClr val="tx1"/>
              </a:solidFill>
            </a:endParaRPr>
          </a:p>
        </p:txBody>
      </p:sp>
      <p:sp>
        <p:nvSpPr>
          <p:cNvPr id="3" name="Содержимое 2"/>
          <p:cNvSpPr>
            <a:spLocks noGrp="1"/>
          </p:cNvSpPr>
          <p:nvPr>
            <p:ph sz="quarter" idx="11"/>
          </p:nvPr>
        </p:nvSpPr>
        <p:spPr/>
        <p:txBody>
          <a:bodyPr>
            <a:normAutofit/>
          </a:bodyPr>
          <a:lstStyle/>
          <a:p>
            <a:pPr>
              <a:buNone/>
            </a:pPr>
            <a:r>
              <a:rPr lang="ru-RU" sz="1600" b="1" dirty="0" smtClean="0"/>
              <a:t>Маркетинговая цель ценовой стратегии </a:t>
            </a:r>
            <a:r>
              <a:rPr lang="ru-RU" sz="1600" dirty="0" smtClean="0"/>
              <a:t>- захват массового рынка.</a:t>
            </a:r>
          </a:p>
          <a:p>
            <a:pPr>
              <a:buNone/>
            </a:pPr>
            <a:r>
              <a:rPr lang="ru-RU" sz="1600" b="1" dirty="0" smtClean="0"/>
              <a:t>Условия применения ценовой стратегии:</a:t>
            </a:r>
          </a:p>
          <a:p>
            <a:r>
              <a:rPr lang="ru-RU" sz="1600" dirty="0" smtClean="0"/>
              <a:t>покупатель - массовый с низким или средним доходом, чувствительный к цене, спрос по качеству малоэластичен;</a:t>
            </a:r>
          </a:p>
          <a:p>
            <a:r>
              <a:rPr lang="ru-RU" sz="1600" dirty="0" smtClean="0"/>
              <a:t>товар - широкого потребления, узнаваемый, не имеющий заменителей (условия, обеспечивающие возможность дальнейшего повышения цен);</a:t>
            </a:r>
          </a:p>
          <a:p>
            <a:r>
              <a:rPr lang="ru-RU" sz="1600" dirty="0" smtClean="0"/>
              <a:t>фирма - имеющая производственные мощности, способные удовлетворить повышенный (из-за низких цен) спрос, мощная фирма, имеющая опыт и возможность справиться с проблемой повышения цен.</a:t>
            </a:r>
          </a:p>
          <a:p>
            <a:pPr>
              <a:buNone/>
            </a:pPr>
            <a:r>
              <a:rPr lang="ru-RU" sz="1600" b="1" dirty="0" smtClean="0"/>
              <a:t>Преимущество ценовой стратегии </a:t>
            </a:r>
            <a:r>
              <a:rPr lang="ru-RU" sz="1600" dirty="0" smtClean="0"/>
              <a:t>- снижает привлекательность рынка для </a:t>
            </a:r>
          </a:p>
          <a:p>
            <a:pPr>
              <a:buNone/>
            </a:pPr>
            <a:r>
              <a:rPr lang="ru-RU" sz="1600" dirty="0" smtClean="0"/>
              <a:t>конкурентов, давая тем самым предприятию преимущество во времени для </a:t>
            </a:r>
          </a:p>
          <a:p>
            <a:pPr>
              <a:buNone/>
            </a:pPr>
            <a:r>
              <a:rPr lang="ru-RU" sz="1600" dirty="0" smtClean="0"/>
              <a:t>закрепления на рынке.</a:t>
            </a:r>
          </a:p>
          <a:p>
            <a:pPr>
              <a:buNone/>
            </a:pPr>
            <a:r>
              <a:rPr lang="ru-RU" sz="1600" b="1" dirty="0" smtClean="0"/>
              <a:t>Недостаток ценовой стратегии </a:t>
            </a:r>
            <a:r>
              <a:rPr lang="ru-RU" sz="1600" dirty="0" smtClean="0"/>
              <a:t>– проблема дальнейшего повышения цены при </a:t>
            </a:r>
          </a:p>
          <a:p>
            <a:pPr>
              <a:buNone/>
            </a:pPr>
            <a:r>
              <a:rPr lang="ru-RU" sz="1600" dirty="0" smtClean="0"/>
              <a:t>сохранении размеров захваченного рынка.</a:t>
            </a:r>
          </a:p>
          <a:p>
            <a:pPr>
              <a:buNone/>
            </a:pPr>
            <a:endParaRPr lang="ru-RU" sz="1600" dirty="0" smtClean="0"/>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188640"/>
            <a:ext cx="8534400" cy="758952"/>
          </a:xfrm>
        </p:spPr>
        <p:txBody>
          <a:bodyPr>
            <a:normAutofit/>
          </a:bodyPr>
          <a:lstStyle/>
          <a:p>
            <a:r>
              <a:rPr lang="ru-RU" b="1" dirty="0" smtClean="0">
                <a:solidFill>
                  <a:schemeClr val="tx1"/>
                </a:solidFill>
              </a:rPr>
              <a:t>Стратегия «среднерыночной цены»</a:t>
            </a:r>
            <a:endParaRPr lang="ru-RU" b="1" dirty="0">
              <a:solidFill>
                <a:schemeClr val="tx1"/>
              </a:solidFill>
            </a:endParaRPr>
          </a:p>
        </p:txBody>
      </p:sp>
      <p:sp>
        <p:nvSpPr>
          <p:cNvPr id="3" name="Содержимое 2"/>
          <p:cNvSpPr>
            <a:spLocks noGrp="1"/>
          </p:cNvSpPr>
          <p:nvPr>
            <p:ph sz="quarter" idx="11"/>
          </p:nvPr>
        </p:nvSpPr>
        <p:spPr/>
        <p:txBody>
          <a:bodyPr/>
          <a:lstStyle/>
          <a:p>
            <a:pPr>
              <a:buNone/>
            </a:pPr>
            <a:r>
              <a:rPr lang="ru-RU" sz="2800" b="1" dirty="0" smtClean="0"/>
              <a:t>Условия применения ценовой стратегии:</a:t>
            </a:r>
            <a:endParaRPr lang="ru-RU" u="sng" dirty="0" smtClean="0"/>
          </a:p>
          <a:p>
            <a:r>
              <a:rPr lang="ru-RU" dirty="0" smtClean="0"/>
              <a:t>покупатель - массовый, постоянный </a:t>
            </a:r>
          </a:p>
          <a:p>
            <a:pPr>
              <a:buNone/>
            </a:pPr>
            <a:r>
              <a:rPr lang="ru-RU" dirty="0" smtClean="0"/>
              <a:t>   (приверженец марки),</a:t>
            </a:r>
          </a:p>
          <a:p>
            <a:r>
              <a:rPr lang="ru-RU" dirty="0" smtClean="0"/>
              <a:t>товар - узнаваемый, отсутствуют заменители,</a:t>
            </a:r>
          </a:p>
          <a:p>
            <a:r>
              <a:rPr lang="ru-RU" dirty="0" smtClean="0"/>
              <a:t>фирма - мощная, имеет опытных маркетологов.</a:t>
            </a:r>
          </a:p>
          <a:p>
            <a:pPr>
              <a:buNone/>
            </a:pPr>
            <a:r>
              <a:rPr lang="ru-RU" b="1" dirty="0" smtClean="0"/>
              <a:t>Преимущество ценовой стратегии </a:t>
            </a:r>
            <a:r>
              <a:rPr lang="ru-RU" dirty="0" smtClean="0"/>
              <a:t>– нет.</a:t>
            </a:r>
          </a:p>
          <a:p>
            <a:pPr>
              <a:buNone/>
            </a:pPr>
            <a:r>
              <a:rPr lang="ru-RU" b="1" dirty="0" smtClean="0"/>
              <a:t>Недостаток ценовой стратегии </a:t>
            </a:r>
            <a:r>
              <a:rPr lang="ru-RU" dirty="0" smtClean="0"/>
              <a:t>– трудности </a:t>
            </a:r>
          </a:p>
          <a:p>
            <a:pPr>
              <a:buNone/>
            </a:pPr>
            <a:r>
              <a:rPr lang="ru-RU" dirty="0" smtClean="0"/>
              <a:t>повышения цен после низкого уровня.</a:t>
            </a:r>
          </a:p>
          <a:p>
            <a:pPr>
              <a:buNone/>
            </a:pPr>
            <a:endParaRPr lang="ru-RU" dirty="0"/>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algn="l"/>
            <a:r>
              <a:rPr lang="ru-RU" sz="2300" b="1" dirty="0" smtClean="0">
                <a:solidFill>
                  <a:schemeClr val="tx1"/>
                </a:solidFill>
              </a:rPr>
              <a:t>Ценовые стратегии по отношению к</a:t>
            </a:r>
            <a:r>
              <a:rPr lang="en-US" sz="2300" b="1" dirty="0" smtClean="0">
                <a:solidFill>
                  <a:schemeClr val="tx1"/>
                </a:solidFill>
              </a:rPr>
              <a:t> </a:t>
            </a:r>
            <a:r>
              <a:rPr lang="ru-RU" sz="2300" b="1" dirty="0" smtClean="0">
                <a:solidFill>
                  <a:schemeClr val="tx1"/>
                </a:solidFill>
              </a:rPr>
              <a:t>конкурентам</a:t>
            </a:r>
            <a:r>
              <a:rPr lang="en-US" sz="2300" b="1" dirty="0" smtClean="0">
                <a:solidFill>
                  <a:schemeClr val="tx1"/>
                </a:solidFill>
              </a:rPr>
              <a:t>:</a:t>
            </a:r>
            <a:endParaRPr lang="ru-RU" sz="2300" dirty="0"/>
          </a:p>
        </p:txBody>
      </p:sp>
      <p:sp>
        <p:nvSpPr>
          <p:cNvPr id="3" name="Содержимое 2"/>
          <p:cNvSpPr>
            <a:spLocks noGrp="1"/>
          </p:cNvSpPr>
          <p:nvPr>
            <p:ph sz="quarter" idx="11"/>
          </p:nvPr>
        </p:nvSpPr>
        <p:spPr>
          <a:xfrm>
            <a:off x="484188" y="1700808"/>
            <a:ext cx="8229600" cy="4416855"/>
          </a:xfrm>
        </p:spPr>
        <p:txBody>
          <a:bodyPr>
            <a:normAutofit fontScale="70000" lnSpcReduction="20000"/>
          </a:bodyPr>
          <a:lstStyle/>
          <a:p>
            <a:pPr>
              <a:buNone/>
            </a:pPr>
            <a:r>
              <a:rPr lang="ru-RU" sz="1800" b="1" dirty="0" smtClean="0"/>
              <a:t>Ценовая стратегия "преимущественной цены" </a:t>
            </a:r>
            <a:r>
              <a:rPr lang="ru-RU" sz="1800" dirty="0" smtClean="0"/>
              <a:t>– достижение преимущества по </a:t>
            </a:r>
            <a:endParaRPr lang="en-US" sz="1800" dirty="0" smtClean="0"/>
          </a:p>
          <a:p>
            <a:pPr>
              <a:buNone/>
            </a:pPr>
            <a:r>
              <a:rPr lang="ru-RU" sz="1800" dirty="0" smtClean="0"/>
              <a:t>отношению к </a:t>
            </a:r>
            <a:r>
              <a:rPr lang="en-US" sz="1800" dirty="0" smtClean="0"/>
              <a:t> </a:t>
            </a:r>
            <a:r>
              <a:rPr lang="ru-RU" sz="1800" dirty="0" smtClean="0"/>
              <a:t>конкурентам.</a:t>
            </a:r>
            <a:endParaRPr lang="en-US" sz="1800" dirty="0" smtClean="0"/>
          </a:p>
          <a:p>
            <a:pPr>
              <a:buNone/>
            </a:pPr>
            <a:r>
              <a:rPr lang="ru-RU" sz="1800" b="1" dirty="0" smtClean="0"/>
              <a:t>Маркетинговая цель ценовой стратегии </a:t>
            </a:r>
            <a:r>
              <a:rPr lang="ru-RU" sz="1800" dirty="0" smtClean="0"/>
              <a:t>- атаковать или защищаться от натиска </a:t>
            </a:r>
            <a:endParaRPr lang="en-US" sz="1800" dirty="0" smtClean="0"/>
          </a:p>
          <a:p>
            <a:pPr>
              <a:buNone/>
            </a:pPr>
            <a:r>
              <a:rPr lang="ru-RU" sz="1800" dirty="0" smtClean="0"/>
              <a:t>конкурентов.</a:t>
            </a:r>
          </a:p>
          <a:p>
            <a:pPr>
              <a:buNone/>
            </a:pPr>
            <a:r>
              <a:rPr lang="ru-RU" sz="1800" b="1" dirty="0" smtClean="0"/>
              <a:t>Условия применения:</a:t>
            </a:r>
          </a:p>
          <a:p>
            <a:r>
              <a:rPr lang="ru-RU" sz="1800" dirty="0" smtClean="0"/>
              <a:t>покупатель - давно занятый другими фирмами рыночный сегмент;</a:t>
            </a:r>
          </a:p>
          <a:p>
            <a:r>
              <a:rPr lang="ru-RU" sz="1800" dirty="0" smtClean="0"/>
              <a:t>товар - широкого потребления, имеет заменителей;</a:t>
            </a:r>
          </a:p>
          <a:p>
            <a:r>
              <a:rPr lang="ru-RU" sz="1800" dirty="0" smtClean="0"/>
              <a:t>фирма - работает в условиях явной для потребителя конкуренции.</a:t>
            </a:r>
          </a:p>
          <a:p>
            <a:pPr>
              <a:buNone/>
            </a:pPr>
            <a:r>
              <a:rPr lang="ru-RU" sz="1800" b="1" dirty="0" smtClean="0"/>
              <a:t>Преимущество ценовой стратегии – </a:t>
            </a:r>
            <a:r>
              <a:rPr lang="ru-RU" sz="1800" dirty="0" smtClean="0"/>
              <a:t>обязательный мониторинг конкурентного состояния.</a:t>
            </a:r>
          </a:p>
          <a:p>
            <a:pPr>
              <a:buNone/>
            </a:pPr>
            <a:r>
              <a:rPr lang="ru-RU" sz="1800" b="1" dirty="0" smtClean="0"/>
              <a:t>Недостаток стратегии </a:t>
            </a:r>
            <a:r>
              <a:rPr lang="ru-RU" sz="1800" dirty="0" smtClean="0"/>
              <a:t>– зависимость от поведения конкурента.</a:t>
            </a:r>
            <a:endParaRPr lang="en-US" sz="1800" dirty="0" smtClean="0"/>
          </a:p>
          <a:p>
            <a:pPr>
              <a:buNone/>
            </a:pPr>
            <a:r>
              <a:rPr lang="ru-RU" sz="1800" b="1" dirty="0" smtClean="0"/>
              <a:t>Ценовая  стратегия- «следования за конкурентом» </a:t>
            </a:r>
            <a:r>
              <a:rPr lang="ru-RU" sz="1800" dirty="0" smtClean="0"/>
              <a:t>- подразумевает поведение фирмы, </a:t>
            </a:r>
          </a:p>
          <a:p>
            <a:pPr>
              <a:buNone/>
            </a:pPr>
            <a:r>
              <a:rPr lang="ru-RU" sz="1800" dirty="0" smtClean="0"/>
              <a:t>которое основано на копировании поведения ценового лидера. </a:t>
            </a:r>
            <a:endParaRPr lang="en-US" sz="1800" dirty="0" smtClean="0"/>
          </a:p>
          <a:p>
            <a:pPr>
              <a:buNone/>
            </a:pPr>
            <a:r>
              <a:rPr lang="ru-RU" sz="1800" b="1" dirty="0" smtClean="0"/>
              <a:t>Маркетинговая цель ценовой стратегии-</a:t>
            </a:r>
            <a:r>
              <a:rPr lang="ru-RU" sz="1800" dirty="0" smtClean="0"/>
              <a:t> линия поведения фирмы, основанная на </a:t>
            </a:r>
          </a:p>
          <a:p>
            <a:pPr>
              <a:buNone/>
            </a:pPr>
            <a:r>
              <a:rPr lang="ru-RU" sz="1800" dirty="0" smtClean="0"/>
              <a:t>копировании поведения ценового лидера (соответствует маркетинговой цели использования </a:t>
            </a:r>
          </a:p>
          <a:p>
            <a:pPr>
              <a:buNone/>
            </a:pPr>
            <a:r>
              <a:rPr lang="ru-RU" sz="1800" dirty="0" smtClean="0"/>
              <a:t>существующего положения).</a:t>
            </a:r>
          </a:p>
          <a:p>
            <a:pPr>
              <a:buNone/>
            </a:pPr>
            <a:r>
              <a:rPr lang="ru-RU" sz="1800" b="1" dirty="0" smtClean="0"/>
              <a:t>Условия применения:</a:t>
            </a:r>
          </a:p>
          <a:p>
            <a:r>
              <a:rPr lang="ru-RU" sz="1800" dirty="0" smtClean="0"/>
              <a:t>Стратегия не предполагает установление цены на товары в строгом соответствии с уровнем цен ведущей компании на рынке.</a:t>
            </a:r>
          </a:p>
          <a:p>
            <a:r>
              <a:rPr lang="ru-RU" sz="1800" dirty="0" smtClean="0"/>
              <a:t>Цена может отклоняться от цены компании-лидера, но только в определенных пределах, которые определяются качественными и техническими различиями между товарами конкурентами. </a:t>
            </a:r>
          </a:p>
          <a:p>
            <a:pPr>
              <a:buNone/>
            </a:pPr>
            <a:r>
              <a:rPr lang="ru-RU" sz="1800" b="1" dirty="0" smtClean="0"/>
              <a:t>Преимущество ценовой стратегии </a:t>
            </a:r>
            <a:r>
              <a:rPr lang="ru-RU" sz="1800" dirty="0" smtClean="0"/>
              <a:t>– нет.</a:t>
            </a:r>
          </a:p>
          <a:p>
            <a:pPr>
              <a:buNone/>
            </a:pPr>
            <a:r>
              <a:rPr lang="ru-RU" sz="1800" b="1" dirty="0" smtClean="0"/>
              <a:t>Недостаток ценовой стратегии </a:t>
            </a:r>
            <a:r>
              <a:rPr lang="ru-RU" sz="1800" dirty="0" smtClean="0"/>
              <a:t>–нет.</a:t>
            </a:r>
          </a:p>
          <a:p>
            <a:pPr>
              <a:buNone/>
            </a:pPr>
            <a:endParaRPr lang="en-US" sz="1400" dirty="0" smtClean="0"/>
          </a:p>
          <a:p>
            <a:pPr>
              <a:buNone/>
            </a:pPr>
            <a:endParaRPr lang="ru-RU" sz="1400" dirty="0" smtClean="0"/>
          </a:p>
          <a:p>
            <a:pPr>
              <a:buNone/>
            </a:pPr>
            <a:endParaRPr lang="ru-RU" dirty="0"/>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5"/>
          <p:cNvSpPr>
            <a:spLocks noGrp="1"/>
          </p:cNvSpPr>
          <p:nvPr>
            <p:ph type="sldNum" sz="quarter" idx="12"/>
          </p:nvPr>
        </p:nvSpPr>
        <p:spPr>
          <a:noFill/>
        </p:spPr>
        <p:txBody>
          <a:bodyPr/>
          <a:lstStyle/>
          <a:p>
            <a:fld id="{C690FA8E-A365-4E0C-B809-CF2B097D2C15}" type="slidenum">
              <a:rPr lang="en-US" smtClean="0"/>
              <a:pPr/>
              <a:t>79</a:t>
            </a:fld>
            <a:endParaRPr lang="en-US" dirty="0" smtClean="0"/>
          </a:p>
        </p:txBody>
      </p:sp>
      <p:sp>
        <p:nvSpPr>
          <p:cNvPr id="7171" name="Rectangle 2"/>
          <p:cNvSpPr>
            <a:spLocks noGrp="1" noChangeArrowheads="1"/>
          </p:cNvSpPr>
          <p:nvPr>
            <p:ph type="title"/>
          </p:nvPr>
        </p:nvSpPr>
        <p:spPr>
          <a:xfrm>
            <a:off x="457200" y="342900"/>
            <a:ext cx="8229600" cy="1141884"/>
          </a:xfrm>
        </p:spPr>
        <p:txBody>
          <a:bodyPr>
            <a:noAutofit/>
          </a:bodyPr>
          <a:lstStyle/>
          <a:p>
            <a:r>
              <a:rPr lang="ru-RU" sz="2800" b="1" dirty="0" smtClean="0">
                <a:solidFill>
                  <a:schemeClr val="tx1"/>
                </a:solidFill>
              </a:rPr>
              <a:t>Понятие маркетинговых исследований</a:t>
            </a:r>
            <a:br>
              <a:rPr lang="ru-RU" sz="2800" b="1" dirty="0" smtClean="0">
                <a:solidFill>
                  <a:schemeClr val="tx1"/>
                </a:solidFill>
              </a:rPr>
            </a:br>
            <a:endParaRPr lang="en-US" sz="2800" b="1" dirty="0" smtClean="0">
              <a:solidFill>
                <a:schemeClr val="tx1"/>
              </a:solidFill>
            </a:endParaRPr>
          </a:p>
        </p:txBody>
      </p:sp>
      <p:sp>
        <p:nvSpPr>
          <p:cNvPr id="7172" name="Rectangle 3"/>
          <p:cNvSpPr>
            <a:spLocks noGrp="1" noChangeArrowheads="1"/>
          </p:cNvSpPr>
          <p:nvPr>
            <p:ph type="body" idx="1"/>
          </p:nvPr>
        </p:nvSpPr>
        <p:spPr>
          <a:xfrm>
            <a:off x="3962400" y="1484784"/>
            <a:ext cx="4914900" cy="4858866"/>
          </a:xfrm>
        </p:spPr>
        <p:txBody>
          <a:bodyPr>
            <a:noAutofit/>
          </a:bodyPr>
          <a:lstStyle/>
          <a:p>
            <a:pPr>
              <a:buNone/>
            </a:pPr>
            <a:r>
              <a:rPr lang="ru-RU" sz="2100" b="1" dirty="0" smtClean="0"/>
              <a:t>Б.А.Соловьев даёт </a:t>
            </a:r>
          </a:p>
          <a:p>
            <a:pPr>
              <a:buNone/>
            </a:pPr>
            <a:r>
              <a:rPr lang="ru-RU" sz="2100" b="1" dirty="0" smtClean="0"/>
              <a:t>определение: «Процесс </a:t>
            </a:r>
          </a:p>
          <a:p>
            <a:pPr>
              <a:buNone/>
            </a:pPr>
            <a:r>
              <a:rPr lang="ru-RU" sz="2100" b="1" dirty="0" smtClean="0"/>
              <a:t>маркетинговых исследований – </a:t>
            </a:r>
          </a:p>
          <a:p>
            <a:pPr>
              <a:buNone/>
            </a:pPr>
            <a:r>
              <a:rPr lang="ru-RU" sz="2100" b="1" dirty="0" smtClean="0"/>
              <a:t>это систематический процесс </a:t>
            </a:r>
          </a:p>
          <a:p>
            <a:pPr>
              <a:buNone/>
            </a:pPr>
            <a:r>
              <a:rPr lang="ru-RU" sz="2100" b="1" dirty="0" smtClean="0"/>
              <a:t>сбора, обработки и анализа </a:t>
            </a:r>
          </a:p>
          <a:p>
            <a:pPr>
              <a:buNone/>
            </a:pPr>
            <a:r>
              <a:rPr lang="ru-RU" sz="2100" b="1" dirty="0" smtClean="0"/>
              <a:t>рыночных данных, который </a:t>
            </a:r>
          </a:p>
          <a:p>
            <a:pPr>
              <a:buNone/>
            </a:pPr>
            <a:r>
              <a:rPr lang="ru-RU" sz="2100" b="1" dirty="0" smtClean="0"/>
              <a:t>позволяет руководству </a:t>
            </a:r>
          </a:p>
          <a:p>
            <a:pPr>
              <a:buNone/>
            </a:pPr>
            <a:r>
              <a:rPr lang="ru-RU" sz="2100" b="1" dirty="0" smtClean="0"/>
              <a:t>компании выявлять рыночные </a:t>
            </a:r>
          </a:p>
          <a:p>
            <a:pPr>
              <a:buNone/>
            </a:pPr>
            <a:r>
              <a:rPr lang="ru-RU" sz="2100" b="1" dirty="0" smtClean="0"/>
              <a:t>возможности или проблемы и </a:t>
            </a:r>
          </a:p>
          <a:p>
            <a:pPr>
              <a:buNone/>
            </a:pPr>
            <a:r>
              <a:rPr lang="ru-RU" sz="2100" b="1" dirty="0" smtClean="0"/>
              <a:t>снижать степень риска, </a:t>
            </a:r>
          </a:p>
          <a:p>
            <a:pPr>
              <a:buNone/>
            </a:pPr>
            <a:r>
              <a:rPr lang="ru-RU" sz="2100" b="1" dirty="0" smtClean="0"/>
              <a:t>связанного с управленческими </a:t>
            </a:r>
          </a:p>
          <a:p>
            <a:pPr>
              <a:buNone/>
            </a:pPr>
            <a:r>
              <a:rPr lang="ru-RU" sz="2100" b="1" dirty="0" smtClean="0"/>
              <a:t>решениями».</a:t>
            </a:r>
          </a:p>
          <a:p>
            <a:pPr>
              <a:buNone/>
            </a:pPr>
            <a:endParaRPr lang="ru-RU" sz="2100" b="1" dirty="0" smtClean="0"/>
          </a:p>
          <a:p>
            <a:pPr>
              <a:buNone/>
            </a:pPr>
            <a:endParaRPr lang="en-US" sz="2800" b="1" dirty="0" smtClean="0"/>
          </a:p>
        </p:txBody>
      </p:sp>
      <p:graphicFrame>
        <p:nvGraphicFramePr>
          <p:cNvPr id="20482" name="Object 7">
            <a:hlinkClick r:id="" action="ppaction://ole?verb=0"/>
          </p:cNvPr>
          <p:cNvGraphicFramePr>
            <a:graphicFrameLocks/>
          </p:cNvGraphicFramePr>
          <p:nvPr/>
        </p:nvGraphicFramePr>
        <p:xfrm>
          <a:off x="247650" y="1484784"/>
          <a:ext cx="3429000" cy="4824536"/>
        </p:xfrm>
        <a:graphic>
          <a:graphicData uri="http://schemas.openxmlformats.org/presentationml/2006/ole">
            <p:oleObj spid="_x0000_s3075" name="Clip" r:id="rId4" imgW="990600" imgH="1057275" progId="">
              <p:embed/>
            </p:oleObj>
          </a:graphicData>
        </a:graphic>
      </p:graphicFrame>
    </p:spTree>
  </p:cSld>
  <p:clrMapOvr>
    <a:masterClrMapping/>
  </p:clrMapOvr>
  <p:transition>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260648"/>
            <a:ext cx="8507288" cy="720079"/>
          </a:xfrm>
        </p:spPr>
        <p:txBody>
          <a:bodyPr>
            <a:normAutofit fontScale="90000"/>
          </a:bodyPr>
          <a:lstStyle/>
          <a:p>
            <a:pPr algn="l"/>
            <a:r>
              <a:rPr lang="ru-RU" sz="2400" b="1" dirty="0" smtClean="0">
                <a:solidFill>
                  <a:schemeClr val="tx1"/>
                </a:solidFill>
              </a:rPr>
              <a:t>Могут быть выделены следующие задачи маркетинговой деятельности на предприятии:</a:t>
            </a:r>
            <a:endParaRPr lang="ru-RU" sz="2400" b="1" dirty="0">
              <a:solidFill>
                <a:schemeClr val="tx1"/>
              </a:solidFill>
            </a:endParaRPr>
          </a:p>
        </p:txBody>
      </p:sp>
      <p:sp>
        <p:nvSpPr>
          <p:cNvPr id="3" name="Содержимое 2"/>
          <p:cNvSpPr>
            <a:spLocks noGrp="1"/>
          </p:cNvSpPr>
          <p:nvPr>
            <p:ph idx="1"/>
          </p:nvPr>
        </p:nvSpPr>
        <p:spPr>
          <a:xfrm>
            <a:off x="457200" y="1590675"/>
            <a:ext cx="8229600" cy="4509524"/>
          </a:xfrm>
        </p:spPr>
        <p:txBody>
          <a:bodyPr>
            <a:normAutofit fontScale="77500" lnSpcReduction="20000"/>
          </a:bodyPr>
          <a:lstStyle/>
          <a:p>
            <a:pPr>
              <a:buNone/>
            </a:pPr>
            <a:r>
              <a:rPr lang="ru-RU" dirty="0" smtClean="0"/>
              <a:t>    1.Исследование, анализ и оценка нужд реальных и потенциальных потребителей продукции фирмы в областях, интересующих фирму.</a:t>
            </a:r>
            <a:br>
              <a:rPr lang="ru-RU" dirty="0" smtClean="0"/>
            </a:br>
            <a:r>
              <a:rPr lang="ru-RU" dirty="0" smtClean="0"/>
              <a:t>2. Маркетинговое обеспечение разработки новых товаров и услуг фирмы.</a:t>
            </a:r>
            <a:br>
              <a:rPr lang="ru-RU" dirty="0" smtClean="0"/>
            </a:br>
            <a:r>
              <a:rPr lang="ru-RU" dirty="0" smtClean="0"/>
              <a:t>3. Анализ, оценка и прогнозирование состояния и развития рынков, на которых действует или будет действовать предприятие, включая исследование деятельности конкурентов.</a:t>
            </a:r>
            <a:br>
              <a:rPr lang="ru-RU" dirty="0" smtClean="0"/>
            </a:br>
            <a:r>
              <a:rPr lang="ru-RU" dirty="0" smtClean="0"/>
              <a:t>4. Участие в формировании стратегии и тактики рыночного поведения предприятия.</a:t>
            </a:r>
            <a:br>
              <a:rPr lang="ru-RU" dirty="0" smtClean="0"/>
            </a:br>
            <a:r>
              <a:rPr lang="ru-RU" dirty="0" smtClean="0"/>
              <a:t>5. Формирование ассортиментной политики предприятия.</a:t>
            </a:r>
            <a:br>
              <a:rPr lang="ru-RU" dirty="0" smtClean="0"/>
            </a:br>
            <a:r>
              <a:rPr lang="ru-RU" dirty="0" smtClean="0"/>
              <a:t>6. Разработка ценовой политики предприятия. </a:t>
            </a:r>
            <a:br>
              <a:rPr lang="ru-RU" dirty="0" smtClean="0"/>
            </a:br>
            <a:r>
              <a:rPr lang="ru-RU" dirty="0" smtClean="0"/>
              <a:t>7. Разработка политики распределения товаров предприятия.</a:t>
            </a:r>
            <a:br>
              <a:rPr lang="ru-RU" dirty="0" smtClean="0"/>
            </a:br>
            <a:r>
              <a:rPr lang="ru-RU" dirty="0" smtClean="0"/>
              <a:t>8. Коммуникации маркетинга.</a:t>
            </a:r>
            <a:endParaRPr lang="ru-RU" dirty="0"/>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301752" y="228600"/>
            <a:ext cx="8534400" cy="896144"/>
          </a:xfrm>
        </p:spPr>
        <p:txBody>
          <a:bodyPr>
            <a:noAutofit/>
          </a:bodyPr>
          <a:lstStyle/>
          <a:p>
            <a:r>
              <a:rPr lang="ru-RU" sz="2800" b="1" dirty="0" smtClean="0">
                <a:solidFill>
                  <a:schemeClr val="tx1"/>
                </a:solidFill>
              </a:rPr>
              <a:t>Основные направления маркетинговых исследований</a:t>
            </a:r>
            <a:r>
              <a:rPr lang="en-US" sz="2800" b="1" dirty="0" smtClean="0">
                <a:solidFill>
                  <a:schemeClr val="tx1"/>
                </a:solidFill>
              </a:rPr>
              <a:t>:</a:t>
            </a:r>
            <a:endParaRPr lang="ru-RU" sz="2800" b="1" dirty="0">
              <a:solidFill>
                <a:schemeClr val="tx1"/>
              </a:solidFill>
            </a:endParaRPr>
          </a:p>
        </p:txBody>
      </p:sp>
      <p:pic>
        <p:nvPicPr>
          <p:cNvPr id="101378" name="Picture 2" descr="http://baza-referat.ru/dopb403063.zip"/>
          <p:cNvPicPr>
            <a:picLocks noChangeAspect="1" noChangeArrowheads="1"/>
          </p:cNvPicPr>
          <p:nvPr/>
        </p:nvPicPr>
        <p:blipFill>
          <a:blip r:embed="rId3" cstate="print"/>
          <a:srcRect/>
          <a:stretch>
            <a:fillRect/>
          </a:stretch>
        </p:blipFill>
        <p:spPr bwMode="auto">
          <a:xfrm>
            <a:off x="706583" y="1828799"/>
            <a:ext cx="7869382" cy="4350327"/>
          </a:xfrm>
          <a:prstGeom prst="rect">
            <a:avLst/>
          </a:prstGeom>
          <a:noFill/>
        </p:spPr>
      </p:pic>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Заголовок 1"/>
          <p:cNvSpPr>
            <a:spLocks noGrp="1"/>
          </p:cNvSpPr>
          <p:nvPr>
            <p:ph type="title"/>
          </p:nvPr>
        </p:nvSpPr>
        <p:spPr>
          <a:xfrm>
            <a:off x="457200" y="495300"/>
            <a:ext cx="8229600" cy="933450"/>
          </a:xfrm>
        </p:spPr>
        <p:txBody>
          <a:bodyPr>
            <a:normAutofit fontScale="90000"/>
          </a:bodyPr>
          <a:lstStyle/>
          <a:p>
            <a:pPr eaLnBrk="1" hangingPunct="1"/>
            <a:r>
              <a:rPr lang="ru-RU" sz="2800" b="1" dirty="0" smtClean="0">
                <a:solidFill>
                  <a:schemeClr val="tx1"/>
                </a:solidFill>
              </a:rPr>
              <a:t>Критерии хорошего отчета об исследовании:</a:t>
            </a:r>
            <a:br>
              <a:rPr lang="ru-RU" sz="2800" b="1" dirty="0" smtClean="0">
                <a:solidFill>
                  <a:schemeClr val="tx1"/>
                </a:solidFill>
              </a:rPr>
            </a:br>
            <a:endParaRPr lang="ru-RU" sz="2800" b="1" dirty="0" smtClean="0">
              <a:solidFill>
                <a:schemeClr val="tx1"/>
              </a:solidFill>
            </a:endParaRPr>
          </a:p>
        </p:txBody>
      </p:sp>
      <p:sp>
        <p:nvSpPr>
          <p:cNvPr id="48131" name="Содержимое 2"/>
          <p:cNvSpPr>
            <a:spLocks noGrp="1"/>
          </p:cNvSpPr>
          <p:nvPr>
            <p:ph idx="1"/>
          </p:nvPr>
        </p:nvSpPr>
        <p:spPr>
          <a:xfrm>
            <a:off x="457200" y="1428750"/>
            <a:ext cx="4305300" cy="5026025"/>
          </a:xfrm>
        </p:spPr>
        <p:txBody>
          <a:bodyPr/>
          <a:lstStyle/>
          <a:p>
            <a:pPr eaLnBrk="1" hangingPunct="1"/>
            <a:r>
              <a:rPr lang="ru-RU" sz="1600" b="1" dirty="0" smtClean="0"/>
              <a:t>ясность и краткость; минимальное использование технического жаргона (язык должен быть понятен заказчику) или сотрудникам компании;</a:t>
            </a:r>
          </a:p>
          <a:p>
            <a:pPr eaLnBrk="1" hangingPunct="1"/>
            <a:r>
              <a:rPr lang="ru-RU" sz="1600" b="1" dirty="0" smtClean="0"/>
              <a:t>полнота представления результатов исследований;</a:t>
            </a:r>
          </a:p>
          <a:p>
            <a:pPr eaLnBrk="1" hangingPunct="1"/>
            <a:r>
              <a:rPr lang="ru-RU" sz="1600" b="1" dirty="0" smtClean="0"/>
              <a:t>логическая последовательность;</a:t>
            </a:r>
          </a:p>
          <a:p>
            <a:pPr eaLnBrk="1" hangingPunct="1"/>
            <a:r>
              <a:rPr lang="ru-RU" sz="1600" b="1" dirty="0" smtClean="0"/>
              <a:t>отчет должен быть обязательно представлен устно, так как только в таком случае у заказчика появляется возможность прояснить любые вопросы по отчету; во время устной презентации тема может быть расширена, в т.ч. затронуты проблемы, которые не раскрыты в письменном отчете.</a:t>
            </a:r>
          </a:p>
          <a:p>
            <a:pPr eaLnBrk="1" hangingPunct="1">
              <a:buFont typeface="Wingdings" pitchFamily="2" charset="2"/>
              <a:buNone/>
            </a:pPr>
            <a:endParaRPr lang="ru-RU" dirty="0" smtClean="0"/>
          </a:p>
        </p:txBody>
      </p:sp>
      <p:pic>
        <p:nvPicPr>
          <p:cNvPr id="48132" name="Picture 7"/>
          <p:cNvPicPr>
            <a:picLocks noChangeArrowheads="1"/>
          </p:cNvPicPr>
          <p:nvPr/>
        </p:nvPicPr>
        <p:blipFill>
          <a:blip r:embed="rId3" cstate="print"/>
          <a:srcRect/>
          <a:stretch>
            <a:fillRect/>
          </a:stretch>
        </p:blipFill>
        <p:spPr bwMode="auto">
          <a:xfrm>
            <a:off x="5219700" y="1619250"/>
            <a:ext cx="3524250" cy="3981450"/>
          </a:xfrm>
          <a:prstGeom prst="rect">
            <a:avLst/>
          </a:prstGeom>
          <a:noFill/>
          <a:ln w="12700">
            <a:noFill/>
            <a:miter lim="800000"/>
            <a:headEnd/>
            <a:tailEnd/>
          </a:ln>
        </p:spPr>
      </p:pic>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l"/>
            <a:r>
              <a:rPr lang="ru-RU" b="1" dirty="0" smtClean="0">
                <a:solidFill>
                  <a:srgbClr val="FF0000"/>
                </a:solidFill>
              </a:rPr>
              <a:t>Тест № 1</a:t>
            </a:r>
            <a:endParaRPr lang="ru-RU" b="1" dirty="0">
              <a:solidFill>
                <a:srgbClr val="FF0000"/>
              </a:solidFill>
            </a:endParaRPr>
          </a:p>
        </p:txBody>
      </p:sp>
      <p:sp>
        <p:nvSpPr>
          <p:cNvPr id="3" name="Содержимое 2"/>
          <p:cNvSpPr>
            <a:spLocks noGrp="1"/>
          </p:cNvSpPr>
          <p:nvPr>
            <p:ph sz="quarter" idx="1"/>
          </p:nvPr>
        </p:nvSpPr>
        <p:spPr/>
        <p:txBody>
          <a:bodyPr>
            <a:normAutofit lnSpcReduction="10000"/>
          </a:bodyPr>
          <a:lstStyle/>
          <a:p>
            <a:pPr>
              <a:buNone/>
            </a:pPr>
            <a:r>
              <a:rPr lang="ru-RU" sz="1200" b="1" i="1" dirty="0" smtClean="0">
                <a:solidFill>
                  <a:srgbClr val="C00000"/>
                </a:solidFill>
              </a:rPr>
              <a:t>1.Каковы основные цели маркетинга? </a:t>
            </a:r>
          </a:p>
          <a:p>
            <a:r>
              <a:rPr lang="ru-RU" sz="1200" dirty="0" smtClean="0"/>
              <a:t>максимизация потребления, «заботиться» непосредственно о потребителях, предоставление максимально широкого выбора потребителям, завоевание определенной доли или выявление перспективных рынков, имиджевая.</a:t>
            </a:r>
          </a:p>
          <a:p>
            <a:r>
              <a:rPr lang="ru-RU" sz="1200" dirty="0" smtClean="0"/>
              <a:t>максимизация потребления, имиджевая, получения максимальной прибыли,</a:t>
            </a:r>
          </a:p>
          <a:p>
            <a:r>
              <a:rPr lang="ru-RU" sz="1200" dirty="0" smtClean="0"/>
              <a:t>изучение имиджа продукта, определенной доли или выявление перспективных рынков, организация системы сбыта товара.</a:t>
            </a:r>
          </a:p>
          <a:p>
            <a:pPr>
              <a:buNone/>
            </a:pPr>
            <a:r>
              <a:rPr lang="ru-RU" sz="1200" b="1" i="1" dirty="0" smtClean="0">
                <a:solidFill>
                  <a:srgbClr val="C00000"/>
                </a:solidFill>
              </a:rPr>
              <a:t>2.Что такое МИС?</a:t>
            </a:r>
          </a:p>
          <a:p>
            <a:r>
              <a:rPr lang="ru-RU" sz="1200" dirty="0" smtClean="0"/>
              <a:t>маркетингово-информационные стимулы покупки,</a:t>
            </a:r>
          </a:p>
          <a:p>
            <a:r>
              <a:rPr lang="ru-RU" sz="1200" dirty="0" smtClean="0"/>
              <a:t>совокупность процедур и методов предназначенных для регулярного сбора, анализа и распределения информации, </a:t>
            </a:r>
          </a:p>
          <a:p>
            <a:r>
              <a:rPr lang="ru-RU" sz="1200" dirty="0" smtClean="0"/>
              <a:t>маркетингово- информационные  составляющие анализа деятельности компании</a:t>
            </a:r>
          </a:p>
          <a:p>
            <a:pPr>
              <a:buNone/>
            </a:pPr>
            <a:r>
              <a:rPr lang="ru-RU" sz="1200" b="1" i="1" dirty="0" smtClean="0">
                <a:solidFill>
                  <a:srgbClr val="C00000"/>
                </a:solidFill>
              </a:rPr>
              <a:t>3.Выделяются следующие основные направления сегментации: </a:t>
            </a:r>
          </a:p>
          <a:p>
            <a:r>
              <a:rPr lang="ru-RU" sz="1200" dirty="0" smtClean="0"/>
              <a:t>макросегментация, продуктовая сегментация (микросегментация);</a:t>
            </a:r>
            <a:r>
              <a:rPr lang="ru-RU" sz="1200" i="1" dirty="0" smtClean="0"/>
              <a:t> </a:t>
            </a:r>
            <a:r>
              <a:rPr lang="ru-RU" sz="1200" dirty="0" smtClean="0"/>
              <a:t>конкурентная сегментация,</a:t>
            </a:r>
          </a:p>
          <a:p>
            <a:r>
              <a:rPr lang="ru-RU" sz="1200" dirty="0" smtClean="0"/>
              <a:t>макросегментация, конкурентная сегментация, сегментация по поведению целевой аудитории в условиях рынка,</a:t>
            </a:r>
          </a:p>
          <a:p>
            <a:r>
              <a:rPr lang="ru-RU" sz="1200" dirty="0" smtClean="0"/>
              <a:t>конкурентная сегментация,  сегментация по настроению до принятия решения о покупке, сегментация продавцов на рынке</a:t>
            </a:r>
          </a:p>
          <a:p>
            <a:pPr>
              <a:buNone/>
            </a:pPr>
            <a:r>
              <a:rPr lang="ru-RU" sz="1200" b="1" i="1" dirty="0" smtClean="0">
                <a:solidFill>
                  <a:srgbClr val="C00000"/>
                </a:solidFill>
              </a:rPr>
              <a:t>4.Выбор целевых сегментов – это:</a:t>
            </a:r>
          </a:p>
          <a:p>
            <a:r>
              <a:rPr lang="ru-RU" sz="1200" dirty="0" smtClean="0"/>
              <a:t>анализ соотношения спроса и предложения на рынке;</a:t>
            </a:r>
          </a:p>
          <a:p>
            <a:r>
              <a:rPr lang="ru-RU" sz="1200" dirty="0" smtClean="0"/>
              <a:t>решения и действия, направленные на создание конкурентоспособного образа товара на рынке;</a:t>
            </a:r>
          </a:p>
          <a:p>
            <a:r>
              <a:rPr lang="ru-RU" sz="1200" dirty="0" smtClean="0"/>
              <a:t>действия по оценке и выбору одного или нескольких рыночных сегментов, на которых компания предполагает сосредотачивать свои маркетинговые усилия.</a:t>
            </a:r>
          </a:p>
          <a:p>
            <a:pPr>
              <a:buNone/>
            </a:pPr>
            <a:endParaRPr lang="ru-RU" sz="1200" dirty="0" smtClean="0"/>
          </a:p>
          <a:p>
            <a:endParaRPr lang="ru-RU" sz="1200" dirty="0" smtClean="0"/>
          </a:p>
          <a:p>
            <a:pPr>
              <a:buNone/>
            </a:pPr>
            <a:endParaRPr lang="ru-RU" sz="1600" b="1" i="1" dirty="0" smtClean="0"/>
          </a:p>
          <a:p>
            <a:endParaRPr lang="ru-RU" sz="1600" b="1" i="1" dirty="0" smtClean="0"/>
          </a:p>
          <a:p>
            <a:endParaRPr lang="ru-RU" sz="1600" b="1" i="1" dirty="0" smtClean="0"/>
          </a:p>
          <a:p>
            <a:endParaRPr lang="ru-RU" sz="1600" b="1" i="1" dirty="0" smtClean="0"/>
          </a:p>
          <a:p>
            <a:pPr>
              <a:buNone/>
            </a:pPr>
            <a:endParaRPr lang="ru-RU" sz="1600" b="1" i="1" dirty="0" smtClean="0"/>
          </a:p>
          <a:p>
            <a:pPr>
              <a:buNone/>
            </a:pPr>
            <a:endParaRPr lang="ru-RU" sz="1600" b="1" i="1" dirty="0" smtClean="0"/>
          </a:p>
          <a:p>
            <a:endParaRPr lang="ru-RU" sz="1600" dirty="0" smtClean="0"/>
          </a:p>
          <a:p>
            <a:pPr>
              <a:buNone/>
            </a:pPr>
            <a:endParaRPr lang="ru-RU" sz="1600" dirty="0" smtClean="0"/>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l"/>
            <a:r>
              <a:rPr lang="ru-RU" b="1" dirty="0" smtClean="0">
                <a:solidFill>
                  <a:srgbClr val="FF0000"/>
                </a:solidFill>
              </a:rPr>
              <a:t>Тест № 2</a:t>
            </a:r>
            <a:endParaRPr lang="ru-RU" dirty="0"/>
          </a:p>
        </p:txBody>
      </p:sp>
      <p:sp>
        <p:nvSpPr>
          <p:cNvPr id="3" name="Содержимое 2"/>
          <p:cNvSpPr>
            <a:spLocks noGrp="1"/>
          </p:cNvSpPr>
          <p:nvPr>
            <p:ph sz="quarter" idx="1"/>
          </p:nvPr>
        </p:nvSpPr>
        <p:spPr>
          <a:xfrm>
            <a:off x="301752" y="1700808"/>
            <a:ext cx="8503920" cy="4680520"/>
          </a:xfrm>
        </p:spPr>
        <p:txBody>
          <a:bodyPr>
            <a:normAutofit lnSpcReduction="10000"/>
          </a:bodyPr>
          <a:lstStyle/>
          <a:p>
            <a:pPr>
              <a:buNone/>
            </a:pPr>
            <a:r>
              <a:rPr lang="ru-RU" sz="1200" b="1" i="1" dirty="0" smtClean="0">
                <a:solidFill>
                  <a:srgbClr val="C00000"/>
                </a:solidFill>
              </a:rPr>
              <a:t>5.Существует следующая классификация рынков:</a:t>
            </a:r>
          </a:p>
          <a:p>
            <a:r>
              <a:rPr lang="ru-RU" sz="1200" dirty="0" smtClean="0"/>
              <a:t>По содержанию, по масштабу деятельности, по степени развития конкуренции, по отношению спроса и предложения,</a:t>
            </a:r>
            <a:endParaRPr lang="ru-RU" sz="1200" i="1" dirty="0" smtClean="0"/>
          </a:p>
          <a:p>
            <a:r>
              <a:rPr lang="ru-RU" sz="1200" dirty="0" smtClean="0"/>
              <a:t>По содержанию, по масштабу деятельности, по степени развития конкуренции, по охвату товарными предложениями,</a:t>
            </a:r>
          </a:p>
          <a:p>
            <a:r>
              <a:rPr lang="ru-RU" sz="1200" dirty="0" smtClean="0"/>
              <a:t>По содержанию, по масштабу деятельности, по степени развития конкуренции, по родству целевой аудитории</a:t>
            </a:r>
          </a:p>
          <a:p>
            <a:pPr>
              <a:buNone/>
            </a:pPr>
            <a:r>
              <a:rPr lang="ru-RU" sz="1200" b="1" i="1" dirty="0" smtClean="0">
                <a:solidFill>
                  <a:srgbClr val="C00000"/>
                </a:solidFill>
              </a:rPr>
              <a:t>6.Назовите четыре базовых пункта , которые используются при конкурентном анализе? </a:t>
            </a:r>
          </a:p>
          <a:p>
            <a:pPr>
              <a:buNone/>
            </a:pPr>
            <a:r>
              <a:rPr lang="ru-RU" sz="1200" b="1" i="1" dirty="0" smtClean="0">
                <a:solidFill>
                  <a:srgbClr val="C00000"/>
                </a:solidFill>
              </a:rPr>
              <a:t>7.Какие пункты отличаются концепция </a:t>
            </a:r>
            <a:r>
              <a:rPr lang="ru-RU" sz="1200" b="1" dirty="0" smtClean="0">
                <a:solidFill>
                  <a:srgbClr val="C00000"/>
                </a:solidFill>
              </a:rPr>
              <a:t>4</a:t>
            </a:r>
            <a:r>
              <a:rPr lang="en-US" sz="1200" b="1" dirty="0" smtClean="0">
                <a:solidFill>
                  <a:srgbClr val="C00000"/>
                </a:solidFill>
              </a:rPr>
              <a:t>P</a:t>
            </a:r>
            <a:r>
              <a:rPr lang="ru-RU" sz="1200" b="1" dirty="0" smtClean="0">
                <a:solidFill>
                  <a:srgbClr val="C00000"/>
                </a:solidFill>
              </a:rPr>
              <a:t> от концепции 7</a:t>
            </a:r>
            <a:r>
              <a:rPr lang="en-US" sz="1200" b="1" dirty="0" smtClean="0">
                <a:solidFill>
                  <a:srgbClr val="C00000"/>
                </a:solidFill>
              </a:rPr>
              <a:t>P</a:t>
            </a:r>
            <a:r>
              <a:rPr lang="ru-RU" sz="1200" b="1" dirty="0" smtClean="0">
                <a:solidFill>
                  <a:srgbClr val="C00000"/>
                </a:solidFill>
              </a:rPr>
              <a:t> ?</a:t>
            </a:r>
          </a:p>
          <a:p>
            <a:pPr>
              <a:buNone/>
            </a:pPr>
            <a:r>
              <a:rPr lang="ru-RU" sz="1200" b="1" i="1" dirty="0" smtClean="0">
                <a:solidFill>
                  <a:srgbClr val="C00000"/>
                </a:solidFill>
              </a:rPr>
              <a:t>8.Какие оценки используются при подготовки </a:t>
            </a:r>
            <a:r>
              <a:rPr lang="en-US" sz="1200" b="1" i="1" dirty="0" smtClean="0">
                <a:solidFill>
                  <a:srgbClr val="C00000"/>
                </a:solidFill>
              </a:rPr>
              <a:t>SWOT</a:t>
            </a:r>
            <a:r>
              <a:rPr lang="ru-RU" sz="1200" b="1" i="1" dirty="0" smtClean="0">
                <a:solidFill>
                  <a:srgbClr val="C00000"/>
                </a:solidFill>
              </a:rPr>
              <a:t>-анализе?</a:t>
            </a:r>
          </a:p>
          <a:p>
            <a:r>
              <a:rPr lang="ru-RU" sz="1200" dirty="0" smtClean="0"/>
              <a:t>сильные (</a:t>
            </a:r>
            <a:r>
              <a:rPr lang="en-US" sz="1200" dirty="0" smtClean="0"/>
              <a:t>Strengths</a:t>
            </a:r>
            <a:r>
              <a:rPr lang="ru-RU" sz="1200" dirty="0" smtClean="0"/>
              <a:t>) и слабые (</a:t>
            </a:r>
            <a:r>
              <a:rPr lang="en-US" sz="1200" dirty="0" smtClean="0"/>
              <a:t>Weaknesses</a:t>
            </a:r>
            <a:r>
              <a:rPr lang="ru-RU" sz="1200" dirty="0" smtClean="0"/>
              <a:t>) стороны предприятия; возможности (</a:t>
            </a:r>
            <a:r>
              <a:rPr lang="en-US" sz="1200" dirty="0" smtClean="0"/>
              <a:t>Opportunities</a:t>
            </a:r>
            <a:r>
              <a:rPr lang="ru-RU" sz="1200" dirty="0" smtClean="0"/>
              <a:t>) и опасности (</a:t>
            </a:r>
            <a:r>
              <a:rPr lang="en-US" sz="1200" dirty="0" smtClean="0"/>
              <a:t>Threats</a:t>
            </a:r>
            <a:r>
              <a:rPr lang="ru-RU" sz="1200" dirty="0" smtClean="0"/>
              <a:t>) рынка.</a:t>
            </a:r>
          </a:p>
          <a:p>
            <a:r>
              <a:rPr lang="ru-RU" sz="1200" dirty="0" smtClean="0"/>
              <a:t>сильные (</a:t>
            </a:r>
            <a:r>
              <a:rPr lang="en-US" sz="1200" dirty="0" smtClean="0"/>
              <a:t>Strengths</a:t>
            </a:r>
            <a:r>
              <a:rPr lang="ru-RU" sz="1200" dirty="0" smtClean="0"/>
              <a:t>) и слабые (</a:t>
            </a:r>
            <a:r>
              <a:rPr lang="en-US" sz="1200" dirty="0" smtClean="0"/>
              <a:t>Weaknesses</a:t>
            </a:r>
            <a:r>
              <a:rPr lang="ru-RU" sz="1200" dirty="0" smtClean="0"/>
              <a:t>) стороны предприятия;   внешние  предложения и угрозы рынка,</a:t>
            </a:r>
          </a:p>
          <a:p>
            <a:r>
              <a:rPr lang="ru-RU" sz="1200" dirty="0" smtClean="0"/>
              <a:t>возможности (</a:t>
            </a:r>
            <a:r>
              <a:rPr lang="en-US" sz="1200" dirty="0" smtClean="0"/>
              <a:t>Opportunities</a:t>
            </a:r>
            <a:r>
              <a:rPr lang="ru-RU" sz="1200" dirty="0" smtClean="0"/>
              <a:t>) и опасности (</a:t>
            </a:r>
            <a:r>
              <a:rPr lang="en-US" sz="1200" dirty="0" smtClean="0"/>
              <a:t>Threats</a:t>
            </a:r>
            <a:r>
              <a:rPr lang="ru-RU" sz="1200" dirty="0" smtClean="0"/>
              <a:t>) рынка, новые продукты компании и методы выведения их рынок</a:t>
            </a:r>
          </a:p>
          <a:p>
            <a:pPr>
              <a:buNone/>
            </a:pPr>
            <a:r>
              <a:rPr lang="ru-RU" sz="1200" b="1" i="1" dirty="0" smtClean="0">
                <a:solidFill>
                  <a:srgbClr val="C00000"/>
                </a:solidFill>
              </a:rPr>
              <a:t>9.Товар на рынке проходит четыре  выраженные стадии: </a:t>
            </a:r>
            <a:endParaRPr lang="en-US" sz="1200" b="1" i="1" dirty="0" smtClean="0">
              <a:solidFill>
                <a:srgbClr val="C00000"/>
              </a:solidFill>
            </a:endParaRPr>
          </a:p>
          <a:p>
            <a:r>
              <a:rPr lang="ru-RU" sz="1200" dirty="0" smtClean="0"/>
              <a:t>стадия внедрения товара на рынок, стадия роста, стадия зрелости, стадия спада,</a:t>
            </a:r>
          </a:p>
          <a:p>
            <a:r>
              <a:rPr lang="ru-RU" sz="1200" dirty="0" smtClean="0"/>
              <a:t>стадия роста, стадия зрелости, стадия спада, стадия возобновления,</a:t>
            </a:r>
          </a:p>
          <a:p>
            <a:r>
              <a:rPr lang="ru-RU" sz="1200" dirty="0" smtClean="0"/>
              <a:t>стадия внедрения товара на рынок, стадия роста, стадия зрелости, стадия самотутверждения на рынке</a:t>
            </a:r>
          </a:p>
          <a:p>
            <a:pPr>
              <a:buFont typeface="Wingdings" pitchFamily="2" charset="2"/>
              <a:buNone/>
            </a:pPr>
            <a:r>
              <a:rPr lang="ru-RU" sz="1400" b="1" i="1" dirty="0" smtClean="0">
                <a:solidFill>
                  <a:srgbClr val="C00000"/>
                </a:solidFill>
              </a:rPr>
              <a:t>10.Маркетинговые коммуникации —</a:t>
            </a:r>
            <a:r>
              <a:rPr lang="ru-RU" sz="1200" b="1" i="1" dirty="0" smtClean="0">
                <a:solidFill>
                  <a:srgbClr val="C00000"/>
                </a:solidFill>
              </a:rPr>
              <a:t>это</a:t>
            </a:r>
            <a:r>
              <a:rPr lang="en-US" sz="1200" b="1" i="1" dirty="0" smtClean="0">
                <a:solidFill>
                  <a:srgbClr val="C00000"/>
                </a:solidFill>
              </a:rPr>
              <a:t>:</a:t>
            </a:r>
            <a:r>
              <a:rPr lang="ru-RU" sz="1200" b="1" i="1" dirty="0" smtClean="0">
                <a:solidFill>
                  <a:srgbClr val="C00000"/>
                </a:solidFill>
              </a:rPr>
              <a:t> </a:t>
            </a:r>
            <a:endParaRPr lang="en-US" sz="1200" b="1" i="1" dirty="0" smtClean="0">
              <a:solidFill>
                <a:srgbClr val="C00000"/>
              </a:solidFill>
            </a:endParaRPr>
          </a:p>
          <a:p>
            <a:r>
              <a:rPr lang="ru-RU" sz="1200" dirty="0" smtClean="0"/>
              <a:t>связи, образуемые фирмой с контактными аудиториями (потребителями, поставщиками, партнерами и</a:t>
            </a:r>
          </a:p>
          <a:p>
            <a:pPr>
              <a:buFont typeface="Wingdings" pitchFamily="2" charset="2"/>
              <a:buNone/>
            </a:pPr>
            <a:r>
              <a:rPr lang="en-US" sz="1200" dirty="0" smtClean="0"/>
              <a:t>        </a:t>
            </a:r>
            <a:r>
              <a:rPr lang="ru-RU" sz="1200" dirty="0" smtClean="0"/>
              <a:t>посредством различных средств воздействия</a:t>
            </a:r>
            <a:r>
              <a:rPr lang="en-US" sz="1200" dirty="0" smtClean="0"/>
              <a:t>?</a:t>
            </a:r>
          </a:p>
          <a:p>
            <a:r>
              <a:rPr lang="ru-RU" sz="1200" dirty="0" smtClean="0"/>
              <a:t>связи  компании с потребителями для удачного проведения рекламных компаний,</a:t>
            </a:r>
          </a:p>
          <a:p>
            <a:r>
              <a:rPr lang="ru-RU" sz="1200" dirty="0" smtClean="0"/>
              <a:t>взаимосвязь референтных групп при оценки влияния маркетинговых коммуникаций</a:t>
            </a:r>
          </a:p>
          <a:p>
            <a:endParaRPr lang="ru-RU" sz="1200" dirty="0" smtClean="0"/>
          </a:p>
          <a:p>
            <a:endParaRPr lang="en-US" sz="1200" dirty="0" smtClean="0"/>
          </a:p>
          <a:p>
            <a:pPr>
              <a:buNone/>
            </a:pPr>
            <a:endParaRPr lang="ru-RU" sz="1200" b="1" dirty="0" smtClean="0"/>
          </a:p>
          <a:p>
            <a:endParaRPr lang="ru-RU" sz="1200" b="1" i="1" dirty="0" smtClean="0"/>
          </a:p>
          <a:p>
            <a:endParaRPr lang="ru-RU" sz="1200" i="1" dirty="0" smtClean="0"/>
          </a:p>
          <a:p>
            <a:pPr>
              <a:buNone/>
            </a:pPr>
            <a:endParaRPr lang="ru-RU" sz="1200" b="1" i="1" dirty="0"/>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l"/>
            <a:r>
              <a:rPr lang="ru-RU" b="1" dirty="0" smtClean="0">
                <a:solidFill>
                  <a:srgbClr val="FF0000"/>
                </a:solidFill>
              </a:rPr>
              <a:t>Тест № 3</a:t>
            </a:r>
            <a:endParaRPr lang="ru-RU" dirty="0"/>
          </a:p>
        </p:txBody>
      </p:sp>
      <p:sp>
        <p:nvSpPr>
          <p:cNvPr id="3" name="Содержимое 2"/>
          <p:cNvSpPr>
            <a:spLocks noGrp="1"/>
          </p:cNvSpPr>
          <p:nvPr>
            <p:ph sz="quarter" idx="1"/>
          </p:nvPr>
        </p:nvSpPr>
        <p:spPr/>
        <p:txBody>
          <a:bodyPr>
            <a:normAutofit/>
          </a:bodyPr>
          <a:lstStyle/>
          <a:p>
            <a:pPr>
              <a:buNone/>
            </a:pPr>
            <a:r>
              <a:rPr lang="ru-RU" sz="1200" b="1" i="1" dirty="0" smtClean="0">
                <a:solidFill>
                  <a:srgbClr val="C00000"/>
                </a:solidFill>
              </a:rPr>
              <a:t>11.Из каких элементов состоит понятие межличностная маркетинговая коммуникация?</a:t>
            </a:r>
          </a:p>
          <a:p>
            <a:pPr>
              <a:buNone/>
            </a:pPr>
            <a:r>
              <a:rPr lang="ru-RU" sz="1200" b="1" i="1" dirty="0" smtClean="0">
                <a:solidFill>
                  <a:srgbClr val="C00000"/>
                </a:solidFill>
              </a:rPr>
              <a:t>12.Что этапы входят  в планирование коммуникационной кампании (бриф)?</a:t>
            </a:r>
          </a:p>
          <a:p>
            <a:pPr>
              <a:buNone/>
            </a:pPr>
            <a:r>
              <a:rPr lang="ru-RU" sz="1200" b="1" i="1" dirty="0" smtClean="0">
                <a:solidFill>
                  <a:srgbClr val="C00000"/>
                </a:solidFill>
              </a:rPr>
              <a:t>13.Какие типы конкурентных стратегий Вы знаете?</a:t>
            </a:r>
          </a:p>
          <a:p>
            <a:pPr>
              <a:buNone/>
            </a:pPr>
            <a:r>
              <a:rPr lang="ru-RU" sz="1200" b="1" i="1" dirty="0" smtClean="0">
                <a:solidFill>
                  <a:srgbClr val="C00000"/>
                </a:solidFill>
              </a:rPr>
              <a:t>14.Четыре уровня новизны товара:</a:t>
            </a:r>
          </a:p>
          <a:p>
            <a:r>
              <a:rPr lang="ru-RU" sz="1200" dirty="0" smtClean="0"/>
              <a:t>Изменение внешнего оформления при соблюдении существующих потребительских свойств; частичное изменение потребительских свойств за счет совершенствования основных технологических характеристик,  </a:t>
            </a:r>
          </a:p>
          <a:p>
            <a:pPr>
              <a:buNone/>
            </a:pPr>
            <a:r>
              <a:rPr lang="ru-RU" sz="1200" dirty="0" smtClean="0"/>
              <a:t>        принципиальное изменение потребительских свойств, вносящее существенные изменения в способ удовлетворения соответствующей потребности; появление товара, не имеющего аналогов,</a:t>
            </a:r>
          </a:p>
          <a:p>
            <a:r>
              <a:rPr lang="ru-RU" sz="1200" dirty="0" smtClean="0"/>
              <a:t>Изменение внешнего оформления при соблюдении существующих потребительских свойств; частичное изменение потребительских свойств за счет совершенствования основных технологических характеристик,  </a:t>
            </a:r>
          </a:p>
          <a:p>
            <a:pPr>
              <a:buNone/>
            </a:pPr>
            <a:r>
              <a:rPr lang="ru-RU" sz="1200" dirty="0" smtClean="0"/>
              <a:t>        принципиальное изменение потребительских свойств товара, замена упаковки товара,</a:t>
            </a:r>
          </a:p>
          <a:p>
            <a:r>
              <a:rPr lang="ru-RU" sz="1200" dirty="0" smtClean="0"/>
              <a:t>принципиальное изменение потребительских свойств товара, замена упаковки товара, новая цена на товары аналоги конкурентов, новые каналы каналов сбыта,</a:t>
            </a:r>
          </a:p>
          <a:p>
            <a:pPr>
              <a:buNone/>
            </a:pPr>
            <a:r>
              <a:rPr lang="ru-RU" sz="1200" b="1" i="1" dirty="0" smtClean="0">
                <a:solidFill>
                  <a:srgbClr val="C00000"/>
                </a:solidFill>
              </a:rPr>
              <a:t>15.Какую маркетинговую цель несёт ценовая стратегия «снятия сливок»?</a:t>
            </a:r>
          </a:p>
          <a:p>
            <a:pPr>
              <a:buNone/>
            </a:pPr>
            <a:endParaRPr lang="ru-RU" sz="1200" b="1" dirty="0" smtClean="0"/>
          </a:p>
          <a:p>
            <a:endParaRPr lang="ru-RU" sz="1200" dirty="0" smtClean="0"/>
          </a:p>
          <a:p>
            <a:endParaRPr lang="ru-RU" sz="1200" dirty="0" smtClean="0"/>
          </a:p>
          <a:p>
            <a:pPr>
              <a:buNone/>
            </a:pPr>
            <a:endParaRPr lang="ru-RU" sz="1200" dirty="0" smtClean="0"/>
          </a:p>
          <a:p>
            <a:pPr>
              <a:buNone/>
            </a:pPr>
            <a:endParaRPr lang="ru-RU" sz="1200" dirty="0" smtClean="0"/>
          </a:p>
          <a:p>
            <a:endParaRPr lang="ru-RU" sz="1200" i="1"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48680"/>
            <a:ext cx="8229600" cy="936104"/>
          </a:xfrm>
        </p:spPr>
        <p:txBody>
          <a:bodyPr>
            <a:normAutofit fontScale="90000"/>
          </a:bodyPr>
          <a:lstStyle/>
          <a:p>
            <a:r>
              <a:rPr lang="ru-RU" b="1" dirty="0" smtClean="0">
                <a:solidFill>
                  <a:schemeClr val="tx1"/>
                </a:solidFill>
              </a:rPr>
              <a:t>Функции и задачи маркетинга.</a:t>
            </a:r>
            <a:br>
              <a:rPr lang="ru-RU" b="1" dirty="0" smtClean="0">
                <a:solidFill>
                  <a:schemeClr val="tx1"/>
                </a:solidFill>
              </a:rPr>
            </a:br>
            <a:endParaRPr lang="ru-RU" b="1" dirty="0">
              <a:solidFill>
                <a:schemeClr val="tx1"/>
              </a:solidFill>
            </a:endParaRPr>
          </a:p>
        </p:txBody>
      </p:sp>
      <p:sp>
        <p:nvSpPr>
          <p:cNvPr id="3" name="Содержимое 2"/>
          <p:cNvSpPr>
            <a:spLocks noGrp="1"/>
          </p:cNvSpPr>
          <p:nvPr>
            <p:ph sz="quarter" idx="11"/>
          </p:nvPr>
        </p:nvSpPr>
        <p:spPr>
          <a:xfrm>
            <a:off x="179512" y="1268760"/>
            <a:ext cx="8640960" cy="4824536"/>
          </a:xfrm>
        </p:spPr>
        <p:txBody>
          <a:bodyPr>
            <a:noAutofit/>
          </a:bodyPr>
          <a:lstStyle/>
          <a:p>
            <a:pPr>
              <a:buNone/>
            </a:pPr>
            <a:r>
              <a:rPr lang="ru-RU" sz="1150" b="1" dirty="0" smtClean="0"/>
              <a:t>Выделяют несколько комплексных функций маркетинга:</a:t>
            </a:r>
          </a:p>
          <a:p>
            <a:pPr lvl="0">
              <a:buNone/>
            </a:pPr>
            <a:r>
              <a:rPr lang="ru-RU" sz="1150" b="1" dirty="0" smtClean="0"/>
              <a:t>Аналитическая </a:t>
            </a:r>
            <a:r>
              <a:rPr lang="ru-RU" sz="1150" dirty="0" smtClean="0"/>
              <a:t>- изучение и оценка внешней и внутренней среды фирмы </a:t>
            </a:r>
          </a:p>
          <a:p>
            <a:pPr lvl="0"/>
            <a:r>
              <a:rPr lang="ru-RU" sz="1150" dirty="0" smtClean="0"/>
              <a:t>Изучение рынка </a:t>
            </a:r>
          </a:p>
          <a:p>
            <a:pPr lvl="0"/>
            <a:r>
              <a:rPr lang="ru-RU" sz="1150" dirty="0" smtClean="0"/>
              <a:t>Изучение потребителей </a:t>
            </a:r>
          </a:p>
          <a:p>
            <a:pPr lvl="0"/>
            <a:r>
              <a:rPr lang="ru-RU" sz="1150" dirty="0" smtClean="0"/>
              <a:t>Изучение товара </a:t>
            </a:r>
          </a:p>
          <a:p>
            <a:pPr lvl="0"/>
            <a:r>
              <a:rPr lang="ru-RU" sz="1150" dirty="0" smtClean="0"/>
              <a:t>Изучение фирменной структуры </a:t>
            </a:r>
          </a:p>
          <a:p>
            <a:pPr lvl="0">
              <a:buNone/>
            </a:pPr>
            <a:r>
              <a:rPr lang="ru-RU" sz="1150" dirty="0" smtClean="0"/>
              <a:t>Анализ внутренней среды предприятия, это создание новых товаров которые наиболее полно соответствовали </a:t>
            </a:r>
          </a:p>
          <a:p>
            <a:pPr lvl="0">
              <a:buNone/>
            </a:pPr>
            <a:r>
              <a:rPr lang="ru-RU" sz="1150" dirty="0" smtClean="0"/>
              <a:t>требованиям потребителя</a:t>
            </a:r>
          </a:p>
          <a:p>
            <a:pPr lvl="0"/>
            <a:r>
              <a:rPr lang="ru-RU" sz="1150" dirty="0" smtClean="0"/>
              <a:t>Организация производства новых товаров и услуг</a:t>
            </a:r>
          </a:p>
          <a:p>
            <a:pPr lvl="0"/>
            <a:r>
              <a:rPr lang="ru-RU" sz="1150" dirty="0" smtClean="0"/>
              <a:t>Организация технического снабжения</a:t>
            </a:r>
          </a:p>
          <a:p>
            <a:pPr lvl="0"/>
            <a:r>
              <a:rPr lang="ru-RU" sz="1150" dirty="0" smtClean="0"/>
              <a:t>Управление качества товара</a:t>
            </a:r>
          </a:p>
          <a:p>
            <a:pPr lvl="0">
              <a:buNone/>
            </a:pPr>
            <a:r>
              <a:rPr lang="ru-RU" sz="1150" b="1" dirty="0" smtClean="0"/>
              <a:t>Сбытовая </a:t>
            </a:r>
            <a:r>
              <a:rPr lang="ru-RU" sz="1150" dirty="0" smtClean="0"/>
              <a:t>- эта функция распространяется на 3 завершающих звена производства: распределение, обмен </a:t>
            </a:r>
          </a:p>
          <a:p>
            <a:pPr lvl="0">
              <a:buNone/>
            </a:pPr>
            <a:r>
              <a:rPr lang="ru-RU" sz="1150" dirty="0" smtClean="0"/>
              <a:t>потребление</a:t>
            </a:r>
          </a:p>
          <a:p>
            <a:r>
              <a:rPr lang="ru-RU" sz="1150" dirty="0" smtClean="0"/>
              <a:t>1. Организация системы товара движения</a:t>
            </a:r>
          </a:p>
          <a:p>
            <a:r>
              <a:rPr lang="ru-RU" sz="1150" dirty="0" smtClean="0"/>
              <a:t>2. Организация сервиса</a:t>
            </a:r>
          </a:p>
          <a:p>
            <a:r>
              <a:rPr lang="ru-RU" sz="1150" dirty="0" smtClean="0"/>
              <a:t>3. Организация целенаправленной товарной политики</a:t>
            </a:r>
          </a:p>
          <a:p>
            <a:r>
              <a:rPr lang="ru-RU" sz="1150" dirty="0" smtClean="0"/>
              <a:t>4. Проведение целенаправленной ценовой политики</a:t>
            </a:r>
          </a:p>
          <a:p>
            <a:pPr lvl="0">
              <a:buNone/>
            </a:pPr>
            <a:r>
              <a:rPr lang="ru-RU" sz="1150" b="1" dirty="0" smtClean="0"/>
              <a:t>Формирующая</a:t>
            </a:r>
            <a:r>
              <a:rPr lang="ru-RU" sz="1150" dirty="0" smtClean="0"/>
              <a:t> - функций убеждения, данная функция связана с бытовой, но имеет свои направления.</a:t>
            </a:r>
          </a:p>
          <a:p>
            <a:pPr lvl="0">
              <a:buNone/>
            </a:pPr>
            <a:r>
              <a:rPr lang="ru-RU" sz="1150" b="1" dirty="0" smtClean="0"/>
              <a:t>Управления и контроля </a:t>
            </a:r>
            <a:r>
              <a:rPr lang="ru-RU" sz="1150" dirty="0" smtClean="0"/>
              <a:t>- сосредоточение всего комплекса вопросов маркетинговой политики в руках одного лиц </a:t>
            </a:r>
          </a:p>
          <a:p>
            <a:pPr lvl="0">
              <a:buNone/>
            </a:pPr>
            <a:r>
              <a:rPr lang="ru-RU" sz="1150" dirty="0" smtClean="0"/>
              <a:t>фирмы.</a:t>
            </a:r>
          </a:p>
          <a:p>
            <a:pPr lvl="0"/>
            <a:r>
              <a:rPr lang="ru-RU" sz="1150" dirty="0" smtClean="0"/>
              <a:t>Организация стратегического и оперативного планирования на предприятии</a:t>
            </a:r>
          </a:p>
          <a:p>
            <a:pPr lvl="0"/>
            <a:r>
              <a:rPr lang="ru-RU" sz="1150" dirty="0" smtClean="0"/>
              <a:t>Информационное обеспечение управления маркетинга</a:t>
            </a:r>
          </a:p>
          <a:p>
            <a:pPr lvl="0"/>
            <a:r>
              <a:rPr lang="ru-RU" sz="1150" dirty="0" smtClean="0"/>
              <a:t>Коммуникативная подфункция маркетинга.</a:t>
            </a:r>
          </a:p>
          <a:p>
            <a:pPr lvl="0"/>
            <a:r>
              <a:rPr lang="ru-RU" sz="1150" dirty="0" smtClean="0"/>
              <a:t>Организация контроля маркетинга, это ситуационный анализ и обратные связи.</a:t>
            </a:r>
            <a:endParaRPr lang="ru-RU" sz="1150" dirty="0"/>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b9c081947cb775b760f6a9151244c0ad79166fce"/>
</p:tagLst>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Официальная">
  <a:themeElements>
    <a:clrScheme name="Официальная">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Официальная">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Официальная">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4697</TotalTime>
  <Words>6425</Words>
  <Application>Microsoft Office PowerPoint</Application>
  <PresentationFormat>Экран (4:3)</PresentationFormat>
  <Paragraphs>924</Paragraphs>
  <Slides>84</Slides>
  <Notes>84</Notes>
  <HiddenSlides>0</HiddenSlides>
  <MMClips>0</MMClips>
  <ScaleCrop>false</ScaleCrop>
  <HeadingPairs>
    <vt:vector size="6" baseType="variant">
      <vt:variant>
        <vt:lpstr>Тема</vt:lpstr>
      </vt:variant>
      <vt:variant>
        <vt:i4>1</vt:i4>
      </vt:variant>
      <vt:variant>
        <vt:lpstr>Внедренные серверы OLE</vt:lpstr>
      </vt:variant>
      <vt:variant>
        <vt:i4>1</vt:i4>
      </vt:variant>
      <vt:variant>
        <vt:lpstr>Заголовки слайдов</vt:lpstr>
      </vt:variant>
      <vt:variant>
        <vt:i4>84</vt:i4>
      </vt:variant>
    </vt:vector>
  </HeadingPairs>
  <TitlesOfParts>
    <vt:vector size="86" baseType="lpstr">
      <vt:lpstr>Официальная</vt:lpstr>
      <vt:lpstr>Clip</vt:lpstr>
      <vt:lpstr>Общая теория маркетинга</vt:lpstr>
      <vt:lpstr>Понятие и сущность маркетинга: </vt:lpstr>
      <vt:lpstr>ПРЕДПОСЫЛКИ ВОЗНИКНОВЕНИЯ МАРКЕТИНГА:</vt:lpstr>
      <vt:lpstr>Этапы развития маркетинга: </vt:lpstr>
      <vt:lpstr>Этапы развития маркетинга: </vt:lpstr>
      <vt:lpstr>Цели маркетинга:</vt:lpstr>
      <vt:lpstr>Функции маркетинга </vt:lpstr>
      <vt:lpstr>Могут быть выделены следующие задачи маркетинговой деятельности на предприятии:</vt:lpstr>
      <vt:lpstr>Функции и задачи маркетинга. </vt:lpstr>
      <vt:lpstr> Сущность маркетинга: </vt:lpstr>
      <vt:lpstr>Объектом маркетинга имеют в виду основные следующие категории и факторы рынка: </vt:lpstr>
      <vt:lpstr>Продукт </vt:lpstr>
      <vt:lpstr>Основные свойства и окружение продукта</vt:lpstr>
      <vt:lpstr>Маркетинговая информационная система (МИС)</vt:lpstr>
      <vt:lpstr>Виды маркетинговой информации: </vt:lpstr>
      <vt:lpstr>Слайд 16</vt:lpstr>
      <vt:lpstr>ФУНЦИОНАЛЬНЫЕ СТРАТЕГИИ МАРКЕТИНГА: </vt:lpstr>
      <vt:lpstr>Методы подхода к индификации базового рынка: </vt:lpstr>
      <vt:lpstr>При условии эффективной сегментации компания получает  преимуществ:</vt:lpstr>
      <vt:lpstr>Существуют (выделяют) основные этапы сегментирования: </vt:lpstr>
      <vt:lpstr>Критерии сегментации рынка </vt:lpstr>
      <vt:lpstr>Основные факторы, формирующие различия в потребностях покупателей:</vt:lpstr>
      <vt:lpstr>Для сегментации рынка товаров народного потребления основными критериями являются: </vt:lpstr>
      <vt:lpstr>Для сегментации рынка товаров народного потребления основными критериями являются: </vt:lpstr>
      <vt:lpstr>ГЕОГРАФИЧЕСКИЙ ПРИЗНАКИ:</vt:lpstr>
      <vt:lpstr>ДЕМОГРАФИЧЕСКИЕ ПРИЗНАКИ:</vt:lpstr>
      <vt:lpstr>ПСИХОГРАФИЧЕСКИЕ ПРИЗНАКИ:</vt:lpstr>
      <vt:lpstr>ПОВЕДЕНЧЕСКИЕ ПРИЗНАКИ:</vt:lpstr>
      <vt:lpstr>Анализ возможностей освоения перспективного сегмента рынка предполагает следующую последовательность основных мероприятий: </vt:lpstr>
      <vt:lpstr>Задание № 3</vt:lpstr>
      <vt:lpstr>ПОЗИЦИОНИРОВАНИЕ: </vt:lpstr>
      <vt:lpstr>Основные элементы позиционирования продукта компании:</vt:lpstr>
      <vt:lpstr>Основные стратегии позиционирования товара в целевом сегменте:</vt:lpstr>
      <vt:lpstr>В процессе позиционирования возникают следующие типичные вопросы:</vt:lpstr>
      <vt:lpstr>Возможные ошибки при позиционировании:</vt:lpstr>
      <vt:lpstr>Маркетинговое представление рынка  </vt:lpstr>
      <vt:lpstr>Ситуционный анализ рынка:</vt:lpstr>
      <vt:lpstr>Понятие и определение ёмкости рынка</vt:lpstr>
      <vt:lpstr>Маркетинговое исследование рынка   </vt:lpstr>
      <vt:lpstr>Конкурентный анализ рынка  </vt:lpstr>
      <vt:lpstr>Оценка эффективности маркетинговой деятельности фирм-конкурентов:</vt:lpstr>
      <vt:lpstr>Оценка эффективности маркетинговой деятельности фирм-конкурентов:</vt:lpstr>
      <vt:lpstr>Исследование конкурентоспособности фирмы в целом: </vt:lpstr>
      <vt:lpstr>Конкурентные стратегии </vt:lpstr>
      <vt:lpstr>Понятие товара в маркетинге</vt:lpstr>
      <vt:lpstr>Классификация товаров широкого потребления</vt:lpstr>
      <vt:lpstr>Жизненный цикл товара.</vt:lpstr>
      <vt:lpstr>Жизненный цикл товара состоит из нескольких этапов или стадий: </vt:lpstr>
      <vt:lpstr>Маркетинговая деятельность на этапе внедрения.</vt:lpstr>
      <vt:lpstr>Маркетинговая деятельность на этапе роста: </vt:lpstr>
      <vt:lpstr>Маркетинговая деятельность на этапе зрелости </vt:lpstr>
      <vt:lpstr>Маркетинговая деятельность товаров на этапе спада</vt:lpstr>
      <vt:lpstr>Разработка нового товара</vt:lpstr>
      <vt:lpstr>При этом можно выделить, например, четыре уровня новизны товара:  </vt:lpstr>
      <vt:lpstr>Процесс разработки нового продукта подразделяют на несколько этапов:</vt:lpstr>
      <vt:lpstr>Источниками идей о товаре вне фирмы являются: </vt:lpstr>
      <vt:lpstr>Неудачи при внедрении новых продуктов </vt:lpstr>
      <vt:lpstr>Неудачи при внедрении новых продуктов </vt:lpstr>
      <vt:lpstr>Маркетинговые коммуникации</vt:lpstr>
      <vt:lpstr>Различают 5 основных элементов маркетинговых коммуникаций: </vt:lpstr>
      <vt:lpstr>Основные задачи маркетинговых коммуникаций:</vt:lpstr>
      <vt:lpstr>Этапы планирования коммуникационной кампании (бриф)</vt:lpstr>
      <vt:lpstr>Схема планирования маркетинговый коммуникаций </vt:lpstr>
      <vt:lpstr>Базовые элементы коммуникации</vt:lpstr>
      <vt:lpstr>Межличностная коммуникация</vt:lpstr>
      <vt:lpstr>Модель массовой коммуникации </vt:lpstr>
      <vt:lpstr>Модель массовой коммуникации </vt:lpstr>
      <vt:lpstr>Слайд 68</vt:lpstr>
      <vt:lpstr>Проблемы возникающие в компании при разработке и внедрении маркетинговых коммуникаций:</vt:lpstr>
      <vt:lpstr>Ценовая политика в маркетинге</vt:lpstr>
      <vt:lpstr>Виды ценообразования в маркетинге: </vt:lpstr>
      <vt:lpstr>Процесс установления цены относительно состоит из следующих этапов: </vt:lpstr>
      <vt:lpstr>Приведем основные показатели, необходимые для контроля цен конкурентов:  </vt:lpstr>
      <vt:lpstr>Ценовые стратегии: </vt:lpstr>
      <vt:lpstr>Стратегия "Снятия сливок" - кратковременное конъюнктурное завышение цен.</vt:lpstr>
      <vt:lpstr>Стратегия " цены проникновения " - значительное занижение цен на товар.</vt:lpstr>
      <vt:lpstr>Стратегия «среднерыночной цены»</vt:lpstr>
      <vt:lpstr>Ценовые стратегии по отношению к конкурентам:</vt:lpstr>
      <vt:lpstr>Понятие маркетинговых исследований </vt:lpstr>
      <vt:lpstr>Основные направления маркетинговых исследований:</vt:lpstr>
      <vt:lpstr>Критерии хорошего отчета об исследовании: </vt:lpstr>
      <vt:lpstr>Тест № 1</vt:lpstr>
      <vt:lpstr>Тест № 2</vt:lpstr>
      <vt:lpstr>Тест № 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Общая теория маркетинга</dc:title>
  <dc:creator>Сергей</dc:creator>
  <cp:lastModifiedBy>lobovaav@rambler.ru</cp:lastModifiedBy>
  <cp:revision>176</cp:revision>
  <dcterms:created xsi:type="dcterms:W3CDTF">2013-09-02T22:24:22Z</dcterms:created>
  <dcterms:modified xsi:type="dcterms:W3CDTF">2021-02-21T10:25:32Z</dcterms:modified>
</cp:coreProperties>
</file>