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F4001"/>
    <a:srgbClr val="CC9900"/>
    <a:srgbClr val="157FFF"/>
    <a:srgbClr val="F7E289"/>
    <a:srgbClr val="FF9E1D"/>
    <a:srgbClr val="D68B1C"/>
    <a:srgbClr val="D096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0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3885" y="4650640"/>
            <a:ext cx="4428445" cy="15270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1530" y="3581705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AF1C3-5835-4ADB-856E-7F9682B77F8C}" type="datetimeFigureOut">
              <a:rPr lang="en-US"/>
              <a:pPr>
                <a:defRPr/>
              </a:pPr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4AAD4-6E2D-477C-AAC4-3AD591078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7BDA-39D3-4E04-8BA8-0EFD9F4C3E94}" type="datetimeFigureOut">
              <a:rPr lang="en-US"/>
              <a:pPr>
                <a:defRPr/>
              </a:pPr>
              <a:t>9/29/2020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BBCE3-7E29-439B-8B4E-00872792C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644D8-73AC-49BE-BBF4-304D4834E79D}" type="datetimeFigureOut">
              <a:rPr lang="en-US"/>
              <a:pPr>
                <a:defRPr/>
              </a:pPr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77302-997C-41CB-9302-0F61C869A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440E0-025A-41EB-A29D-6D3FDE60DC7A}" type="datetimeFigureOut">
              <a:rPr lang="en-US"/>
              <a:pPr>
                <a:defRPr/>
              </a:pPr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8FCD5-78F3-47CF-9A47-46D1BD786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656631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49"/>
            <a:ext cx="6413610" cy="412303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D008C-73AF-4611-A970-CC5AC89548AF}" type="datetimeFigureOut">
              <a:rPr lang="en-US"/>
              <a:pPr>
                <a:defRPr/>
              </a:pPr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78980-52DA-40BE-9D16-ECC67C62D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7C0A3-1F18-45E4-80E6-3FEC7BF1DB01}" type="datetimeFigureOut">
              <a:rPr lang="en-US"/>
              <a:pPr>
                <a:defRPr/>
              </a:pPr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A1303-7E6F-4037-BD2A-DF45DB5C3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9CDB2-9BE2-4905-A9BC-14433BB54316}" type="datetimeFigureOut">
              <a:rPr lang="en-US"/>
              <a:pPr>
                <a:defRPr/>
              </a:pPr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6727E-663E-44DD-9346-80E73A96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D2249-9192-4AA9-9A21-F8613A85CF54}" type="datetimeFigureOut">
              <a:rPr lang="en-US"/>
              <a:pPr>
                <a:defRPr/>
              </a:pPr>
              <a:t>9/29/2020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64BFE-4BFC-4469-B95C-026F0EC96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624443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901950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665475"/>
            <a:ext cx="381762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410" y="1901950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410" y="2665475"/>
            <a:ext cx="381762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258C6-6C0F-4311-8137-74144C7BC667}" type="datetimeFigureOut">
              <a:rPr lang="en-US"/>
              <a:pPr>
                <a:defRPr/>
              </a:pPr>
              <a:t>9/29/2020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6500A-6E56-4341-8B4B-3DF1A09D6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9AD07-DF5E-465D-9EF8-9A452B906CE0}" type="datetimeFigureOut">
              <a:rPr lang="en-US"/>
              <a:pPr>
                <a:defRPr/>
              </a:pPr>
              <a:t>9/29/2020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D634F-D0E8-4D6A-9A3B-31226004E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13070-661E-40E8-ACA6-9E6CC5A56345}" type="datetimeFigureOut">
              <a:rPr lang="en-US"/>
              <a:pPr>
                <a:defRPr/>
              </a:pPr>
              <a:t>9/29/2020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956F0-B00E-49CD-969B-6E5F3514F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D1D8-68C3-4281-83D2-60C03BC9A85C}" type="datetimeFigureOut">
              <a:rPr lang="en-US"/>
              <a:pPr>
                <a:defRPr/>
              </a:pPr>
              <a:t>9/29/2020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A283-694F-4358-B311-0A9D82842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A130DF-5C15-4E61-B702-257C4D1AF425}" type="datetimeFigureOut">
              <a:rPr lang="en-US"/>
              <a:pPr>
                <a:defRPr/>
              </a:pPr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1E91DD-3C25-42FB-B3FB-A26886A42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0C68078763C6DEA540691F4428AC1CFF136557BF6E9C2E29DA6570693jAmFH" TargetMode="External"/><Relationship Id="rId2" Type="http://schemas.openxmlformats.org/officeDocument/2006/relationships/hyperlink" Target="consultantplus://offline/ref=60C68078763C6DEA540691F4428AC1CFF136557BF8EDC2E29DA6570693jAmFH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" y="1138238"/>
            <a:ext cx="8858250" cy="5719762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2400" dirty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ru-RU" altLang="ru-RU" sz="2400" dirty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ru-RU" altLang="ru-RU" sz="2400" dirty="0" smtClean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ru-RU" altLang="ru-RU" sz="2400" dirty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 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РАБОТЫ ОБЛАСТНОГО ГОСУДАРСТВЕННОГО 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БЮДЖЕТНОГО 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УЧЕРЕЖДЕНИЯ СОЦИАЛЬНОГО ОБСЛУЖИВАНИЯ «ЦЕНТР СОЦИАЛЬНОЙ ПОМОЩИ СЕМЬЕ И ДЕТЯМ Г.УСТЬ-ИЛИМСКА И УСТЬ-ИЛИМСКОГО РАЙОНА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400" b="1" dirty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ru-RU" altLang="ru-RU" sz="24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ru-RU" altLang="ru-RU" sz="2400" b="1" dirty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ru-RU" altLang="ru-RU" sz="2400" b="1" dirty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ru-RU" altLang="ru-RU" sz="24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ru-RU" altLang="ru-RU" sz="2400" b="1" dirty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ru-RU" altLang="ru-RU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</a:t>
            </a:r>
            <a:r>
              <a:rPr lang="ru-RU" alt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Руководитель старший преподаватель: Серебренникова Ю.И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Исполнитель студент группы: ПС-15 </a:t>
            </a:r>
            <a:r>
              <a:rPr lang="ru-RU" alt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Дуракова</a:t>
            </a:r>
            <a:r>
              <a:rPr lang="ru-RU" alt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Е.В.</a:t>
            </a:r>
            <a:br>
              <a:rPr lang="ru-RU" alt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600" dirty="0" smtClean="0">
                <a:cs typeface="Times New Roman" panose="02020603050405020304" pitchFamily="18" charset="0"/>
              </a:rPr>
              <a:t/>
            </a:r>
            <a:br>
              <a:rPr lang="ru-RU" altLang="ru-RU" sz="1600" dirty="0" smtClean="0">
                <a:cs typeface="Times New Roman" panose="02020603050405020304" pitchFamily="18" charset="0"/>
              </a:rPr>
            </a:br>
            <a:r>
              <a:rPr lang="ru-RU" altLang="ru-RU" sz="1600" dirty="0">
                <a:cs typeface="Times New Roman" panose="02020603050405020304" pitchFamily="18" charset="0"/>
              </a:rPr>
              <a:t/>
            </a:r>
            <a:br>
              <a:rPr lang="ru-RU" altLang="ru-RU" sz="1600" dirty="0">
                <a:cs typeface="Times New Roman" panose="02020603050405020304" pitchFamily="18" charset="0"/>
              </a:rPr>
            </a:br>
            <a:r>
              <a:rPr lang="ru-RU" altLang="ru-RU" sz="1600" dirty="0" smtClean="0">
                <a:cs typeface="Times New Roman" panose="02020603050405020304" pitchFamily="18" charset="0"/>
              </a:rPr>
              <a:t/>
            </a:r>
            <a:br>
              <a:rPr lang="ru-RU" altLang="ru-RU" sz="1600" dirty="0" smtClean="0">
                <a:cs typeface="Times New Roman" panose="02020603050405020304" pitchFamily="18" charset="0"/>
              </a:rPr>
            </a:br>
            <a:r>
              <a:rPr lang="ru-RU" altLang="ru-RU" sz="1600" dirty="0" smtClean="0">
                <a:cs typeface="Times New Roman" panose="02020603050405020304" pitchFamily="18" charset="0"/>
              </a:rPr>
              <a:t>2017 год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850" y="69850"/>
            <a:ext cx="6400800" cy="129063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sz="1100" b="1" smtClean="0">
                <a:solidFill>
                  <a:schemeClr val="tx1"/>
                </a:solidFill>
                <a:latin typeface="Arial" charset="0"/>
                <a:cs typeface="Arial" charset="0"/>
              </a:rPr>
              <a:t>МИНИСТЕРСТВО НАУКИ И ВЫСШЕГО ОБРАЗОВАНИЯ РОССИЙСКОЙ ФЕДЕРАЦИИ</a:t>
            </a:r>
            <a:br>
              <a:rPr lang="ru-RU" altLang="ru-RU" sz="1100" b="1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altLang="ru-RU" sz="1100" b="1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altLang="ru-RU" sz="1100" b="1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altLang="ru-RU" sz="1100" b="1" smtClean="0">
                <a:solidFill>
                  <a:schemeClr val="tx1"/>
                </a:solidFill>
                <a:latin typeface="Arial" charset="0"/>
                <a:cs typeface="Arial" charset="0"/>
              </a:rPr>
              <a:t>ФИЛИАЛ ФЕДЕРАЛЬНОГО ГОСУДАРСТВЕННОГО БЮДЖЕТНОГО ОБРАЗОВАТЕЛЬНОГО УЧРЕЖДЕНИЯ ВЫСШЕГО ОБРАЗОВАНИЯ «БАЙКАЛЬСКИЙ ГОСУДАРСТВЕННЫЙ УНИВЕРСИТЕТ» </a:t>
            </a:r>
            <a:br>
              <a:rPr lang="ru-RU" altLang="ru-RU" sz="1100" b="1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altLang="ru-RU" sz="1100" b="1" smtClean="0">
                <a:solidFill>
                  <a:schemeClr val="tx1"/>
                </a:solidFill>
                <a:latin typeface="Arial" charset="0"/>
                <a:cs typeface="Arial" charset="0"/>
              </a:rPr>
              <a:t>В Г. УСТЬ-ИЛИМСКЕ</a:t>
            </a:r>
            <a:br>
              <a:rPr lang="ru-RU" altLang="ru-RU" sz="1100" b="1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altLang="ru-RU" sz="1100" b="1" smtClean="0">
                <a:solidFill>
                  <a:schemeClr val="tx1"/>
                </a:solidFill>
                <a:latin typeface="Arial" charset="0"/>
                <a:cs typeface="Arial" charset="0"/>
              </a:rPr>
              <a:t>Специальность 40.02.01 право и организация социального обеспечения</a:t>
            </a:r>
          </a:p>
          <a:p>
            <a:pPr algn="ctr">
              <a:lnSpc>
                <a:spcPct val="80000"/>
              </a:lnSpc>
            </a:pPr>
            <a:endParaRPr lang="en-US" sz="1100" b="1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4340" name="Picture 2" descr="C:\Users\Администратор\Desktop\imag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51575" y="3124200"/>
            <a:ext cx="1985963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444625"/>
            <a:ext cx="8858250" cy="53435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200" b="0" dirty="0"/>
              <a:t/>
            </a:r>
            <a:br>
              <a:rPr lang="ru-RU" sz="1200" b="0" dirty="0"/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   Настоящее Положение Регулирует Деятельность Отделения Помощи Семье И Детям, Являющегося Структурным Подразделением Областного Государственного Бюджетного Учреждения Социального Облуживания «Центр Социальной Помощи Семье И Детям Г. </a:t>
            </a:r>
            <a:r>
              <a:rPr lang="ru-RU" sz="1600" b="0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Усть-илимска</a:t>
            </a: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И Усть-илимского Района» (В Дальнейшем Центр), Предназначенным Для Комплексного Обслуживания На Территории Города И Района Семей И Детей, Нуждающихся В Социальной Поддержке Путем Оказания Современной И Квалифицированной Помощи Различных Видов: Социальной, Педагогической, Психологической, Правовой.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    Отделение Помощи Семье И Детям В Своей Деятельности Руководствуется: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 - Конституцией Российской Федерации;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 - Конвенцией О Правах Ребенка;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 - Гражданским Кодексом Российской Федерации;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 - Семейным Кодексом Российской Федерации;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 - Федеральным Законом От 28.12.2013 N 442-ФЗ "Об Основах Социального Обслуживания Граждан В Российской Федерации";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 - Федеральным </a:t>
            </a: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Закон</a:t>
            </a: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ом От 24 Июля 1998 Года  N 124-ФЗ "Об Основных Гарантиях Прав Ребенка В Российской Федерации";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 - Федеральным Законом От 21 Декабря 1996 Г. N 159-ФЗ "О Дополнительных Гарантиях По Социальной Поддержке Детей-сирот И Детей, Оставшихся Без Попечения Родителей";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 - Федеральный </a:t>
            </a: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Закон</a:t>
            </a: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ом От 24 Июня 1999 Года N 120-ФЗ "Об Основах Системы Профилактики Безнадзорности И Правонарушений Несовершеннолетних";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Порядком Предоставления Социальных Услуг В Полустационарной Форме Социального Обслуживания, Утвержденный Приказом Министерства Социального Развития, Опеки И Попечительства Иркутской Области От 11 Декабря 2014 Года № 196-мпр.;</a:t>
            </a:r>
            <a:r>
              <a:rPr lang="ru-RU" sz="1400" b="0" dirty="0"/>
              <a:t/>
            </a:r>
            <a:br>
              <a:rPr lang="ru-RU" sz="1400" b="0" dirty="0"/>
            </a:br>
            <a:r>
              <a:rPr lang="ru-RU" sz="1400" b="0" dirty="0"/>
              <a:t/>
            </a:r>
            <a:br>
              <a:rPr lang="ru-RU" sz="1400" b="0" dirty="0"/>
            </a:br>
            <a:endParaRPr lang="ru-RU" sz="1400" dirty="0"/>
          </a:p>
        </p:txBody>
      </p:sp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142875" y="222250"/>
            <a:ext cx="7772400" cy="1049338"/>
          </a:xfrm>
        </p:spPr>
        <p:txBody>
          <a:bodyPr/>
          <a:lstStyle/>
          <a:p>
            <a:r>
              <a:rPr lang="ru-RU" sz="2800" smtClean="0">
                <a:solidFill>
                  <a:schemeClr val="bg1"/>
                </a:solidFill>
                <a:latin typeface="Arial" charset="0"/>
                <a:cs typeface="Arial" charset="0"/>
              </a:rPr>
              <a:t>Общие положения</a:t>
            </a:r>
          </a:p>
          <a:p>
            <a:r>
              <a:rPr lang="ru-RU" sz="2800" smtClean="0">
                <a:solidFill>
                  <a:schemeClr val="bg1"/>
                </a:solidFill>
                <a:latin typeface="Arial" charset="0"/>
                <a:cs typeface="Arial" charset="0"/>
              </a:rPr>
              <a:t>отдела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2875" y="1444625"/>
            <a:ext cx="8704263" cy="51911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b="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Порядком Предоставления Срочных Социальных Услуг, Утвержденный Приказом Министерства Социального Развития, Опеки И Попечительства Иркутской Области От 30 Декабря 2014 Года № 209-мпр.;</a:t>
            </a:r>
            <a:b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 - Иными Федеральными Законами Российской Федерации, Законами Иркутской Области, А Также Подзаконными Актами, Регламентирующими Деятельность В Сфере Социального Обслуживания Населения;</a:t>
            </a:r>
            <a:b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 -Приказами И Распоряжениями Министерства Социального Развития, Опеки И Попечительства Иркутской Области, В Сфере Социального Обслуживания Населения;</a:t>
            </a:r>
            <a:b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 - Уставом Центра И Настоящим Положением;</a:t>
            </a:r>
            <a:b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 - Положением О Проведении Социального Патроната, Положением Об Организации Выездных Бригад В Отделении Помощи Семье И Детям, Положением О Кризисной Квартире Для Женщин С Детьми, Находящимися В Трудной Жизненной Ситуации «МАМА»</a:t>
            </a:r>
            <a:b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1.3.    Отделение Создается И Ликвидируется Приказом Директора Центра.</a:t>
            </a:r>
            <a:b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1.4.    Отделение Возглавляет Заведующий Отделением, Который Подчиняется Директору          Учре­ждения, Заместителю Директора По Социально-реабилитационной Работе.</a:t>
            </a:r>
            <a:b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1.5.    Заведующий Отделением Принимается И Увольняется На Основании Приказа Директора        Цен­тра</a:t>
            </a:r>
            <a:r>
              <a:rPr lang="ru-RU" sz="16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96863" y="374650"/>
            <a:ext cx="336550" cy="65088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597025"/>
            <a:ext cx="8704263" cy="50387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Отделения Направлена На Предоставление  Социальных Услуг Семьям С Детьми, Проживающим На Территории Г. Усть-Илимска И Усть-илимского Района: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Социально-бытовые, Направленные На Поддержание Жизнедеятельности  Получателей Социальных Услуг В Быту;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Социально-психологические, Предусматривающие Оказание Помощи В Коррекции Психологического Состояния Получателей Социальных Услуг Для Адаптации В Социальной Среде;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Социально-педагогические, Направленные На Профилактику Отклонений В Поведении И Развитии Личности Получателей Социальных Услуг, Формирование У Них Позитивных Интересов, Организацию Их Досуга, Оказание Помощи Семье В Воспитании Детей;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Социально-трудовые, Направленные На Оказание Помощи В Трудоустройстве И В Решении Других Проблем, Связанных С Трудовой Адаптацией;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Социально-правовые, Направленные На Оказание Помощи По Вопросам Восстановления Документов, По Вопросам Получения Юридических Услуг, В Том Числе Бесплатной Юридической Помощи При Наличии Законных Оснований, По Вопросам Защиты Прав И Законных Интересов Получателя Социальных Услуг;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Срочные Социальные Услуги (Обеспечение Одеждой, Обувью, Предметами Первой Необходимости, Обеспечение Наборами Продуктов, Оказание Содействия В Получении Временного Жилого Помещений, Получение Экстренной Психологической Помощи, Иные Срочные Социальные Услуги).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Отделения: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Выявление И Устранение Совместно Со Структурами Системы Профилактики Города И Района   Причин И Факторов Социального Неблагополучия Семей, Установление Потребности Семей В Социальной Помощи.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Мероприятий, Направленных На Поддержку Семей С Детьми, Находящимися В Кризисной Ситуации, Участие В Мероприятиях, Организованных И Проводимых Городскими И Районными Организациями И Учреждениями, Направленными На Профилактику Безнадзорности Несовершеннолетних, Защите Их Прав, А Также Профилактику Жесткого Обращения С несовершеннолетними.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Определение И Предоставление Конкретных Видов И Форм Услуг Семьям И Детям, Нуждающимся В Поддержке.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Поддержка Семей И Отдельных Граждан В Решении Проблем Их Само-обеспечения, Реализа­ции Их Собственных Возможностей По Преодолению Сложных Жизненных Ситуаций.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Социальный Патронат Семей И Детей, Нуждающихся В Социальной Помощи, Реабилитации И Поддержке.</a:t>
            </a:r>
            <a:r>
              <a:rPr lang="ru-RU" sz="1200" b="0" dirty="0"/>
              <a:t/>
            </a:r>
            <a:br>
              <a:rPr lang="ru-RU" sz="1200" b="0" dirty="0"/>
            </a:br>
            <a:endParaRPr lang="ru-RU" sz="1200" dirty="0"/>
          </a:p>
        </p:txBody>
      </p:sp>
      <p:sp>
        <p:nvSpPr>
          <p:cNvPr id="25602" name="Текст 2"/>
          <p:cNvSpPr>
            <a:spLocks noGrp="1"/>
          </p:cNvSpPr>
          <p:nvPr>
            <p:ph type="body" idx="1"/>
          </p:nvPr>
        </p:nvSpPr>
        <p:spPr>
          <a:xfrm>
            <a:off x="142875" y="985838"/>
            <a:ext cx="7772400" cy="458787"/>
          </a:xfrm>
        </p:spPr>
        <p:txBody>
          <a:bodyPr/>
          <a:lstStyle/>
          <a:p>
            <a:r>
              <a:rPr lang="ru-RU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Цели и задачи отдела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863" y="1749425"/>
            <a:ext cx="8704262" cy="48863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600" b="0" cap="none" dirty="0" smtClean="0">
                <a:solidFill>
                  <a:schemeClr val="bg1"/>
                </a:solidFill>
              </a:rPr>
              <a:t>Разработка Индивидуальных Программ Социального Обслуживания Семей, В Которых Указывается Форма Социального Обслуживания, Виды, Объем, Периодичность, Условия, Сроки Предоставления Социальных Услуг, Перечень Рекомендуемых Поставщиков Социальных Услуг, А Также Мероприятия По Социальному Сопровождению.</a:t>
            </a:r>
            <a:br>
              <a:rPr lang="ru-RU" sz="1600" b="0" cap="none" dirty="0" smtClean="0">
                <a:solidFill>
                  <a:schemeClr val="bg1"/>
                </a:solidFill>
              </a:rPr>
            </a:br>
            <a:r>
              <a:rPr lang="ru-RU" sz="1600" b="0" cap="none" dirty="0" smtClean="0">
                <a:solidFill>
                  <a:schemeClr val="bg1"/>
                </a:solidFill>
              </a:rPr>
              <a:t>Межведомственное Взаимодействие Со Структурами Системы Профилактики Города И Района По Выводу Семей, Имеющих Несовершеннолетних Детей, Из Кризисной Ситуации.</a:t>
            </a:r>
            <a:br>
              <a:rPr lang="ru-RU" sz="1600" b="0" cap="none" dirty="0" smtClean="0">
                <a:solidFill>
                  <a:schemeClr val="bg1"/>
                </a:solidFill>
              </a:rPr>
            </a:br>
            <a:r>
              <a:rPr lang="ru-RU" sz="1600" b="0" cap="none" dirty="0" smtClean="0">
                <a:solidFill>
                  <a:schemeClr val="bg1"/>
                </a:solidFill>
              </a:rPr>
              <a:t>Социальный Патронат Семей Отдельных Граждан, Нуждающихся В Социальной Помощи, Реа­билитации И Поддержке.</a:t>
            </a:r>
            <a:br>
              <a:rPr lang="ru-RU" sz="1600" b="0" cap="none" dirty="0" smtClean="0">
                <a:solidFill>
                  <a:schemeClr val="bg1"/>
                </a:solidFill>
              </a:rPr>
            </a:br>
            <a:r>
              <a:rPr lang="ru-RU" sz="1600" b="0" cap="none" dirty="0" smtClean="0">
                <a:solidFill>
                  <a:schemeClr val="bg1"/>
                </a:solidFill>
              </a:rPr>
              <a:t>Социальный Патронат Семей Отдельных Граждан По Сообщениям Структур Системы Профи­лактики.</a:t>
            </a:r>
            <a:br>
              <a:rPr lang="ru-RU" sz="1600" b="0" cap="none" dirty="0" smtClean="0">
                <a:solidFill>
                  <a:schemeClr val="bg1"/>
                </a:solidFill>
              </a:rPr>
            </a:br>
            <a:r>
              <a:rPr lang="ru-RU" sz="1600" b="0" cap="none" dirty="0" smtClean="0">
                <a:solidFill>
                  <a:schemeClr val="bg1"/>
                </a:solidFill>
              </a:rPr>
              <a:t>Помощь Гражданам В Воспитании Детей, Обучение Детей И Родителей Здоровому Образу Жиз­ни, Поддержании Психического И Физического Здоровья, Успешном Разрешении Семейных Конфликтов, А Также Консультирование По Иным Социально-правовым И Психолого-педагогическим Вопросам.</a:t>
            </a:r>
            <a:br>
              <a:rPr lang="ru-RU" sz="1600" b="0" cap="none" dirty="0" smtClean="0">
                <a:solidFill>
                  <a:schemeClr val="bg1"/>
                </a:solidFill>
              </a:rPr>
            </a:br>
            <a:r>
              <a:rPr lang="ru-RU" sz="1600" b="0" cap="none" dirty="0" smtClean="0">
                <a:solidFill>
                  <a:schemeClr val="bg1"/>
                </a:solidFill>
              </a:rPr>
              <a:t>Работа В Рамках Реализации Подпрограммы «Выпускник» По Социально-правовому И Психо­логическому Сопровождению Выпускников Детских Государственных Учреждений.</a:t>
            </a:r>
            <a:br>
              <a:rPr lang="ru-RU" sz="1600" b="0" cap="none" dirty="0" smtClean="0">
                <a:solidFill>
                  <a:schemeClr val="bg1"/>
                </a:solidFill>
              </a:rPr>
            </a:br>
            <a:r>
              <a:rPr lang="ru-RU" sz="1600" b="0" cap="none" dirty="0" smtClean="0">
                <a:solidFill>
                  <a:schemeClr val="bg1"/>
                </a:solidFill>
              </a:rPr>
              <a:t>Работа В Рамках Реализации Подпрограммы «Одинокие Отцы» По Социально-правовому И Психолого-педагогическому Сопровождению Неполных Отцовских Семей.</a:t>
            </a:r>
            <a:br>
              <a:rPr lang="ru-RU" sz="1600" b="0" cap="none" dirty="0" smtClean="0">
                <a:solidFill>
                  <a:schemeClr val="bg1"/>
                </a:solidFill>
              </a:rPr>
            </a:br>
            <a: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В Рамках Реализации Подпрограммы «Маленькая Мама» По Социально-правовому И Психолого-педагогическому Сопровождению Женщин В Возрасте До 18 Лет, Имеющим На Ижди­вении Малолетних Детей.</a:t>
            </a:r>
            <a:b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</a:t>
            </a:r>
            <a:r>
              <a:rPr lang="ru-RU" sz="16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 Кризисной Квартиры Для Женщин С Детьми, Находящимися В Трудной Жизненной Ситуации «МАМА</a:t>
            </a: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0" cap="none" dirty="0" smtClean="0">
                <a:solidFill>
                  <a:schemeClr val="bg1"/>
                </a:solidFill>
              </a:rPr>
              <a:t/>
            </a:r>
            <a:br>
              <a:rPr lang="ru-RU" sz="1400" b="0" cap="none" dirty="0" smtClean="0">
                <a:solidFill>
                  <a:schemeClr val="bg1"/>
                </a:solidFill>
              </a:rPr>
            </a:br>
            <a:r>
              <a:rPr lang="ru-RU" sz="1400" b="0" cap="none" dirty="0" smtClean="0">
                <a:solidFill>
                  <a:schemeClr val="bg1"/>
                </a:solidFill>
              </a:rPr>
              <a:t> </a:t>
            </a:r>
            <a:endParaRPr lang="ru-RU" sz="1400" cap="none" dirty="0">
              <a:solidFill>
                <a:schemeClr val="bg1"/>
              </a:solidFill>
            </a:endParaRPr>
          </a:p>
        </p:txBody>
      </p:sp>
      <p:sp>
        <p:nvSpPr>
          <p:cNvPr id="26626" name="Текст 2"/>
          <p:cNvSpPr>
            <a:spLocks noGrp="1"/>
          </p:cNvSpPr>
          <p:nvPr>
            <p:ph type="body" idx="1"/>
          </p:nvPr>
        </p:nvSpPr>
        <p:spPr>
          <a:xfrm>
            <a:off x="0" y="833438"/>
            <a:ext cx="7772400" cy="522287"/>
          </a:xfrm>
        </p:spPr>
        <p:txBody>
          <a:bodyPr/>
          <a:lstStyle/>
          <a:p>
            <a:r>
              <a:rPr lang="ru-RU" sz="3600" smtClean="0">
                <a:solidFill>
                  <a:schemeClr val="bg1"/>
                </a:solidFill>
              </a:rPr>
              <a:t>Деятельность отдела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444625"/>
            <a:ext cx="8704263" cy="51911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Деятельности Кризисной Квартиры Для Выпускников Социальных Учреждений, Находящихся В Трудной Жизненной Ситуации «Оберег».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Организация Выездных Бригад «Автобус Помощи» В Отделенные Микрорайоны Города И Поселки Района Для Оказания Консультатив­ной, Социально-правовой И Психолого-педагогической Помощи Населению.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Патронат Женщин С Детьми, В Отношении Которых Отбывание Уголовного Наказания Отсрочено До Достижения Детьми 14 Лет.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Деятельности По Ювенальным Технологиям В Отношении Несовершеннолетних, Находящихся В Конфлик­те С Законом.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В Рамках Реализации Медиативных Технологий.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Работы По Взаимодействию Субъектов Системы Профилактики Безнадзорности И Правонарушений Несовершеннолетних По Организации Индивидуальной Профилактической Работы В Отношении Семей И (Или) Несовершеннолетних, Находящихся В Социально-опасном Положении, Согласно Порядка Межведомственного Взаимодействия Субъектов Системы Профилактики Безнадзорности И Правонарушений Несовершеннолетних По Организации Индивидуальной Профилактической Работы В Отношении Семей И (Или) Несовершеннолетних, Находящихся В Социально-опасном Положении (Утвержден Постановлением Комиссии По Делам Несовершеннолетних И Защите Их Прав Иркутской Области От 30.12.2015 Года № 10).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Работы По Ведению Банка Данных Иркутской Области О Семьях И Несовершеннолетних, Находящихся В Социально Опасном Положении.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Работы По Выявлению Несовершеннолетних Граждан, Нуждающихся В Установлении Над Ними Опеки Или Попечительства, Включая Обследование Условий Жизни Таких Несовершеннолетних Граждан И Их Семей На Территории Г. Усть-Илимска И Усть-илимского Района.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«Домашних Помощников» По Патронатному Сопровождению На Территории МО Усть-илимского Района.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И Проведение Благотворительной Акции «Сотвори Добро», Направленной На Улучшение Благополучия Нуждающихся В Помощи Семей.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 В Заседаниях Комиссии По Делам Несовершеннолетних И Защите Их Прав </a:t>
            </a:r>
            <a:r>
              <a:rPr lang="ru-RU" sz="1300" b="0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Г.Усть-илимска</a:t>
            </a: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Усть-илимского Района.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Работа В Рамках Реализации Подпрограммы «Ребенок И Родная Семья» По Социально-правовому И Психолого-педагогическому Сопровождению Семей, В Которые Возвращены Дети, Прошедшие Реабилитацию В Центре.</a:t>
            </a:r>
            <a:r>
              <a:rPr lang="ru-RU" sz="1300" b="0" dirty="0"/>
              <a:t/>
            </a:r>
            <a:br>
              <a:rPr lang="ru-RU" sz="1300" b="0" dirty="0"/>
            </a:br>
            <a:endParaRPr lang="ru-RU" sz="13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75" y="527050"/>
            <a:ext cx="338138" cy="3683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597025"/>
            <a:ext cx="8704263" cy="50387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200" dirty="0"/>
              <a:t> </a:t>
            </a:r>
            <a:r>
              <a:rPr lang="ru-RU" sz="1200" b="0" dirty="0"/>
              <a:t/>
            </a:r>
            <a:br>
              <a:rPr lang="ru-RU" sz="1200" b="0" dirty="0"/>
            </a:br>
            <a:r>
              <a:rPr lang="ru-RU" sz="1200" b="0" dirty="0"/>
              <a:t> </a:t>
            </a:r>
            <a:br>
              <a:rPr lang="ru-RU" sz="1200" b="0" dirty="0"/>
            </a:br>
            <a:r>
              <a:rPr lang="ru-RU" sz="1200" b="0" dirty="0"/>
              <a:t> </a:t>
            </a: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Сотрудник Имеет Право: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       Запрашивать От Структурных Подразделений Центра Необходимую Информацию;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       Привлекать К Сотрудничеству (По Согласованию С Администрацией Центра) Специалистов Учреждений И Организаций Города И Района Для Улучшения Качества Работы Центра;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       Приобретать В Установленном Порядке Методические Пособия И Материалы;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       Вносить Предложения Администрации Центра О Переподготовке Сотрудников Отделения  На Курсах Повышения Квалификации;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       Участвовать В Научно-методических Семинарах И Конференциях Общероссийского, Областно­го И Городского Значения По Профилю Центра;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       Участвовать В Конкурсах, Смотрах И Грантах Общероссийского, Областного И Городского Зна­чения, Предоставлять В Последние Различные Методические Разработки По Профилю Работы;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       Вносить Предложения Администрации По Развитию Центра И В Частности Отделения Помощи Семье И Детям.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Сотрудник Отделения Обязан: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 Соблюдать Устав И Правила Внутреннего Распорядка Центра, Антикоррупционную Политику;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       Знать И Уметь Пользоваться Законодательными И Правовыми Актами Социального Обслужива­ния Несовершеннолетних, Их Семей;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       Консультировать В Рамках Своей Компетенции Сотрудников  И Несовершеннолетних Воспи­танников Центра;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       По Заданию Администрации Центра Готовить Необходимые Справочные, Аналитические И Ме­тодические Материалы В Рамках Выполнения Своих Должностных Обязанностей;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       Рассматривать Вопросы И Принимать Решения Строго В Границах Своей Компетенции;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       Соблюдать Кодекс Этики И Поведения.</a:t>
            </a:r>
            <a:br>
              <a:rPr lang="ru-RU" sz="13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3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4" name="Текст 2"/>
          <p:cNvSpPr>
            <a:spLocks noGrp="1"/>
          </p:cNvSpPr>
          <p:nvPr>
            <p:ph type="body" idx="1"/>
          </p:nvPr>
        </p:nvSpPr>
        <p:spPr>
          <a:xfrm>
            <a:off x="0" y="527050"/>
            <a:ext cx="7772400" cy="1133475"/>
          </a:xfrm>
        </p:spPr>
        <p:txBody>
          <a:bodyPr/>
          <a:lstStyle/>
          <a:p>
            <a:endParaRPr lang="ru-RU" sz="320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ru-RU" sz="320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ru-RU" sz="320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ru-RU" sz="320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ru-RU" sz="320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ru-RU" sz="320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ru-RU" sz="320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ru-RU" sz="320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ru-RU" sz="320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ru-RU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Права и обязанности</a:t>
            </a:r>
          </a:p>
          <a:p>
            <a:r>
              <a:rPr lang="ru-RU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 сотрудников отделения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2054225"/>
            <a:ext cx="8704263" cy="44291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600" dirty="0"/>
              <a:t> </a:t>
            </a:r>
            <a:r>
              <a:rPr lang="ru-RU" sz="20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ru-RU" sz="20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Всю полноту ответственности за качество и своевременность выполнения возложенных настоящим положением на отделение задач и функций несет заведующий отделением.</a:t>
            </a:r>
            <a:br>
              <a:rPr lang="ru-RU" sz="20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степень ответственности других работников отделения устанавливается согласно заключенным с ними эффективным контрактом.</a:t>
            </a:r>
            <a:r>
              <a:rPr lang="ru-RU" sz="2000" b="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75" y="985838"/>
            <a:ext cx="7772400" cy="11334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Ответственность сотрудников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отделения.</a:t>
            </a: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2054225"/>
            <a:ext cx="8704263" cy="47339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1800" b="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</a:t>
            </a:r>
            <a:r>
              <a:rPr lang="ru-RU" sz="18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ентр предназначен для комплексного обслуживания семей и детей, нуждающихся в социальной поддержке, путем оказания своевременной квалифицированной социальной помощи различных видов: срочной социальной помощи, педагогической, юридической, медико-социальной, психологической помощи.</a:t>
            </a:r>
            <a:br>
              <a:rPr lang="ru-RU" sz="18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Сегодня в центре социальной помощи трудятся более 130 человек. это и люди с большим опытом работы и совсем молодые специалисты, но каждый из них, в силу своей профессии, берет на себя проблемы воспитанников, и пытается разрешить эти проблемы, тем самым помогая семьям.</a:t>
            </a:r>
            <a:endParaRPr lang="ru-RU" sz="18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88" y="985838"/>
            <a:ext cx="7772400" cy="915987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solidFill>
                  <a:schemeClr val="bg1"/>
                </a:solidFill>
              </a:rPr>
              <a:t>Сущность и значение Центра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solidFill>
                  <a:schemeClr val="bg1"/>
                </a:solidFill>
              </a:rPr>
              <a:t>Социальной помощи семье и детям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296863" y="2054225"/>
            <a:ext cx="8229600" cy="1527175"/>
          </a:xfrm>
        </p:spPr>
        <p:txBody>
          <a:bodyPr/>
          <a:lstStyle/>
          <a:p>
            <a:r>
              <a:rPr lang="ru-RU" sz="4800" b="1" i="1" smtClean="0">
                <a:solidFill>
                  <a:schemeClr val="bg1"/>
                </a:solidFill>
              </a:rPr>
              <a:t>СПАСИБО ЗА ВНИМАНИЕ!</a:t>
            </a:r>
          </a:p>
        </p:txBody>
      </p:sp>
      <p:pic>
        <p:nvPicPr>
          <p:cNvPr id="31746" name="Picture 2" descr="C:\Users\Администратор\Desktop\imag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87625" y="3581400"/>
            <a:ext cx="3052763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901825"/>
            <a:ext cx="8858250" cy="4429125"/>
          </a:xfrm>
        </p:spPr>
        <p:txBody>
          <a:bodyPr rtlCol="0">
            <a:normAutofit/>
          </a:bodyPr>
          <a:lstStyle/>
          <a:p>
            <a:pPr marL="82296" fontAlgn="auto">
              <a:spcAft>
                <a:spcPts val="0"/>
              </a:spcAft>
              <a:defRPr/>
            </a:pP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презентации – наглядно представить деятельность управления </a:t>
            </a:r>
            <a:r>
              <a:rPr lang="ru-RU" sz="1800" b="0" cap="small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огбусо</a:t>
            </a:r>
            <a:r>
              <a:rPr lang="ru-RU" sz="1800" b="0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"центр социальной помощи семье и детям г. </a:t>
            </a:r>
            <a:r>
              <a:rPr lang="ru-RU" sz="1800" b="0" cap="small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усть</a:t>
            </a:r>
            <a:r>
              <a:rPr lang="ru-RU" sz="1800" b="0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800" b="0" cap="small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илимска</a:t>
            </a:r>
            <a:r>
              <a:rPr lang="ru-RU" sz="1800" b="0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800" b="0" cap="small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усть</a:t>
            </a:r>
            <a:r>
              <a:rPr lang="ru-RU" sz="1800" b="0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800" b="0" cap="small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илимского</a:t>
            </a:r>
            <a:r>
              <a:rPr lang="ru-RU" sz="1800" b="0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</a:t>
            </a: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b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достижения поставленной цели будет предложена следующая структура презентации:</a:t>
            </a:r>
            <a:b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 система и правовой статус </a:t>
            </a:r>
            <a:r>
              <a:rPr lang="ru-RU" sz="1800" b="0" cap="small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пфр</a:t>
            </a: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 задачи и функции деятельности </a:t>
            </a:r>
            <a:r>
              <a:rPr lang="ru-RU" sz="1800" b="0" cap="small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пфр</a:t>
            </a: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 нормативная база учреждения;</a:t>
            </a:r>
            <a:b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взаимодействие </a:t>
            </a:r>
            <a:r>
              <a:rPr lang="ru-RU" sz="1800" b="0" cap="small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пфр</a:t>
            </a: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другими органами и учреждениями;</a:t>
            </a:r>
            <a:b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структура </a:t>
            </a:r>
            <a:r>
              <a:rPr lang="ru-RU" sz="1800" b="0" cap="small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пфр</a:t>
            </a: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область деятельности территориального органа </a:t>
            </a:r>
            <a:r>
              <a:rPr lang="ru-RU" sz="1800" b="0" cap="small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пфр</a:t>
            </a: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800" b="0" cap="small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г.усть-илимске</a:t>
            </a: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усть-илимском районе.</a:t>
            </a:r>
            <a:r>
              <a:rPr lang="ru-RU" sz="18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cap="smal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>
          <a:xfrm>
            <a:off x="142875" y="222250"/>
            <a:ext cx="8231188" cy="1500188"/>
          </a:xfrm>
        </p:spPr>
        <p:txBody>
          <a:bodyPr/>
          <a:lstStyle/>
          <a:p>
            <a:r>
              <a:rPr lang="ru-RU" sz="6000" smtClean="0">
                <a:solidFill>
                  <a:schemeClr val="bg1"/>
                </a:solidFill>
                <a:latin typeface="Arial" charset="0"/>
                <a:cs typeface="Arial" charset="0"/>
              </a:rPr>
              <a:t>Цель и задачи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24038" y="2360613"/>
            <a:ext cx="7023100" cy="42751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b="0" cap="small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огбусо</a:t>
            </a: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"центр социальной помощи семье и детям г. </a:t>
            </a:r>
            <a:r>
              <a:rPr lang="ru-RU" sz="1800" b="0" cap="small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усть</a:t>
            </a: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800" b="0" cap="small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илимска</a:t>
            </a: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800" b="0" cap="small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усть</a:t>
            </a: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800" b="0" cap="small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илимского</a:t>
            </a: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района" работает с 1991 года.</a:t>
            </a:r>
            <a:b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помогает детям и их семьям, кто оказался в трудной жизненной ситуации, потерял веры в свои силы, переживает трудности в семье, столкнулся с иными затруднениями и желает изменить свою жизнь к лучшему. а также семьи, в которых воспитываются дети с ограниченными возможностями здоровья.</a:t>
            </a:r>
            <a:b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i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ежегодно в центре:</a:t>
            </a:r>
            <a:r>
              <a:rPr lang="ru-RU" sz="18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проходят реабилитацию более 200 несовершеннолетних;</a:t>
            </a:r>
            <a:br>
              <a:rPr lang="ru-RU" sz="18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предоставляется более 3000 социальных услуг населению;</a:t>
            </a:r>
            <a:br>
              <a:rPr lang="ru-RU" sz="18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различные виды социальной помощи получают более  500 семей;</a:t>
            </a:r>
            <a:br>
              <a:rPr lang="ru-RU" sz="18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проходят методическую подготовку более 50 специалистов учреждения.</a:t>
            </a:r>
            <a:br>
              <a:rPr lang="ru-RU" sz="18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0" cap="smal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0" y="1290638"/>
            <a:ext cx="7772400" cy="915987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Центра социальной помощи семье и детям</a:t>
            </a:r>
            <a:endParaRPr lang="ru-RU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387" name="Picture 2" descr="C:\Users\Администратор\Desktop\imag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6863" y="2135188"/>
            <a:ext cx="138906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50800" y="2513013"/>
            <a:ext cx="7772400" cy="4122737"/>
          </a:xfrm>
        </p:spPr>
        <p:txBody>
          <a:bodyPr/>
          <a:lstStyle/>
          <a:p>
            <a: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в центре функционирует 6 отделений:</a:t>
            </a:r>
            <a:b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   - приемное отделение;</a:t>
            </a:r>
            <a:b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   - отделение помощи семье и детям;</a:t>
            </a:r>
            <a:b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   -отделение социальной диагностики и реализации социальных программ;</a:t>
            </a:r>
            <a:b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   -отделение реабилитации детей и подростков с ограниченными возможностями здоровья;</a:t>
            </a:r>
            <a:b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   - отделение социально - правовой помощи;</a:t>
            </a:r>
            <a:b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   - отделение сопровождения замещающих семей.</a:t>
            </a:r>
            <a:r>
              <a:rPr lang="ru-RU" b="0" cap="none" smtClean="0"/>
              <a:t/>
            </a:r>
            <a:br>
              <a:rPr lang="ru-RU" b="0" cap="none" smtClean="0"/>
            </a:br>
            <a:endParaRPr lang="ru-RU" cap="none" smtClean="0"/>
          </a:p>
        </p:txBody>
      </p:sp>
      <p:sp>
        <p:nvSpPr>
          <p:cNvPr id="17410" name="Текст 2"/>
          <p:cNvSpPr>
            <a:spLocks noGrp="1"/>
          </p:cNvSpPr>
          <p:nvPr>
            <p:ph type="body" idx="1"/>
          </p:nvPr>
        </p:nvSpPr>
        <p:spPr>
          <a:xfrm>
            <a:off x="0" y="1138238"/>
            <a:ext cx="7772400" cy="1222375"/>
          </a:xfrm>
        </p:spPr>
        <p:txBody>
          <a:bodyPr/>
          <a:lstStyle/>
          <a:p>
            <a:r>
              <a:rPr lang="ru-RU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Функции Центра социальной помощи семье и детям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444625"/>
            <a:ext cx="8551863" cy="42751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предметом деятельности учреждения является :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социальное обслуживание отдельных категорий граждан, находящихся в трудной жизненной ситуации, осуществление отдельных функций по профилактики безнадзорности и правонарушений несовершеннолетних в соответствии с законодательством, а также реализация отдельных задач, функций и полномочий учредителя в соответствии с законодательством. 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деятельности центра является: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реализация государственной политики в области профилактики безнадзорности и правонарушений несовершеннолетних, а также социального развития, включая социальную защиту отдельных категорий граждан и социальное обслуживание населения. 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основными задачами деятельности центра являются: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социальное обслуживание отдельных категорий граждан;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предоставление государственных услуг;</a:t>
            </a:r>
            <a:b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выявление несовершеннолетних, находящихся в социально опасном положении, а также семей несовершеннолетние члены которых нуждаются в социальных услугах, осуществление социальной реабилитации этих лиц и оказание им необходимой помощи</a:t>
            </a:r>
            <a:endParaRPr lang="ru-RU" sz="1600" b="0" cap="none" dirty="0">
              <a:solidFill>
                <a:schemeClr val="bg1"/>
              </a:solidFill>
            </a:endParaRPr>
          </a:p>
        </p:txBody>
      </p:sp>
      <p:sp>
        <p:nvSpPr>
          <p:cNvPr id="18434" name="Текст 2"/>
          <p:cNvSpPr>
            <a:spLocks noGrp="1"/>
          </p:cNvSpPr>
          <p:nvPr>
            <p:ph type="body" idx="1"/>
          </p:nvPr>
        </p:nvSpPr>
        <p:spPr>
          <a:xfrm>
            <a:off x="142875" y="527050"/>
            <a:ext cx="7772400" cy="676275"/>
          </a:xfrm>
        </p:spPr>
        <p:txBody>
          <a:bodyPr/>
          <a:lstStyle/>
          <a:p>
            <a:r>
              <a:rPr lang="ru-RU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Деятельность центра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3"/>
          <p:cNvSpPr>
            <a:spLocks noGrp="1"/>
          </p:cNvSpPr>
          <p:nvPr>
            <p:ph type="title"/>
          </p:nvPr>
        </p:nvSpPr>
        <p:spPr>
          <a:xfrm>
            <a:off x="449263" y="1901825"/>
            <a:ext cx="8045450" cy="4733925"/>
          </a:xfrm>
        </p:spPr>
        <p:txBody>
          <a:bodyPr/>
          <a:lstStyle/>
          <a:p>
            <a:r>
              <a:rPr lang="ru-RU" sz="14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- </a:t>
            </a:r>
            <a: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конституция рф;</a:t>
            </a:r>
            <a:b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- постановления правительства рф;</a:t>
            </a:r>
            <a:b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- приказы минтруда рф;</a:t>
            </a:r>
            <a:b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- федеральным законом от 28.12.2013 n 442-фз "об основах социального </a:t>
            </a:r>
            <a:b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- обслуживания граждан в российской федерации";</a:t>
            </a:r>
            <a:b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- федеральным законом от 24 апреля 2008 г. n 48-фз "об опеке и попечительстве";</a:t>
            </a:r>
            <a:b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- законом иркутской области от 1 декабря 2014 года №144-оз «об отдельных вопросах  социального обслуживания граждан в иркутской области»</a:t>
            </a:r>
            <a:b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- иными федеральными законами российской федерации, законами иркутской области, а также подзаконными актами, регламентирующими деятельность в сфере социального обслуживания населения;</a:t>
            </a:r>
            <a:r>
              <a:rPr lang="ru-RU" sz="14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ru-RU" sz="14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cap="none" smtClean="0">
                <a:solidFill>
                  <a:schemeClr val="bg1"/>
                </a:solidFill>
              </a:rPr>
              <a:t/>
            </a:r>
            <a:br>
              <a:rPr lang="ru-RU" cap="none" smtClean="0">
                <a:solidFill>
                  <a:schemeClr val="bg1"/>
                </a:solidFill>
              </a:rPr>
            </a:br>
            <a:endParaRPr lang="ru-RU" cap="none" smtClean="0">
              <a:solidFill>
                <a:schemeClr val="bg1"/>
              </a:solidFill>
            </a:endParaRPr>
          </a:p>
        </p:txBody>
      </p:sp>
      <p:sp>
        <p:nvSpPr>
          <p:cNvPr id="19458" name="Подзаголовок 2"/>
          <p:cNvSpPr>
            <a:spLocks noGrp="1"/>
          </p:cNvSpPr>
          <p:nvPr>
            <p:ph type="body" idx="1"/>
          </p:nvPr>
        </p:nvSpPr>
        <p:spPr>
          <a:xfrm>
            <a:off x="296863" y="681038"/>
            <a:ext cx="7475537" cy="827087"/>
          </a:xfrm>
        </p:spPr>
        <p:txBody>
          <a:bodyPr/>
          <a:lstStyle/>
          <a:p>
            <a:r>
              <a:rPr lang="ru-RU" sz="3600" smtClean="0">
                <a:solidFill>
                  <a:schemeClr val="bg1"/>
                </a:solidFill>
                <a:latin typeface="Arial" charset="0"/>
                <a:cs typeface="Arial" charset="0"/>
              </a:rPr>
              <a:t>Нормативная база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2206625"/>
            <a:ext cx="8704263" cy="45815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ОАО «группа </a:t>
            </a:r>
            <a:r>
              <a:rPr lang="ru-RU" sz="1200" b="0" u="sng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илим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b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(филиал " группа </a:t>
            </a:r>
            <a:r>
              <a:rPr lang="ru-RU" sz="1200" b="0" u="sng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илим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200" b="0" u="sng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г.усть-илимске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благотворительный фонд "</a:t>
            </a:r>
            <a:r>
              <a:rPr lang="ru-RU" sz="1200" b="0" u="sng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илим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гарант")</a:t>
            </a:r>
            <a:b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«попутчик», директор </a:t>
            </a:r>
            <a:r>
              <a:rPr lang="ru-RU" sz="1200" b="0" u="sng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а.с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b="0" u="sng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вороницкий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«</a:t>
            </a:r>
            <a:r>
              <a:rPr lang="ru-RU" sz="1200" b="0" u="sng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трансфудсервис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директор </a:t>
            </a:r>
            <a:r>
              <a:rPr lang="ru-RU" sz="1200" b="0" u="sng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с.в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b="0" u="sng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чернодедов</a:t>
            </a: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парикмахерская «семейная» </a:t>
            </a:r>
            <a:r>
              <a:rPr lang="ru-RU" sz="1200" b="0" u="sng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0" u="sng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демьянник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0" u="sng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и.п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«преображение"</a:t>
            </a: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Филиал Байкальского Государственного Университета Экономики И Права В </a:t>
            </a:r>
            <a:r>
              <a:rPr lang="ru-RU" sz="1200" b="0" u="sng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Г.Усть-илимске</a:t>
            </a:r>
            <a:r>
              <a:rPr lang="ru-RU" sz="1200" b="0" u="sng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Директор Березовская Г.В.</a:t>
            </a:r>
            <a:r>
              <a:rPr lang="ru-RU" sz="12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2" name="Текст 2"/>
          <p:cNvSpPr>
            <a:spLocks noGrp="1"/>
          </p:cNvSpPr>
          <p:nvPr>
            <p:ph type="body" idx="1"/>
          </p:nvPr>
        </p:nvSpPr>
        <p:spPr>
          <a:xfrm>
            <a:off x="0" y="833438"/>
            <a:ext cx="7772400" cy="1285875"/>
          </a:xfrm>
        </p:spPr>
        <p:txBody>
          <a:bodyPr/>
          <a:lstStyle/>
          <a:p>
            <a:r>
              <a:rPr lang="ru-RU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Взаимодействие с органами и учреждениями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9263" y="1138238"/>
            <a:ext cx="6565900" cy="6111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учреждения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506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2875" y="1901825"/>
            <a:ext cx="8704263" cy="495617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142875" y="1901825"/>
            <a:ext cx="8704263" cy="4429125"/>
          </a:xfrm>
        </p:spPr>
        <p:txBody>
          <a:bodyPr/>
          <a:lstStyle/>
          <a:p>
            <a: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заведующий отделением: Обухова Ирина Анатольевна</a:t>
            </a:r>
            <a:b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телефон: 3-02-33</a:t>
            </a:r>
            <a:b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адрес: 666682, иркутская область, г. усть -илимск -12</a:t>
            </a:r>
            <a:b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пр. дружбы народов, 56, а/я 2678</a:t>
            </a:r>
            <a:b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0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заведующий и персонал отдела осуществляют свои служебные обязанности в соответствии с инструкцией по делопроизводству данного отдела. </a:t>
            </a:r>
            <a:r>
              <a:rPr lang="ru-RU" sz="1600" b="0" cap="none" smtClean="0">
                <a:solidFill>
                  <a:schemeClr val="bg1"/>
                </a:solidFill>
                <a:latin typeface="Arial" charset="0"/>
                <a:cs typeface="Arial" charset="0"/>
              </a:rPr>
              <a:t> 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527050"/>
            <a:ext cx="7772400" cy="16795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Отделение </a:t>
            </a:r>
            <a:r>
              <a:rPr lang="ru-RU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семье и детям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1811</Words>
  <Application>Microsoft Office PowerPoint</Application>
  <PresentationFormat>Экран (4:3)</PresentationFormat>
  <Paragraphs>46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Calibri</vt:lpstr>
      <vt:lpstr>Arial</vt:lpstr>
      <vt:lpstr>Times New Roman</vt:lpstr>
      <vt:lpstr>Office Theme</vt:lpstr>
      <vt:lpstr>    ОРГАНИЗАЦИЯ РАБОТЫ ОБЛАСТНОГО ГОСУДАРСТВЕННОГО  БЮДЖЕТНОГО УЧЕРЕЖДЕНИЯ СОЦИАЛЬНОГО ОБСЛУЖИВАНИЯ «ЦЕНТР СОЦИАЛЬНОЙ ПОМОЩИ СЕМЬЕ И ДЕТЯМ Г.УСТЬ-ИЛИМСКА И УСТЬ-ИЛИМСКОГО РАЙОНА»                                                                                                         Руководитель старший преподаватель: Серебренникова Ю.И.                                                                                                                      Исполнитель студент группы: ПС-15 Дуракова Е.В.     2017 год     </vt:lpstr>
      <vt:lpstr>ЦЕЛЬ ПРЕЗЕНТАЦИИ – НАГЛЯДНО ПРЕДСТАВИТЬ ДЕЯТЕЛЬНОСТЬ УПРАВЛЕНИЯ ОГБУСО "ЦЕНТР СОЦИАЛЬНОЙ ПОМОЩИ СЕМЬЕ И ДЕТЯМ Г. УСТЬ - ИЛИМСКА И УСТЬ - ИЛИМСКОГО РАЙОНА"  ДЛЯ ДОСТИЖЕНИЯ ПОСТАВЛЕННОЙ ЦЕЛИ БУДЕТ ПРЕДЛОЖЕНА СЛЕДУЮЩАЯ СТРУКТУРА ПРЕЗЕНТАЦИИ:    -  СИСТЕМА И ПРАВОВОЙ СТАТУС ПФР;   -  ЗАДАЧИ И ФУНКЦИИ ДЕЯТЕЛЬНОСТИ ПФР;   -  НОРМАТИВНАЯ БАЗА УЧРЕЖДЕНИЯ;    - ВЗАИМОДЕЙСТВИЕ ПФР С ДРУГИМИ ОРГАНАМИ И УЧРЕЖДЕНИЯМИ;    - СТРУКТУРА ПФР, ОБЛАСТЬ ДЕЯТЕЛЬНОСТИ ТЕРРИТОРИАЛЬНОГО ОРГАНА ПФР В Г.УСТЬ-ИЛИМСКЕ И УСТЬ-ИЛИМСКОМ РАЙОНЕ. </vt:lpstr>
      <vt:lpstr>ОГБУСО "ЦЕНТР СОЦИАЛЬНОЙ ПОМОЩИ СЕМЬЕ И ДЕТЯМ Г. УСТЬ - ИЛИМСКА И УСТЬ - ИЛИМСКОГО РАЙОНА" РАБОТАЕТ С 1991 ГОДА.  ЦЕНТР ПОМОГАЕТ ДЕТЯМ И ИХ СЕМЬЯМ, КТО ОКАЗАЛСЯ В ТРУДНОЙ ЖИЗНЕННОЙ СИТУАЦИИ, ПОТЕРЯЛ ВЕРЫ В СВОИ СИЛЫ, ПЕРЕЖИВАЕТ ТРУДНОСТИ В СЕМЬЕ, СТОЛКНУЛСЯ С ИНЫМИ ЗАТРУДНЕНИЯМИ И ЖЕЛАЕТ ИЗМЕНИТЬ СВОЮ ЖИЗНЬ К ЛУЧШЕМУ. А ТАКЖЕ СЕМЬИ, В КОТОРЫХ ВОСПИТЫВАЮТСЯ ДЕТИ С ОГРАНИЧЕННЫМИ ВОЗМОЖНОСТЯМИ ЗДОРОВЬЯ.  ежегодно в центре: проходят реабилитацию более 200 несовершеннолетних; предоставляется более 3000 социальных услуг населению; различные виды социальной помощи получают более  500 семей; проходят методическую подготовку более 50 специалистов учреждения.   </vt:lpstr>
      <vt:lpstr>в центре функционирует 6 отделений:    - приемное отделение;    - отделение помощи семье и детям;    -отделение социальной диагностики и реализации социальных программ;    -отделение реабилитации детей и подростков с ограниченными возможностями здоровья;    - отделение социально - правовой помощи;    - отделение сопровождения замещающих семей. </vt:lpstr>
      <vt:lpstr>предметом деятельности учреждения является : социальное обслуживание отдельных категорий граждан, находящихся в трудной жизненной ситуации, осуществление отдельных функций по профилактики безнадзорности и правонарушений несовершеннолетних в соответствии с законодательством, а также реализация отдельных задач, функций и полномочий учредителя в соответствии с законодательством.   целью деятельности центра является:  реализация государственной политики в области профилактики безнадзорности и правонарушений несовершеннолетних, а также социального развития, включая социальную защиту отдельных категорий граждан и социальное обслуживание населения.   основными задачами деятельности центра являются: - социальное обслуживание отдельных категорий граждан; - предоставление государственных услуг; - выявление несовершеннолетних, находящихся в социально опасном положении, а также семей несовершеннолетние члены которых нуждаются в социальных услугах, осуществление социальной реабилитации этих лиц и оказание им необходимой помощи</vt:lpstr>
      <vt:lpstr>- конституция рф; - постановления правительства рф; - приказы минтруда рф; - федеральным законом от 28.12.2013 n 442-фз "об основах социального  - обслуживания граждан в российской федерации"; - федеральным законом от 24 апреля 2008 г. n 48-фз "об опеке и попечительстве"; - законом иркутской области от 1 декабря 2014 года №144-оз «об отдельных вопросах  социального обслуживания граждан в иркутской области» - иными федеральными законами российской федерации, законами иркутской области, а также подзаконными актами, регламентирующими деятельность в сфере социального обслуживания населения;  </vt:lpstr>
      <vt:lpstr>- ОАО «группа илим»  - (филиал " группа илим в г.усть-илимске, благотворительный фонд "илим гарант")  - ООО «попутчик», директор а.с. вороницкий.  - ООО «трансфудсервис», директор с.в. чернодедов  - парикмахерская «семейная» ип демьянник и.п.  - ООО «преображение"  - Филиал Байкальского Государственного Университета Экономики И Права В Г.Усть-илимске. Директор Березовская Г.В. </vt:lpstr>
      <vt:lpstr>Структура учреждения</vt:lpstr>
      <vt:lpstr> заведующий отделением: Обухова Ирина Анатольевна телефон: 3-02-33 адрес: 666682, иркутская область, г. усть -илимск -12 пр. дружбы народов, 56, а/я 2678  заведующий и персонал отдела осуществляют свои служебные обязанности в соответствии с инструкцией по делопроизводству данного отдела.  </vt:lpstr>
      <vt:lpstr> 1.1.   Настоящее Положение Регулирует Деятельность Отделения Помощи Семье И Детям, Являющегося Структурным Подразделением Областного Государственного Бюджетного Учреждения Социального Облуживания «Центр Социальной Помощи Семье И Детям Г. Усть-илимска И Усть-илимского Района» (В Дальнейшем Центр), Предназначенным Для Комплексного Обслуживания На Территории Города И Района Семей И Детей, Нуждающихся В Социальной Поддержке Путем Оказания Современной И Квалифицированной Помощи Различных Видов: Социальной, Педагогической, Психологической, Правовой. 1.2.    Отделение Помощи Семье И Детям В Своей Деятельности Руководствуется:             - Конституцией Российской Федерации;             - Конвенцией О Правах Ребенка;             - Гражданским Кодексом Российской Федерации;             - Семейным Кодексом Российской Федерации;             - Федеральным Законом От 28.12.2013 N 442-ФЗ "Об Основах Социального Обслуживания Граждан В Российской Федерации";             - Федеральным Законом От 24 Июля 1998 Года  N 124-ФЗ "Об Основных Гарантиях Прав Ребенка В Российской Федерации";             - Федеральным Законом От 21 Декабря 1996 Г. N 159-ФЗ "О Дополнительных Гарантиях По Социальной Поддержке Детей-сирот И Детей, Оставшихся Без Попечения Родителей";             - Федеральный Законом От 24 Июня 1999 Года N 120-ФЗ "Об Основах Системы Профилактики Безнадзорности И Правонарушений Несовершеннолетних"; - Порядком Предоставления Социальных Услуг В Полустационарной Форме Социального Обслуживания, Утвержденный Приказом Министерства Социального Развития, Опеки И Попечительства Иркутской Области От 11 Декабря 2014 Года № 196-мпр.;  </vt:lpstr>
      <vt:lpstr>- Порядком Предоставления Срочных Социальных Услуг, Утвержденный Приказом Министерства Социального Развития, Опеки И Попечительства Иркутской Области От 30 Декабря 2014 Года № 209-мпр.;             - Иными Федеральными Законами Российской Федерации, Законами Иркутской Области, А Также Подзаконными Актами, Регламентирующими Деятельность В Сфере Социального Обслуживания Населения;             -Приказами И Распоряжениями Министерства Социального Развития, Опеки И Попечительства Иркутской Области, В Сфере Социального Обслуживания Населения;             - Уставом Центра И Настоящим Положением;             - Положением О Проведении Социального Патроната, Положением Об Организации Выездных Бригад В Отделении Помощи Семье И Детям, Положением О Кризисной Квартире Для Женщин С Детьми, Находящимися В Трудной Жизненной Ситуации «МАМА» 1.3.    Отделение Создается И Ликвидируется Приказом Директора Центра. 1.4.    Отделение Возглавляет Заведующий Отделением, Который Подчиняется Директору          Учре­ждения, Заместителю Директора По Социально-реабилитационной Работе. 1.5.    Заведующий Отделением Принимается И Увольняется На Основании Приказа Директора        Цен­тра.</vt:lpstr>
      <vt:lpstr>Деятельность Отделения Направлена На Предоставление  Социальных Услуг Семьям С Детьми, Проживающим На Территории Г. Усть-Илимска И Усть-илимского Района: - Социально-бытовые, Направленные На Поддержание Жизнедеятельности  Получателей Социальных Услуг В Быту; - Социально-психологические, Предусматривающие Оказание Помощи В Коррекции Психологического Состояния Получателей Социальных Услуг Для Адаптации В Социальной Среде; - Социально-педагогические, Направленные На Профилактику Отклонений В Поведении И Развитии Личности Получателей Социальных Услуг, Формирование У Них Позитивных Интересов, Организацию Их Досуга, Оказание Помощи Семье В Воспитании Детей; - Социально-трудовые, Направленные На Оказание Помощи В Трудоустройстве И В Решении Других Проблем, Связанных С Трудовой Адаптацией; - Социально-правовые, Направленные На Оказание Помощи По Вопросам Восстановления Документов, По Вопросам Получения Юридических Услуг, В Том Числе Бесплатной Юридической Помощи При Наличии Законных Оснований, По Вопросам Защиты Прав И Законных Интересов Получателя Социальных Услуг; - Срочные Социальные Услуги (Обеспечение Одеждой, Обувью, Предметами Первой Необходимости, Обеспечение Наборами Продуктов, Оказание Содействия В Получении Временного Жилого Помещений, Получение Экстренной Психологической Помощи, Иные Срочные Социальные Услуги). Задачи Отделения:   Выявление И Устранение Совместно Со Структурами Системы Профилактики Города И Района   Причин И Факторов Социального Неблагополучия Семей, Установление Потребности Семей В Социальной Помощи. Организация Мероприятий, Направленных На Поддержку Семей С Детьми, Находящимися В Кризисной Ситуации, Участие В Мероприятиях, Организованных И Проводимых Городскими И Районными Организациями И Учреждениями, Направленными На Профилактику Безнадзорности Несовершеннолетних, Защите Их Прав, А Также Профилактику Жесткого Обращения С несовершеннолетними.  Определение И Предоставление Конкретных Видов И Форм Услуг Семьям И Детям, Нуждающимся В Поддержке. Поддержка Семей И Отдельных Граждан В Решении Проблем Их Само-обеспечения, Реализа­ции Их Собственных Возможностей По Преодолению Сложных Жизненных Ситуаций. Социальный Патронат Семей И Детей, Нуждающихся В Социальной Помощи, Реабилитации И Поддержке. </vt:lpstr>
      <vt:lpstr>Разработка Индивидуальных Программ Социального Обслуживания Семей, В Которых Указывается Форма Социального Обслуживания, Виды, Объем, Периодичность, Условия, Сроки Предоставления Социальных Услуг, Перечень Рекомендуемых Поставщиков Социальных Услуг, А Также Мероприятия По Социальному Сопровождению. Межведомственное Взаимодействие Со Структурами Системы Профилактики Города И Района По Выводу Семей, Имеющих Несовершеннолетних Детей, Из Кризисной Ситуации. Социальный Патронат Семей Отдельных Граждан, Нуждающихся В Социальной Помощи, Реа­билитации И Поддержке. Социальный Патронат Семей Отдельных Граждан По Сообщениям Структур Системы Профи­лактики. Помощь Гражданам В Воспитании Детей, Обучение Детей И Родителей Здоровому Образу Жиз­ни, Поддержании Психического И Физического Здоровья, Успешном Разрешении Семейных Конфликтов, А Также Консультирование По Иным Социально-правовым И Психолого-педагогическим Вопросам. Работа В Рамках Реализации Подпрограммы «Выпускник» По Социально-правовому И Психо­логическому Сопровождению Выпускников Детских Государственных Учреждений. Работа В Рамках Реализации Подпрограммы «Одинокие Отцы» По Социально-правовому И Психолого-педагогическому Сопровождению Неполных Отцовских Семей. Работа В Рамках Реализации Подпрограммы «Маленькая Мама» По Социально-правовому И Психолого-педагогическому Сопровождению Женщин В Возрасте До 18 Лет, Имеющим На Ижди­вении Малолетних Детей. Организация Деятельности Кризисной Квартиры Для Женщин С Детьми, Находящимися В Трудной Жизненной Ситуации «МАМА».    </vt:lpstr>
      <vt:lpstr> Организация Деятельности Кризисной Квартиры Для Выпускников Социальных Учреждений, Находящихся В Трудной Жизненной Ситуации «Оберег».  Организация Выездных Бригад «Автобус Помощи» В Отделенные Микрорайоны Города И Поселки Района Для Оказания Консультатив­ной, Социально-правовой И Психолого-педагогической Помощи Населению.  Патронат Женщин С Детьми, В Отношении Которых Отбывание Уголовного Наказания Отсрочено До Достижения Детьми 14 Лет. Организация Деятельности По Ювенальным Технологиям В Отношении Несовершеннолетних, Находящихся В Конфлик­те С Законом. Работа В Рамках Реализации Медиативных Технологий. Организация Работы По Взаимодействию Субъектов Системы Профилактики Безнадзорности И Правонарушений Несовершеннолетних По Организации Индивидуальной Профилактической Работы В Отношении Семей И (Или) Несовершеннолетних, Находящихся В Социально-опасном Положении, Согласно Порядка Межведомственного Взаимодействия Субъектов Системы Профилактики Безнадзорности И Правонарушений Несовершеннолетних По Организации Индивидуальной Профилактической Работы В Отношении Семей И (Или) Несовершеннолетних, Находящихся В Социально-опасном Положении (Утвержден Постановлением Комиссии По Делам Несовершеннолетних И Защите Их Прав Иркутской Области От 30.12.2015 Года № 10). Организация Работы По Ведению Банка Данных Иркутской Области О Семьях И Несовершеннолетних, Находящихся В Социально Опасном Положении. Организация Работы По Выявлению Несовершеннолетних Граждан, Нуждающихся В Установлении Над Ними Опеки Или Попечительства, Включая Обследование Условий Жизни Таких Несовершеннолетних Граждан И Их Семей На Территории Г. Усть-Илимска И Усть-илимского Района. Работа «Домашних Помощников» По Патронатному Сопровождению На Территории МО Усть-илимского Района. Организация И Проведение Благотворительной Акции «Сотвори Добро», Направленной На Улучшение Благополучия Нуждающихся В Помощи Семей. Участие В Заседаниях Комиссии По Делам Несовершеннолетних И Защите Их Прав Г.Усть-илимска И Усть-илимского Района.  Работа В Рамках Реализации Подпрограммы «Ребенок И Родная Семья» По Социально-правовому И Психолого-педагогическому Сопровождению Семей, В Которые Возвращены Дети, Прошедшие Реабилитацию В Центре. </vt:lpstr>
      <vt:lpstr>     Сотрудник Имеет Право: -       Запрашивать От Структурных Подразделений Центра Необходимую Информацию; -       Привлекать К Сотрудничеству (По Согласованию С Администрацией Центра) Специалистов Учреждений И Организаций Города И Района Для Улучшения Качества Работы Центра; -       Приобретать В Установленном Порядке Методические Пособия И Материалы; -       Вносить Предложения Администрации Центра О Переподготовке Сотрудников Отделения  На Курсах Повышения Квалификации; -       Участвовать В Научно-методических Семинарах И Конференциях Общероссийского, Областно­го И Городского Значения По Профилю Центра; -       Участвовать В Конкурсах, Смотрах И Грантах Общероссийского, Областного И Городского Зна­чения, Предоставлять В Последние Различные Методические Разработки По Профилю Работы; -       Вносить Предложения Администрации По Развитию Центра И В Частности Отделения Помощи Семье И Детям. Сотрудник Отделения Обязан: - Соблюдать Устав И Правила Внутреннего Распорядка Центра, Антикоррупционную Политику; -       Знать И Уметь Пользоваться Законодательными И Правовыми Актами Социального Обслужива­ния Несовершеннолетних, Их Семей; -       Консультировать В Рамках Своей Компетенции Сотрудников  И Несовершеннолетних Воспи­танников Центра; -       По Заданию Администрации Центра Готовить Необходимые Справочные, Аналитические И Ме­тодические Материалы В Рамках Выполнения Своих Должностных Обязанностей; -       Рассматривать Вопросы И Принимать Решения Строго В Границах Своей Компетенции; -       Соблюдать Кодекс Этики И Поведения. </vt:lpstr>
      <vt:lpstr>    Всю полноту ответственности за качество и своевременность выполнения возложенных настоящим положением на отделение задач и функций несет заведующий отделением. степень ответственности других работников отделения устанавливается согласно заключенным с ними эффективным контрактом. </vt:lpstr>
      <vt:lpstr> Центр предназначен для комплексного обслуживания семей и детей, нуждающихся в социальной поддержке, путем оказания своевременной квалифицированной социальной помощи различных видов: срочной социальной помощи, педагогической, юридической, медико-социальной, психологической помощи.  Сегодня в центре социальной помощи трудятся более 130 человек. это и люди с большим опытом работы и совсем молодые специалисты, но каждый из них, в силу своей профессии, берет на себя проблемы воспитанников, и пытается разрешить эти проблемы, тем самым помогая семьям.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plahotnuk</cp:lastModifiedBy>
  <cp:revision>53</cp:revision>
  <dcterms:created xsi:type="dcterms:W3CDTF">2013-08-21T19:17:07Z</dcterms:created>
  <dcterms:modified xsi:type="dcterms:W3CDTF">2020-09-29T02:39:54Z</dcterms:modified>
</cp:coreProperties>
</file>