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6" r:id="rId16"/>
    <p:sldId id="277" r:id="rId17"/>
    <p:sldId id="278" r:id="rId18"/>
    <p:sldId id="279" r:id="rId19"/>
    <p:sldId id="280" r:id="rId20"/>
    <p:sldId id="281" r:id="rId21"/>
    <p:sldId id="284" r:id="rId22"/>
    <p:sldId id="28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A1FCC-D678-423E-AA0A-78533243257F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6B8E-9552-4037-A733-7DB35F18B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6C7C5-459B-4E83-A67F-EB5195E4DDDE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04AC5-0818-45FF-BE68-2AEE2E4D4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0F13-BED0-4950-994E-09609D77F547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596C-EAEA-4024-9ADF-B077213D9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A8243-0054-4A00-A2E5-89BAD218F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9A50D-FBBC-4CFD-9356-37D08D3A9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102F-5748-4556-B5F9-F33A6ED4875D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E2E59-A24C-4145-86C3-6E52825B7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2760F-BBEF-449E-B805-A423C9CDB4B8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36E8F-2BD5-408E-924C-8C3A5FF469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4C333-E810-450F-BFE1-E077EE2EC8E7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5F144-1B7E-4DD9-A638-168A9A3C7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E5EF-A8A1-40F8-84C5-687FFA898205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03D1C-4190-4257-80D7-831E7643A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FEC24-71EF-441E-A988-A0FB9329EA1A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D34-E5CB-41F0-99D9-545A5BDF9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AD34-85F9-4A23-A5DB-F98A9541B1B1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21208-D5DF-4D2F-ACA3-1CBF94930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9E38-CF88-4FEA-9DB5-5B9B9DAF2170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92D7-267B-40AF-9813-DAA82DE9A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25D5C-E430-43B4-802B-5EA8A668EB17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FE0A-7171-4BCA-AFA3-8B4AB8686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04AF50-3807-4A4F-A0D1-767E324D7994}" type="datetimeFigureOut">
              <a:rPr lang="ru-RU"/>
              <a:pPr>
                <a:defRPr/>
              </a:pPr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77F0E3-CAC9-4739-B5D4-D5A17E25B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5"/>
          <p:cNvSpPr>
            <a:spLocks noGrp="1"/>
          </p:cNvSpPr>
          <p:nvPr>
            <p:ph type="ctrTitle"/>
          </p:nvPr>
        </p:nvSpPr>
        <p:spPr>
          <a:xfrm>
            <a:off x="1000125" y="785813"/>
            <a:ext cx="7096125" cy="715962"/>
          </a:xfrm>
        </p:spPr>
        <p:txBody>
          <a:bodyPr/>
          <a:lstStyle/>
          <a:p>
            <a:r>
              <a:rPr lang="ru-RU" sz="2400" smtClean="0"/>
              <a:t>Издержки производства и прибыль</a:t>
            </a:r>
          </a:p>
        </p:txBody>
      </p:sp>
      <p:sp>
        <p:nvSpPr>
          <p:cNvPr id="24166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071688" y="1785938"/>
            <a:ext cx="6110287" cy="3500437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Издержки не существуют сами по себе. Они всегда появляются, когда есть стремление достичь результата. Поэтому важен не абсолютный уровень затрат, но соотношение между усилиями и полученным результатом.</a:t>
            </a:r>
          </a:p>
          <a:p>
            <a:pPr algn="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/>
              <a:t>Питер </a:t>
            </a:r>
            <a:r>
              <a:rPr lang="ru-RU" sz="2400" b="1" i="1" dirty="0" err="1" smtClean="0"/>
              <a:t>Друкер</a:t>
            </a:r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mtClean="0"/>
              <a:t>ПЕРЕМЕННЫЕ ИЗДЕРЖКИ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9138"/>
            <a:ext cx="4038600" cy="45354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Начиная с нуля, по мере роста производства они растут очень быстро.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Затем, при дальнейшем увеличении объемов производства, начинает сказываться фактор экономии на массовом производстве, и рост переменных издержек становится медленнее, чем увеличение выпуска продукции.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В дальнейшем вступает в действие закон убывающей производительности, переменные издержки снова начинают обгонять рост производства.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3438" y="2206625"/>
          <a:ext cx="4037012" cy="2946400"/>
        </p:xfrm>
        <a:graphic>
          <a:graphicData uri="http://schemas.openxmlformats.org/presentationml/2006/ole">
            <p:oleObj spid="_x0000_s2050" name="Точечный рисунок" r:id="rId3" imgW="4229467" imgH="3086367" progId="PBrush">
              <p:embed/>
            </p:oleObj>
          </a:graphicData>
        </a:graphic>
      </p:graphicFrame>
      <p:sp>
        <p:nvSpPr>
          <p:cNvPr id="2053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6F0B4E-D841-4AC8-BC31-AB2F15F6D315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mtClean="0"/>
              <a:t>ВАЛОВЫЕ ИЗДЕРЖКИ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i="1" smtClean="0"/>
              <a:t>	</a:t>
            </a:r>
            <a:r>
              <a:rPr lang="ru-RU" sz="2400" u="sng" smtClean="0"/>
              <a:t>ТС (</a:t>
            </a:r>
            <a:r>
              <a:rPr lang="en-US" sz="2400" u="sng" smtClean="0"/>
              <a:t>total costs)</a:t>
            </a:r>
            <a:r>
              <a:rPr lang="en-US" sz="2400" smtClean="0"/>
              <a:t> – </a:t>
            </a:r>
            <a:r>
              <a:rPr lang="ru-RU" sz="2400" smtClean="0"/>
              <a:t>представляют собой сумму постоянных и переменных издержек при каждом конкретном уровне производства.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b="1" smtClean="0"/>
              <a:t>TC = FC +VC</a:t>
            </a:r>
            <a:endParaRPr lang="ru-RU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ru-RU" sz="2400" smtClean="0"/>
              <a:t>На графике суммирование </a:t>
            </a:r>
            <a:r>
              <a:rPr lang="en-US" sz="2400" smtClean="0"/>
              <a:t>VC</a:t>
            </a:r>
            <a:r>
              <a:rPr lang="ru-RU" sz="2400" smtClean="0"/>
              <a:t> и </a:t>
            </a:r>
            <a:r>
              <a:rPr lang="en-US" sz="2400" smtClean="0"/>
              <a:t>FC</a:t>
            </a:r>
            <a:r>
              <a:rPr lang="ru-RU" sz="2400" smtClean="0"/>
              <a:t> означает сдвиг вверх линии </a:t>
            </a:r>
            <a:r>
              <a:rPr lang="en-US" sz="2400" smtClean="0"/>
              <a:t>VC</a:t>
            </a:r>
            <a:r>
              <a:rPr lang="ru-RU" sz="2400" smtClean="0"/>
              <a:t> на величину </a:t>
            </a:r>
            <a:r>
              <a:rPr lang="en-US" sz="2400" smtClean="0"/>
              <a:t>OF</a:t>
            </a:r>
            <a:r>
              <a:rPr lang="ru-RU" sz="2400" smtClean="0"/>
              <a:t> по оси ординат . </a:t>
            </a:r>
          </a:p>
        </p:txBody>
      </p:sp>
      <p:graphicFrame>
        <p:nvGraphicFramePr>
          <p:cNvPr id="30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681538" y="1855788"/>
          <a:ext cx="3970337" cy="3140075"/>
        </p:xfrm>
        <a:graphic>
          <a:graphicData uri="http://schemas.openxmlformats.org/presentationml/2006/ole">
            <p:oleObj spid="_x0000_s3074" name="Точечный рисунок" r:id="rId3" imgW="3970364" imgH="3139712" progId="PBrush">
              <p:embed/>
            </p:oleObj>
          </a:graphicData>
        </a:graphic>
      </p:graphicFrame>
      <p:sp>
        <p:nvSpPr>
          <p:cNvPr id="3077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EAB1EC-EAC6-470A-B05C-6A00258D35F8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Средние издержки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это затраты на единицу продукции.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1.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2.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endParaRPr lang="ru-RU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3. </a:t>
            </a:r>
            <a:r>
              <a:rPr lang="en-US" smtClean="0"/>
              <a:t>ATC = TC/Q = FC/Q + VC/Q = AFC + AVC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!!!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С известной долей допущения </a:t>
            </a:r>
            <a:r>
              <a:rPr lang="en-US" sz="2400" smtClean="0"/>
              <a:t>ATC</a:t>
            </a:r>
            <a:r>
              <a:rPr lang="ru-RU" sz="2400" smtClean="0"/>
              <a:t> можно считать себестоимостью продукции.</a:t>
            </a:r>
          </a:p>
        </p:txBody>
      </p:sp>
      <p:sp>
        <p:nvSpPr>
          <p:cNvPr id="1638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59513A-1090-4813-A6C4-11DDD37B49E5}" type="slidenum">
              <a:rPr lang="ru-RU">
                <a:solidFill>
                  <a:schemeClr val="tx1"/>
                </a:solidFill>
              </a:rPr>
              <a:pPr/>
              <a:t>12</a:t>
            </a:fld>
            <a:endParaRPr lang="ru-RU">
              <a:solidFill>
                <a:schemeClr val="tx1"/>
              </a:solidFill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93888"/>
            <a:ext cx="6143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949575"/>
            <a:ext cx="6248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sz="3600" smtClean="0"/>
              <a:t>ВЕЛИЧИНА СРЕДНИХ ИЗДЕРЖЕК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AFC</a:t>
            </a:r>
            <a:r>
              <a:rPr lang="ru-RU" sz="1800" smtClean="0"/>
              <a:t> – с расширением производства неизменно сокращаются;</a:t>
            </a:r>
            <a:endParaRPr lang="en-US" sz="1800" smtClean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AVC</a:t>
            </a:r>
            <a:r>
              <a:rPr lang="ru-RU" sz="1800" smtClean="0"/>
              <a:t> – вначале падают, достигают своего минимума, а затем начинают расти. Это значит, что при малом объеме производства процесс будет дорогостоящим и неэффективным;</a:t>
            </a:r>
            <a:endParaRPr lang="en-US" sz="1800" smtClean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ATC</a:t>
            </a:r>
            <a:r>
              <a:rPr lang="ru-RU" sz="1800" smtClean="0"/>
              <a:t> – зависит от средних постоянных и средних переменных издержек.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800" smtClean="0"/>
              <a:t>MIN</a:t>
            </a:r>
            <a:r>
              <a:rPr lang="ru-RU" sz="1800" smtClean="0"/>
              <a:t> </a:t>
            </a:r>
            <a:r>
              <a:rPr lang="en-US" sz="1800" smtClean="0"/>
              <a:t>ATC</a:t>
            </a:r>
            <a:r>
              <a:rPr lang="ru-RU" sz="1800" smtClean="0"/>
              <a:t> называется оптимумом по издержкам.</a:t>
            </a:r>
            <a:endParaRPr lang="en-US" sz="1800" smtClean="0"/>
          </a:p>
        </p:txBody>
      </p:sp>
      <p:graphicFrame>
        <p:nvGraphicFramePr>
          <p:cNvPr id="4098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6463" y="1722438"/>
          <a:ext cx="4038600" cy="3317875"/>
        </p:xfrm>
        <a:graphic>
          <a:graphicData uri="http://schemas.openxmlformats.org/presentationml/2006/ole">
            <p:oleObj spid="_x0000_s4098" name="Точечный рисунок" r:id="rId3" imgW="4858428" imgH="3990476" progId="PBrush">
              <p:embed/>
            </p:oleObj>
          </a:graphicData>
        </a:graphic>
      </p:graphicFrame>
      <p:sp>
        <p:nvSpPr>
          <p:cNvPr id="410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DE7A4A-45B9-4C36-B2D8-D9A989130F67}" type="slidenum">
              <a:rPr lang="ru-RU" smtClean="0">
                <a:solidFill>
                  <a:schemeClr val="tx1"/>
                </a:solidFill>
              </a:rPr>
              <a:pPr/>
              <a:t>13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smtClean="0"/>
              <a:t>ПРЕДЕЛЬНЫЕ ИЗДЕРЖКИ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229600" cy="460851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u="sng" smtClean="0"/>
              <a:t>МС (</a:t>
            </a:r>
            <a:r>
              <a:rPr lang="en-US" sz="2800" u="sng" smtClean="0"/>
              <a:t>margin costs</a:t>
            </a:r>
            <a:r>
              <a:rPr lang="ru-RU" sz="2800" u="sng" smtClean="0"/>
              <a:t>)</a:t>
            </a:r>
            <a:r>
              <a:rPr lang="ru-RU" sz="2800" smtClean="0"/>
              <a:t> – это дополнительные издержки производства каждой следующей единицы продукции сверх имеющегося объема, т.е. сумма, на которую возрастают общие издержки при увеличении выпуска на одну единицу.</a:t>
            </a:r>
          </a:p>
          <a:p>
            <a:pPr>
              <a:buFontTx/>
              <a:buNone/>
            </a:pPr>
            <a:endParaRPr lang="en-US" sz="2800" smtClean="0"/>
          </a:p>
          <a:p>
            <a:pPr algn="ctr">
              <a:buFontTx/>
              <a:buNone/>
            </a:pPr>
            <a:r>
              <a:rPr lang="en-US" sz="2800" smtClean="0"/>
              <a:t>	</a:t>
            </a:r>
            <a:r>
              <a:rPr lang="en-US" b="1" smtClean="0"/>
              <a:t>MC = (TC2 – TC1)/(</a:t>
            </a:r>
            <a:r>
              <a:rPr lang="en-US" b="1" smtClean="0">
                <a:cs typeface="Arial" charset="0"/>
              </a:rPr>
              <a:t>Q</a:t>
            </a:r>
            <a:r>
              <a:rPr lang="en-US" b="1" smtClean="0"/>
              <a:t>2</a:t>
            </a:r>
            <a:r>
              <a:rPr lang="ru-RU" b="1" smtClean="0"/>
              <a:t> </a:t>
            </a:r>
            <a:r>
              <a:rPr lang="en-US" b="1" smtClean="0"/>
              <a:t>– </a:t>
            </a:r>
            <a:r>
              <a:rPr lang="en-US" b="1" smtClean="0">
                <a:cs typeface="Arial" charset="0"/>
              </a:rPr>
              <a:t>Q</a:t>
            </a:r>
            <a:r>
              <a:rPr lang="ru-RU" b="1" smtClean="0"/>
              <a:t>1</a:t>
            </a:r>
            <a:r>
              <a:rPr lang="en-US" b="1" smtClean="0"/>
              <a:t>) = </a:t>
            </a:r>
            <a:r>
              <a:rPr lang="el-GR" b="1" smtClean="0"/>
              <a:t>Δ</a:t>
            </a:r>
            <a:r>
              <a:rPr lang="en-US" b="1" smtClean="0"/>
              <a:t>TC</a:t>
            </a:r>
            <a:r>
              <a:rPr lang="ru-RU" b="1" smtClean="0"/>
              <a:t>/</a:t>
            </a:r>
            <a:r>
              <a:rPr lang="el-GR" b="1" smtClean="0">
                <a:cs typeface="Arial" charset="0"/>
              </a:rPr>
              <a:t>Δ</a:t>
            </a:r>
            <a:r>
              <a:rPr lang="en-US" b="1" smtClean="0">
                <a:cs typeface="Arial" charset="0"/>
              </a:rPr>
              <a:t>Q</a:t>
            </a:r>
            <a:endParaRPr lang="el-GR" b="1" smtClean="0">
              <a:cs typeface="Arial" charset="0"/>
            </a:endParaRPr>
          </a:p>
        </p:txBody>
      </p:sp>
      <p:sp>
        <p:nvSpPr>
          <p:cNvPr id="1843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C90BA-1F70-4F8D-A842-2CC6D336175C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ОПТИМАЛЬНЫЙ ОБЪЕМ ПРОИЗВОДСТВА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7053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Фирма будет расширять объем производства до тех пор, пока каждая дополнительно произведенная единица продукции будет приносить дополнительную прибыль.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Т.е. пока предельные издержки будут меньше, чем предельный доход, фирма может расширять производство.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Если предельные издержки начнут превышать предельный доход, фирма будет нести убытки.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smtClean="0"/>
              <a:t>	</a:t>
            </a:r>
            <a:r>
              <a:rPr lang="ru-RU" sz="2800" b="1" smtClean="0"/>
              <a:t>МС=М</a:t>
            </a:r>
            <a:r>
              <a:rPr lang="en-US" sz="2800" b="1" smtClean="0"/>
              <a:t>R</a:t>
            </a:r>
            <a:r>
              <a:rPr lang="ru-RU" sz="2800" b="1" smtClean="0"/>
              <a:t>.</a:t>
            </a:r>
          </a:p>
        </p:txBody>
      </p:sp>
      <p:sp>
        <p:nvSpPr>
          <p:cNvPr id="2355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9297E5-CBBC-46D7-A383-1BC9E10DDA21}" type="slidenum">
              <a:rPr lang="ru-RU">
                <a:solidFill>
                  <a:schemeClr val="tx1"/>
                </a:solidFill>
              </a:rPr>
              <a:pPr/>
              <a:t>15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ПРИБЫЛЬ И ЕЕ ФУНКЦИИ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618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2200" smtClean="0"/>
              <a:t>превышение в денежном выражении доходов (выручки от товаров и услуг) над затратами на производство и сбыт этих товаров и услуг.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b="1" smtClean="0">
                <a:solidFill>
                  <a:srgbClr val="FF0000"/>
                </a:solidFill>
              </a:rPr>
              <a:t>Функции прибыли: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Отражает конечный финансовый результат;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Обладает стимулирующей функцией (используется для финансирования расширения производственного потенциала, научно-технического и социального развития предприятия, материального поощрения его работников);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Налоги на прибыль используются для финансирования различных общественных потребностей, выполнения государством своих функций, реализации государственных инвестиционных, производственных, научно-технических и социальных программ, что важно для всех членов общества.</a:t>
            </a:r>
          </a:p>
        </p:txBody>
      </p:sp>
      <p:sp>
        <p:nvSpPr>
          <p:cNvPr id="2458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E380C1-D379-424B-AD33-2B4FF92F5AE0}" type="slidenum">
              <a:rPr lang="ru-RU">
                <a:solidFill>
                  <a:schemeClr val="tx1"/>
                </a:solidFill>
              </a:rPr>
              <a:pPr/>
              <a:t>16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074" name="Picture 2" descr="http://dokagrad.ru/userimgdoka/120090925104416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3527855" cy="25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БУХГАЛТЕРСКАЯ ПРИБЫЛЬ</a:t>
            </a:r>
          </a:p>
        </p:txBody>
      </p:sp>
      <p:sp>
        <p:nvSpPr>
          <p:cNvPr id="2560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mtClean="0"/>
              <a:t>разница между ценой реализации (доходами от продажи) и бухгалтерскими (явными) издержками.</a:t>
            </a:r>
          </a:p>
          <a:p>
            <a:pPr algn="ctr"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Доход – Явные издержки = </a:t>
            </a:r>
            <a:r>
              <a:rPr lang="ru-RU" sz="2400" b="1" i="1" u="sng" smtClean="0">
                <a:solidFill>
                  <a:srgbClr val="FF0000"/>
                </a:solidFill>
              </a:rPr>
              <a:t>Бухгалтерская прибыль</a:t>
            </a:r>
          </a:p>
          <a:p>
            <a:pPr>
              <a:buFontTx/>
              <a:buNone/>
            </a:pPr>
            <a:endParaRPr lang="ru-RU" smtClean="0"/>
          </a:p>
        </p:txBody>
      </p:sp>
      <p:sp>
        <p:nvSpPr>
          <p:cNvPr id="2560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6E0385-8F0C-4CFD-B12F-3C2AB8F4A568}" type="slidenum">
              <a:rPr lang="en-US">
                <a:solidFill>
                  <a:schemeClr val="tx1"/>
                </a:solidFill>
              </a:rPr>
              <a:pPr/>
              <a:t>17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ЭКОНОМИЧЕСКАЯ ПРИБЫЛЬ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7767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1800" dirty="0" smtClean="0"/>
              <a:t>учитывает дополнительные издержки, такие как некомпенсированные собственные издержки предпринимателя, не учтённые в себестоимости, в том числе «упущенная выгода», затраты на «стимулирование» чиновников, дополнительные премиальные работникам.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dirty="0" smtClean="0"/>
              <a:t>Явные (бухгалтерские) издержки + Неявные (упущенных возможностей) издержки = </a:t>
            </a:r>
            <a:r>
              <a:rPr lang="ru-RU" sz="2400" i="1" u="sng" dirty="0" smtClean="0">
                <a:solidFill>
                  <a:srgbClr val="FF0000"/>
                </a:solidFill>
              </a:rPr>
              <a:t>Экономические издержки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dirty="0" smtClean="0"/>
              <a:t>Доход – Экономические издержки =  </a:t>
            </a:r>
            <a:r>
              <a:rPr lang="ru-RU" sz="2400" i="1" u="sng" dirty="0" smtClean="0">
                <a:solidFill>
                  <a:srgbClr val="FF0000"/>
                </a:solidFill>
              </a:rPr>
              <a:t>Экономическая прибыль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800" dirty="0" smtClean="0"/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dirty="0" smtClean="0"/>
              <a:t>Если </a:t>
            </a:r>
            <a:r>
              <a:rPr lang="ru-RU" sz="1800" i="1" u="sng" dirty="0" smtClean="0"/>
              <a:t>Экономическая прибыль</a:t>
            </a:r>
            <a:r>
              <a:rPr lang="ru-RU" sz="1800" dirty="0" smtClean="0"/>
              <a:t> </a:t>
            </a:r>
            <a:r>
              <a:rPr lang="en-US" sz="1800" dirty="0" smtClean="0"/>
              <a:t>&gt;</a:t>
            </a:r>
            <a:r>
              <a:rPr lang="ru-RU" sz="1800" dirty="0" smtClean="0"/>
              <a:t> 0, то вид деятельности (при прочих равных условиях) предприятием выбран правильно,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dirty="0" smtClean="0"/>
              <a:t>Если </a:t>
            </a:r>
            <a:r>
              <a:rPr lang="ru-RU" sz="1800" i="1" u="sng" dirty="0" smtClean="0"/>
              <a:t>Экономическая прибыль</a:t>
            </a:r>
            <a:r>
              <a:rPr lang="ru-RU" sz="1800" dirty="0" smtClean="0"/>
              <a:t> = 0, то (при прочих равных условиях) мы имеем дело с двумя равнозначными альтернативами,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dirty="0" smtClean="0"/>
              <a:t>Если </a:t>
            </a:r>
            <a:r>
              <a:rPr lang="ru-RU" sz="1800" i="1" u="sng" dirty="0" smtClean="0"/>
              <a:t>Экономическая прибыль</a:t>
            </a:r>
            <a:r>
              <a:rPr lang="ru-RU" sz="1800" dirty="0" smtClean="0"/>
              <a:t> </a:t>
            </a:r>
            <a:r>
              <a:rPr lang="en-US" sz="1800" dirty="0" smtClean="0"/>
              <a:t>&lt;</a:t>
            </a:r>
            <a:r>
              <a:rPr lang="ru-RU" sz="1800" dirty="0" smtClean="0"/>
              <a:t> 0, то вид деятельности (при прочих равных условиях) предприятием выбран неправильно.</a:t>
            </a:r>
            <a:endParaRPr lang="en-US" sz="1800" dirty="0" smtClean="0"/>
          </a:p>
        </p:txBody>
      </p:sp>
      <p:sp>
        <p:nvSpPr>
          <p:cNvPr id="2662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BFE0A0-47F5-4A2E-850D-FEC12EBF26A1}" type="slidenum">
              <a:rPr lang="ru-RU">
                <a:solidFill>
                  <a:schemeClr val="tx1"/>
                </a:solidFill>
              </a:rPr>
              <a:pPr/>
              <a:t>18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776913" y="3248025"/>
            <a:ext cx="3109912" cy="25574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765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ВНЕШНИЕ ЭФФЕКТЫ (ЭКСТЕРНАЛИИ)</a:t>
            </a:r>
          </a:p>
        </p:txBody>
      </p:sp>
      <p:sp>
        <p:nvSpPr>
          <p:cNvPr id="27652" name="Содержимое 2"/>
          <p:cNvSpPr>
            <a:spLocks noGrp="1"/>
          </p:cNvSpPr>
          <p:nvPr>
            <p:ph idx="1"/>
          </p:nvPr>
        </p:nvSpPr>
        <p:spPr>
          <a:xfrm>
            <a:off x="468313" y="1428750"/>
            <a:ext cx="8229600" cy="492125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800" smtClean="0"/>
              <a:t>издержки или выгоды от побочных воздействий, которые образуются в результате осуществления рыночных операций (трансакций) и находят свое отражение в рыночной стоимости.</a:t>
            </a:r>
          </a:p>
          <a:p>
            <a:pPr>
              <a:buFontTx/>
              <a:buNone/>
            </a:pPr>
            <a:r>
              <a:rPr lang="ru-RU" sz="2400" smtClean="0"/>
              <a:t>Внешние эффекты в зависимости от                                           результата последствий                                                        разделяются на </a:t>
            </a:r>
            <a:r>
              <a:rPr lang="ru-RU" sz="2400" b="1" smtClean="0"/>
              <a:t>положительные                                                          </a:t>
            </a:r>
            <a:r>
              <a:rPr lang="ru-RU" sz="2400" smtClean="0"/>
              <a:t>и </a:t>
            </a:r>
            <a:r>
              <a:rPr lang="ru-RU" sz="2400" b="1" smtClean="0"/>
              <a:t>отрицательные эффекты.</a:t>
            </a:r>
            <a:endParaRPr lang="ru-RU" sz="2400" smtClean="0"/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4EACFC-7FE5-4C7D-9B41-A725B4C8C055}" type="slidenum">
              <a:rPr lang="en-US">
                <a:solidFill>
                  <a:schemeClr val="tx1"/>
                </a:solidFill>
              </a:rPr>
              <a:pPr/>
              <a:t>19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ИЗДЕРЖКИ ПРОИЗВОДСТВА</a:t>
            </a:r>
          </a:p>
        </p:txBody>
      </p:sp>
      <p:sp>
        <p:nvSpPr>
          <p:cNvPr id="242691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затраты, связанные с производством и обращением произведенных товаров.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 В бухгалтерской и статистической отчетности отражаются в виде </a:t>
            </a:r>
            <a:r>
              <a:rPr lang="ru-RU" sz="2800" u="sng" dirty="0" smtClean="0"/>
              <a:t>себестоимости</a:t>
            </a:r>
            <a:r>
              <a:rPr lang="ru-RU" sz="2800" dirty="0" smtClean="0"/>
              <a:t>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Включают в себя: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материальные затраты;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расходы на оплату труда;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проценты за кредиты;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расходы, связанные с продвижением товара на рынок и его продажей.</a:t>
            </a: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3C8BFA-8CE0-4151-8B89-96455135DEB9}" type="slidenum">
              <a:rPr lang="en-US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57625"/>
            <a:ext cx="42862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ПОЛОЖИТЕЛЬНАЯ ЭКСТЕРНАЛИЯ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полезность для агентов или их прибыль, не участвующие в трансакции, возрастают.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Корректирующая субсидия</a:t>
            </a:r>
            <a:r>
              <a:rPr lang="ru-RU" sz="2800" dirty="0" smtClean="0"/>
              <a:t> (при положительных внешних эффектах) - выплата государством субсидии потребителям и/или производителям продукции, деятельность</a:t>
            </a:r>
            <a:r>
              <a:rPr lang="en-US" sz="2800" dirty="0" smtClean="0"/>
              <a:t>                                                </a:t>
            </a:r>
            <a:r>
              <a:rPr lang="ru-RU" sz="2800" dirty="0" smtClean="0"/>
              <a:t> которых приводит к</a:t>
            </a:r>
            <a:r>
              <a:rPr lang="en-US" sz="2800" dirty="0" smtClean="0"/>
              <a:t>                                        </a:t>
            </a:r>
            <a:r>
              <a:rPr lang="ru-RU" sz="2800" dirty="0" smtClean="0"/>
              <a:t> положительным</a:t>
            </a:r>
            <a:r>
              <a:rPr lang="en-US" sz="2800" dirty="0" smtClean="0"/>
              <a:t>                                              </a:t>
            </a:r>
            <a:r>
              <a:rPr lang="ru-RU" sz="2800" dirty="0" smtClean="0"/>
              <a:t> внешним эффектам.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dirty="0"/>
          </a:p>
        </p:txBody>
      </p:sp>
      <p:sp>
        <p:nvSpPr>
          <p:cNvPr id="2867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5C0EF2-D991-4EF2-B662-61AAB229F0F1}" type="slidenum">
              <a:rPr lang="en-US">
                <a:solidFill>
                  <a:schemeClr val="tx1"/>
                </a:solidFill>
              </a:rPr>
              <a:pPr/>
              <a:t>20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-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620"/>
            <a:ext cx="9132507" cy="684938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ОВЭ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038" y="79014"/>
            <a:ext cx="8798584" cy="65903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КЛАССИФИКАЦИЯ ИЗДЕРЖЕК 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ru-RU" sz="3600" smtClean="0"/>
              <a:t>явные;</a:t>
            </a:r>
          </a:p>
          <a:p>
            <a:r>
              <a:rPr lang="ru-RU" sz="3600" smtClean="0"/>
              <a:t>неявные;</a:t>
            </a:r>
          </a:p>
          <a:p>
            <a:r>
              <a:rPr lang="ru-RU" sz="3600" smtClean="0"/>
              <a:t>постоянные;</a:t>
            </a:r>
          </a:p>
          <a:p>
            <a:r>
              <a:rPr lang="ru-RU" sz="3600" smtClean="0"/>
              <a:t>переменные;</a:t>
            </a:r>
          </a:p>
          <a:p>
            <a:r>
              <a:rPr lang="ru-RU" sz="3600" smtClean="0"/>
              <a:t>валовые.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5C8520-D02F-4169-9E66-4A232DA5C7F6}" type="slidenum">
              <a:rPr lang="en-US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10245" name="Picture 2" descr="http://www.acg.ru/img/photo/bst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133600"/>
            <a:ext cx="3956050" cy="335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ЯВНЫЕ ИЗДЕРЖКИ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mtClean="0"/>
              <a:t>это альтернативные издержки, принимающие форму денежных платежей собственникам ресурсов производства и полуфабрикатов.</a:t>
            </a:r>
          </a:p>
          <a:p>
            <a:pPr>
              <a:buFontTx/>
              <a:buNone/>
            </a:pPr>
            <a:r>
              <a:rPr lang="ru-RU" smtClean="0"/>
              <a:t>Определяются суммой расходов фирмы на оплату покупаемых ресурсов (сырья, материалов, топлива, рабочей силы и т. п.).</a:t>
            </a:r>
          </a:p>
        </p:txBody>
      </p:sp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678D9E-A653-4052-9694-EA7879B3FE60}" type="slidenum">
              <a:rPr lang="ru-RU">
                <a:solidFill>
                  <a:schemeClr val="tx1"/>
                </a:solidFill>
              </a:rPr>
              <a:pPr/>
              <a:t>4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НЕЯВНЫЕ ИЗДЕРЖКИ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это альтернативные издержки использования ресурсов, принадлежащих владельцам фирмы (или собственности фирмы как юридического лица), которые недополучены в обмен на явные (денежные) платежи.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Например:</a:t>
            </a:r>
            <a:r>
              <a:rPr lang="ru-RU" sz="2800" b="1" dirty="0" smtClean="0"/>
              <a:t> </a:t>
            </a:r>
            <a:r>
              <a:rPr lang="ru-RU" sz="2800" dirty="0" smtClean="0"/>
              <a:t>недополученная прибыль при отказе от сдачи в аренду собственных зданий.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В бухгалтерском учете неявные издержки не отражаются.</a:t>
            </a:r>
          </a:p>
        </p:txBody>
      </p:sp>
      <p:sp>
        <p:nvSpPr>
          <p:cNvPr id="1229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C302FD-131E-4B67-9CFE-EB10C5872855}" type="slidenum">
              <a:rPr lang="ru-RU">
                <a:solidFill>
                  <a:schemeClr val="tx1"/>
                </a:solidFill>
              </a:rPr>
              <a:pPr/>
              <a:t>5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БУХГАЛТЕРСКОЕ И ЭКОНОМИЧЕСКОЕ ПОНИМАНИЕ ИЗДЕРЖЕК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8482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b="1" smtClean="0">
                <a:solidFill>
                  <a:srgbClr val="FF0000"/>
                </a:solidFill>
              </a:rPr>
              <a:t>Для бухгалтера </a:t>
            </a:r>
            <a:r>
              <a:rPr lang="ru-RU" sz="2400" smtClean="0"/>
              <a:t>существует принципиальное различие между покупными и не покупными (собственными) ресурсами фирмы, так как первые оплачиваются из денежных средств фирмы, а вторые — нет.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b="1" smtClean="0">
                <a:solidFill>
                  <a:srgbClr val="FF0000"/>
                </a:solidFill>
              </a:rPr>
              <a:t>Для экономиста </a:t>
            </a:r>
            <a:r>
              <a:rPr lang="ru-RU" sz="2400" smtClean="0"/>
              <a:t>такого различия не существует, так как и покупные, и не покупные ресурсы, использующиеся данной фирмой, в одинаковой степени отвлекаются из производства других товаров и услуг.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ru-RU" sz="2400" smtClean="0"/>
              <a:t>Поэтому в экономические издержки включаются не только явные (внешние) затраты, но и неявные (внутренние) затраты. </a:t>
            </a:r>
          </a:p>
        </p:txBody>
      </p:sp>
      <p:sp>
        <p:nvSpPr>
          <p:cNvPr id="1331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B67BE4-7FD6-4D41-9E9D-1911CF0910B3}" type="slidenum">
              <a:rPr lang="ru-RU">
                <a:solidFill>
                  <a:schemeClr val="tx1"/>
                </a:solidFill>
              </a:rPr>
              <a:pPr/>
              <a:t>6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ДЕЛЕНИЕ ИЗДЕРЖЕК НА ПОСТОЯННЫЕ И ПЕРЕМЕННЫЕ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776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Необходимо помнить, что деление на постоянные и переменные издержки существует только в краткосрочном периоде, т.е. когда </a:t>
            </a:r>
            <a:r>
              <a:rPr lang="ru-RU" u="sng" dirty="0" smtClean="0"/>
              <a:t>основной капитал фирмы неизменен</a:t>
            </a:r>
            <a:r>
              <a:rPr lang="ru-RU" dirty="0" smtClean="0"/>
              <a:t>.</a:t>
            </a:r>
            <a:endParaRPr lang="ru-RU" i="1" dirty="0" smtClean="0"/>
          </a:p>
        </p:txBody>
      </p:sp>
      <p:sp>
        <p:nvSpPr>
          <p:cNvPr id="1434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8CBF73-04D5-4F27-8815-390CE002AD19}" type="slidenum">
              <a:rPr lang="ru-RU">
                <a:solidFill>
                  <a:schemeClr val="tx1"/>
                </a:solidFill>
              </a:rPr>
              <a:pPr/>
              <a:t>7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1438"/>
            <a:ext cx="8229600" cy="981075"/>
          </a:xfrm>
        </p:spPr>
        <p:txBody>
          <a:bodyPr/>
          <a:lstStyle/>
          <a:p>
            <a:r>
              <a:rPr lang="ru-RU" smtClean="0"/>
              <a:t>ПОСТОЯННЫЕ ИЗДЕРЖКИ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4038600" cy="4749800"/>
          </a:xfrm>
        </p:spPr>
        <p:txBody>
          <a:bodyPr anchor="ctr"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u="sng" smtClean="0"/>
              <a:t>FC (fixed costs)</a:t>
            </a:r>
            <a:r>
              <a:rPr lang="en-US" sz="2000" smtClean="0"/>
              <a:t> </a:t>
            </a:r>
            <a:r>
              <a:rPr lang="ru-RU" sz="2000" smtClean="0"/>
              <a:t>- это издержки, которые фирма несет независимо от объема выпуска продукции. Их величина неизменна, т.к. они связаны с самим существованием предприятия (с объемом основного капитала) и должны быть оплачены, даже если фирма ничего не производит.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Например:</a:t>
            </a:r>
            <a:r>
              <a:rPr lang="ru-RU" sz="2000" smtClean="0"/>
              <a:t> амортизация, аренда помещений, налог на имущество, зарплата и страхование административно-хозяйственного аппарата.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000" smtClean="0"/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87900" y="1844675"/>
          <a:ext cx="4038600" cy="3060700"/>
        </p:xfrm>
        <a:graphic>
          <a:graphicData uri="http://schemas.openxmlformats.org/presentationml/2006/ole">
            <p:oleObj spid="_x0000_s1026" name="Точечный рисунок" r:id="rId3" imgW="3871296" imgH="2933333" progId="PBrush">
              <p:embed/>
            </p:oleObj>
          </a:graphicData>
        </a:graphic>
      </p:graphicFrame>
      <p:sp>
        <p:nvSpPr>
          <p:cNvPr id="1029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1FCD5-2EC6-40F7-A3ED-FFB65508BCCF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ПЕРЕМЕННЫЕ ИЗДЕРЖКИ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575"/>
            <a:ext cx="814705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u="sng" smtClean="0"/>
              <a:t>VC</a:t>
            </a:r>
            <a:r>
              <a:rPr lang="ru-RU" sz="2800" u="sng" smtClean="0"/>
              <a:t> (</a:t>
            </a:r>
            <a:r>
              <a:rPr lang="en-US" sz="2800" u="sng" smtClean="0"/>
              <a:t>variable costs)</a:t>
            </a:r>
            <a:r>
              <a:rPr lang="en-US" sz="2800" smtClean="0"/>
              <a:t> </a:t>
            </a:r>
            <a:r>
              <a:rPr lang="ru-RU" sz="2800" smtClean="0"/>
              <a:t>– это издержки, величина которых меняется пропорционально объему выпускаемой продукции. К переменным издержкам относятся сдельная зарплата труда рабочих, сырье, материалы, технологическое топливо, электроэнергия и др. </a:t>
            </a:r>
          </a:p>
        </p:txBody>
      </p:sp>
      <p:sp>
        <p:nvSpPr>
          <p:cNvPr id="1536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0E477D-CEA6-45D2-AA7D-464B6E497634}" type="slidenum">
              <a:rPr lang="ru-RU">
                <a:solidFill>
                  <a:schemeClr val="tx1"/>
                </a:solidFill>
              </a:rPr>
              <a:pPr/>
              <a:t>9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871</Words>
  <Application>Microsoft Office PowerPoint</Application>
  <PresentationFormat>Экран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Точечный рисунок</vt:lpstr>
      <vt:lpstr>Издержки производства и прибыль</vt:lpstr>
      <vt:lpstr>ИЗДЕРЖКИ ПРОИЗВОДСТВА</vt:lpstr>
      <vt:lpstr>КЛАССИФИКАЦИЯ ИЗДЕРЖЕК </vt:lpstr>
      <vt:lpstr>ЯВНЫЕ ИЗДЕРЖКИ</vt:lpstr>
      <vt:lpstr>НЕЯВНЫЕ ИЗДЕРЖКИ</vt:lpstr>
      <vt:lpstr>БУХГАЛТЕРСКОЕ И ЭКОНОМИЧЕСКОЕ ПОНИМАНИЕ ИЗДЕРЖЕК</vt:lpstr>
      <vt:lpstr>ДЕЛЕНИЕ ИЗДЕРЖЕК НА ПОСТОЯННЫЕ И ПЕРЕМЕННЫЕ </vt:lpstr>
      <vt:lpstr>ПОСТОЯННЫЕ ИЗДЕРЖКИ</vt:lpstr>
      <vt:lpstr>ПЕРЕМЕННЫЕ ИЗДЕРЖКИ</vt:lpstr>
      <vt:lpstr>ПЕРЕМЕННЫЕ ИЗДЕРЖКИ</vt:lpstr>
      <vt:lpstr>ВАЛОВЫЕ ИЗДЕРЖКИ</vt:lpstr>
      <vt:lpstr>Средние издержки</vt:lpstr>
      <vt:lpstr>ВЕЛИЧИНА СРЕДНИХ ИЗДЕРЖЕК</vt:lpstr>
      <vt:lpstr>ПРЕДЕЛЬНЫЕ ИЗДЕРЖКИ</vt:lpstr>
      <vt:lpstr>ОПТИМАЛЬНЫЙ ОБЪЕМ ПРОИЗВОДСТВА</vt:lpstr>
      <vt:lpstr>ПРИБЫЛЬ И ЕЕ ФУНКЦИИ</vt:lpstr>
      <vt:lpstr>БУХГАЛТЕРСКАЯ ПРИБЫЛЬ</vt:lpstr>
      <vt:lpstr>ЭКОНОМИЧЕСКАЯ ПРИБЫЛЬ</vt:lpstr>
      <vt:lpstr>ВНЕШНИЕ ЭФФЕКТЫ (ЭКСТЕРНАЛИИ)</vt:lpstr>
      <vt:lpstr>ПОЛОЖИТЕЛЬНАЯ ЭКСТЕРНАЛИЯ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Издержки производства и прибыль</dc:title>
  <dc:creator>Юлия</dc:creator>
  <cp:lastModifiedBy>abduljabarova</cp:lastModifiedBy>
  <cp:revision>15</cp:revision>
  <dcterms:created xsi:type="dcterms:W3CDTF">2012-11-01T07:47:29Z</dcterms:created>
  <dcterms:modified xsi:type="dcterms:W3CDTF">2020-09-30T03:07:31Z</dcterms:modified>
</cp:coreProperties>
</file>