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7" r:id="rId19"/>
    <p:sldId id="278" r:id="rId20"/>
    <p:sldId id="279" r:id="rId21"/>
    <p:sldId id="280" r:id="rId22"/>
    <p:sldId id="281" r:id="rId23"/>
    <p:sldId id="282" r:id="rId24"/>
    <p:sldId id="283" r:id="rId25"/>
    <p:sldId id="284" r:id="rId26"/>
    <p:sldId id="285" r:id="rId27"/>
    <p:sldId id="286" r:id="rId28"/>
    <p:sldId id="289" r:id="rId29"/>
    <p:sldId id="290"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5" r:id="rId44"/>
    <p:sldId id="304"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Lst>
  <p:sldSz cx="9144000" cy="6858000" type="screen4x3"/>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51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4B791C-E7C5-4FC1-BEB7-08BD1E08D3F8}" type="datetimeFigureOut">
              <a:rPr lang="ru-RU" smtClean="0"/>
              <a:pPr/>
              <a:t>21.10.2016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80B6978-8832-43A7-BE01-852C2D69BAC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4B791C-E7C5-4FC1-BEB7-08BD1E08D3F8}" type="datetimeFigureOut">
              <a:rPr lang="ru-RU" smtClean="0"/>
              <a:pPr/>
              <a:t>21.10.2016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0B6978-8832-43A7-BE01-852C2D69BAC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Информационные технологии в юридической деятельности</a:t>
            </a:r>
            <a:endParaRPr lang="ru-RU" dirty="0"/>
          </a:p>
        </p:txBody>
      </p:sp>
      <p:sp>
        <p:nvSpPr>
          <p:cNvPr id="3" name="Подзаголовок 2"/>
          <p:cNvSpPr>
            <a:spLocks noGrp="1"/>
          </p:cNvSpPr>
          <p:nvPr>
            <p:ph type="subTitle" idx="1"/>
          </p:nvPr>
        </p:nvSpPr>
        <p:spPr>
          <a:xfrm>
            <a:off x="1500166" y="4572008"/>
            <a:ext cx="6400800" cy="1752600"/>
          </a:xfrm>
        </p:spPr>
        <p:txBody>
          <a:bodyPr>
            <a:normAutofit/>
          </a:bodyPr>
          <a:lstStyle/>
          <a:p>
            <a:r>
              <a:rPr lang="ru-RU" sz="2000" dirty="0" err="1" smtClean="0"/>
              <a:t>к.п.н</a:t>
            </a:r>
            <a:r>
              <a:rPr lang="ru-RU" sz="2000" dirty="0" smtClean="0"/>
              <a:t>, доцент кафедры Экономики и менеджмента</a:t>
            </a:r>
          </a:p>
          <a:p>
            <a:r>
              <a:rPr lang="ru-RU" sz="2000" dirty="0" smtClean="0"/>
              <a:t>С.А. Борцова</a:t>
            </a:r>
            <a:endParaRPr lang="ru-RU"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357166"/>
            <a:ext cx="8572560" cy="5768997"/>
          </a:xfrm>
        </p:spPr>
        <p:txBody>
          <a:bodyPr>
            <a:normAutofit/>
          </a:bodyPr>
          <a:lstStyle/>
          <a:p>
            <a:pPr algn="ctr">
              <a:buNone/>
            </a:pPr>
            <a:r>
              <a:rPr lang="ru-RU" sz="2000" dirty="0" smtClean="0"/>
              <a:t>2.  Анализ функционирования правовых информационных образований. Информационные процессы в области права.</a:t>
            </a:r>
          </a:p>
          <a:p>
            <a:pPr marL="3175" indent="369888" algn="just">
              <a:buNone/>
            </a:pPr>
            <a:r>
              <a:rPr lang="ru-RU" sz="2000" dirty="0" smtClean="0"/>
              <a:t>Анализ работ, отражающих содержание профессиональной деятельности юристов, показывает, что решаемые ими задачи, существенно различаются в зависимости от вида деятельности (следствие, ведение гражданских дел, договорно-правовая работа, защита и т.д.), профессии юриста (судья, следователь, прокурор, арбитражный судья, юрисконсульт, адвокат и пр.). Так, основной функцией прокуратуры является надзор за исполнением действующих законов, который включает контроль над следствием и дознанием в органах внутренних дел, анализ следственной практики, выступление в суде (поддержание обвинения).</a:t>
            </a:r>
          </a:p>
          <a:p>
            <a:pPr marL="3175" indent="465138" algn="just">
              <a:buNone/>
            </a:pPr>
            <a:r>
              <a:rPr lang="ru-RU" sz="2000" dirty="0" smtClean="0"/>
              <a:t>Функциональные обязанности адвоката заключаются в защите прав граждан. Задача судебных органов состоит в подготовке дела к слушанию, на основе полученных от следователя данных, соблюдении законности, проведении различного рода определений (вызов свидетелей, назначение экспертиз), составлении процессуальных документов, обвинительного заключения. Криминалистическая деятельность заключается в получении и анализе </a:t>
            </a:r>
            <a:r>
              <a:rPr lang="ru-RU" sz="2000" dirty="0" err="1" smtClean="0"/>
              <a:t>криминалистически</a:t>
            </a:r>
            <a:r>
              <a:rPr lang="ru-RU" sz="2000" dirty="0" smtClean="0"/>
              <a:t> значимой информации.</a:t>
            </a:r>
          </a:p>
          <a:p>
            <a:pPr marL="3175" indent="369888" algn="just">
              <a:buNone/>
            </a:pPr>
            <a:endParaRPr lang="ru-RU" sz="2000" dirty="0" smtClean="0"/>
          </a:p>
          <a:p>
            <a:pPr algn="just">
              <a:buNone/>
            </a:pPr>
            <a:endParaRPr lang="ru-RU"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285728"/>
            <a:ext cx="8329642" cy="5840435"/>
          </a:xfrm>
        </p:spPr>
        <p:txBody>
          <a:bodyPr>
            <a:normAutofit/>
          </a:bodyPr>
          <a:lstStyle/>
          <a:p>
            <a:pPr marL="3175" indent="369888" algn="just">
              <a:buNone/>
            </a:pPr>
            <a:r>
              <a:rPr lang="ru-RU" sz="2000" dirty="0" smtClean="0"/>
              <a:t>В качестве примера одного из видов деятельности в области права можно рассмотреть стадию возбуждения уголовного дела. Основной целью данной задачи является установление фактических обстоятельств дела. Процесс выполнения данной задачи состоит из следующих основных этапов:</a:t>
            </a:r>
          </a:p>
          <a:p>
            <a:pPr algn="just">
              <a:buFont typeface="Calibri" pitchFamily="34" charset="0"/>
              <a:buChar char="–"/>
            </a:pPr>
            <a:r>
              <a:rPr lang="ru-RU" sz="2000" dirty="0" smtClean="0"/>
              <a:t>получение данных (информации);</a:t>
            </a:r>
          </a:p>
          <a:p>
            <a:pPr algn="just">
              <a:buFont typeface="Calibri" pitchFamily="34" charset="0"/>
              <a:buChar char="–"/>
            </a:pPr>
            <a:r>
              <a:rPr lang="ru-RU" sz="2000" dirty="0" smtClean="0"/>
              <a:t>исследование фактов: осмотр места происшествия; истребование</a:t>
            </a:r>
          </a:p>
          <a:p>
            <a:pPr algn="just">
              <a:buFont typeface="Calibri" pitchFamily="34" charset="0"/>
              <a:buChar char="–"/>
            </a:pPr>
            <a:r>
              <a:rPr lang="ru-RU" sz="2000" dirty="0" smtClean="0"/>
              <a:t>материалов, получение объяснений;</a:t>
            </a:r>
          </a:p>
          <a:p>
            <a:pPr algn="just">
              <a:buFont typeface="Calibri" pitchFamily="34" charset="0"/>
              <a:buChar char="–"/>
            </a:pPr>
            <a:r>
              <a:rPr lang="ru-RU" sz="2000" dirty="0" smtClean="0"/>
              <a:t>оформление данных;</a:t>
            </a:r>
          </a:p>
          <a:p>
            <a:pPr>
              <a:buFont typeface="Calibri" pitchFamily="34" charset="0"/>
              <a:buChar char="–"/>
            </a:pPr>
            <a:r>
              <a:rPr lang="ru-RU" sz="2000" dirty="0" smtClean="0"/>
              <a:t>решение о возбуждении уголовного дела или отказе в его возбуждении.</a:t>
            </a:r>
          </a:p>
          <a:p>
            <a:pPr marL="3175" indent="369888" algn="just">
              <a:buNone/>
            </a:pPr>
            <a:r>
              <a:rPr lang="ru-RU" sz="2000" dirty="0" smtClean="0"/>
              <a:t>Информационная основа деятельности в данном случае заключается в организации отбора информации; формировании массива исходных данных; анализе и обобщении полученной информации; принятии правовых решений.</a:t>
            </a:r>
            <a:endParaRPr lang="ru-RU"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572560" cy="6286544"/>
          </a:xfrm>
        </p:spPr>
        <p:txBody>
          <a:bodyPr>
            <a:normAutofit/>
          </a:bodyPr>
          <a:lstStyle/>
          <a:p>
            <a:pPr marL="3175" indent="369888" algn="just">
              <a:buNone/>
            </a:pPr>
            <a:r>
              <a:rPr lang="ru-RU" sz="2000" dirty="0" smtClean="0"/>
              <a:t>То есть профессиональный труд специалиста в области юриспруденции, как видно из перечисленных выше функциональных обязанностей, независимо от вида деятельности, состоит из операций, связанных с тем или иным преобразованием информации, таких как подготовка документов, собирание информации, ведение переговоров, допросы, беседы, выступления в процессах, контакты с другими юристами и прочее.</a:t>
            </a:r>
          </a:p>
          <a:p>
            <a:pPr marL="3175" indent="369888">
              <a:buNone/>
            </a:pPr>
            <a:r>
              <a:rPr lang="ru-RU" sz="2000" dirty="0" smtClean="0"/>
              <a:t>Следовательно, основным компонентом профессиональной деятельности специалиста в области юриспруденции является </a:t>
            </a:r>
            <a:r>
              <a:rPr lang="ru-RU" sz="2000" u="sng" dirty="0" smtClean="0"/>
              <a:t>информационный компонент</a:t>
            </a:r>
            <a:r>
              <a:rPr lang="ru-RU" sz="2000" dirty="0" smtClean="0"/>
              <a:t>. </a:t>
            </a:r>
          </a:p>
          <a:p>
            <a:pPr marL="3175" indent="369888">
              <a:buNone/>
            </a:pPr>
            <a:r>
              <a:rPr lang="ru-RU" sz="2000" dirty="0" smtClean="0"/>
              <a:t>Все стадии процесса правового воздействия осуществляются с помощью непрерывных информационных процессов – информационная связь с деятельностью учреждений, предприятий, организаций, граждан и т.д.</a:t>
            </a:r>
          </a:p>
          <a:p>
            <a:pPr marL="3175" indent="369888">
              <a:buNone/>
            </a:pPr>
            <a:r>
              <a:rPr lang="ru-RU" sz="2000" dirty="0" smtClean="0"/>
              <a:t>На основе своевременно собранной, достаточной, проанализированной информации строится информационная модель преступления и принимаются необходимые решения. Т.е., информационное обеспечение служит сердцевиной юридической деятельности.</a:t>
            </a:r>
            <a:endParaRPr lang="ru-RU"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14290"/>
            <a:ext cx="8258204" cy="6215106"/>
          </a:xfrm>
        </p:spPr>
        <p:txBody>
          <a:bodyPr>
            <a:normAutofit lnSpcReduction="10000"/>
          </a:bodyPr>
          <a:lstStyle/>
          <a:p>
            <a:pPr marL="3175" indent="369888" algn="just">
              <a:buNone/>
            </a:pPr>
            <a:r>
              <a:rPr lang="ru-RU" sz="2000" i="1" dirty="0" smtClean="0"/>
              <a:t>Информационные процессы </a:t>
            </a:r>
            <a:r>
              <a:rPr lang="ru-RU" sz="2000" dirty="0" smtClean="0"/>
              <a:t>в правовой системе – это процессы поиска, сбора, производства, получения, хранения, распространения, обработки, передачи и потребления информации, принятия на её основе необходимых решений. Информационные процессы определяются спецификой конкретной предметной области.</a:t>
            </a:r>
          </a:p>
          <a:p>
            <a:pPr marL="3175" indent="369888">
              <a:buNone/>
            </a:pPr>
            <a:r>
              <a:rPr lang="ru-RU" sz="2000" dirty="0" smtClean="0"/>
              <a:t>Учёные и практики утверждают, что в области права с помощью информации: </a:t>
            </a:r>
          </a:p>
          <a:p>
            <a:pPr marL="3175" indent="369888">
              <a:buFont typeface="Wingdings" pitchFamily="2" charset="2"/>
              <a:buChar char="ü"/>
            </a:pPr>
            <a:r>
              <a:rPr lang="ru-RU" sz="2000" dirty="0" smtClean="0"/>
              <a:t>во-первых, осуществляется взаимосвязь и взаимодействие всех элементов правовых механизмов, объединение их в правовую систему общества, связь правовых образований с внешней средой;</a:t>
            </a:r>
          </a:p>
          <a:p>
            <a:pPr marL="3175" indent="369888">
              <a:buFont typeface="Wingdings" pitchFamily="2" charset="2"/>
              <a:buChar char="ü"/>
            </a:pPr>
            <a:r>
              <a:rPr lang="ru-RU" sz="2000" dirty="0" smtClean="0"/>
              <a:t> во-вторых, информация является основой всех этапов правового воздействия. </a:t>
            </a:r>
          </a:p>
          <a:p>
            <a:pPr marL="3175" indent="369888">
              <a:buNone/>
            </a:pPr>
            <a:r>
              <a:rPr lang="ru-RU" sz="2000" dirty="0" smtClean="0"/>
              <a:t>На основе полной и своевременной информации происходит движение в направлении поставленных целей, принимаются оптимальные решения. То или иное преобразование информации лежит в основе решения любой правовой задачи</a:t>
            </a:r>
          </a:p>
          <a:p>
            <a:pPr marL="3175" indent="465138" algn="just">
              <a:buNone/>
            </a:pPr>
            <a:r>
              <a:rPr lang="ru-RU" sz="2000" dirty="0" smtClean="0"/>
              <a:t>Т. о., любая правовая система с точки зрения протекающих в ней информационных процессов, будь то система правовых норм или юридических органов, или правовые механизмы является </a:t>
            </a:r>
            <a:r>
              <a:rPr lang="ru-RU" sz="2000" u="sng" dirty="0" smtClean="0"/>
              <a:t>информационной системой</a:t>
            </a:r>
            <a:r>
              <a:rPr lang="ru-RU" sz="2000" dirty="0" smtClean="0"/>
              <a:t>.</a:t>
            </a:r>
            <a:endParaRPr lang="ru-RU"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86544"/>
          </a:xfrm>
        </p:spPr>
        <p:txBody>
          <a:bodyPr>
            <a:normAutofit/>
          </a:bodyPr>
          <a:lstStyle/>
          <a:p>
            <a:pPr marL="3175" indent="369888" algn="just">
              <a:buNone/>
            </a:pPr>
            <a:r>
              <a:rPr lang="ru-RU" sz="2000" dirty="0" smtClean="0"/>
              <a:t>Процесс правового воздействия на общественные отношения предлагается рассматривать как реализацию совокупности следующих информационно-значимых функций:</a:t>
            </a:r>
            <a:endParaRPr lang="ru-RU" sz="2000" b="1" dirty="0" smtClean="0"/>
          </a:p>
          <a:p>
            <a:pPr>
              <a:buNone/>
            </a:pPr>
            <a:r>
              <a:rPr lang="ru-RU" sz="2000" dirty="0" smtClean="0"/>
              <a:t>1) постановка целей регулирования в области права на основе имеющейся информации о состоянии объекта управления;</a:t>
            </a:r>
          </a:p>
          <a:p>
            <a:pPr>
              <a:buNone/>
            </a:pPr>
            <a:r>
              <a:rPr lang="ru-RU" sz="2000" dirty="0" smtClean="0"/>
              <a:t>2) получение и восприятие поступающей правовой и иной информации, её регистрация, хранение и обработка;</a:t>
            </a:r>
          </a:p>
          <a:p>
            <a:pPr>
              <a:buNone/>
            </a:pPr>
            <a:r>
              <a:rPr lang="ru-RU" sz="2000" dirty="0" smtClean="0"/>
              <a:t>3) принятие определённого юридического решения (на основе создания новой правовой информации);</a:t>
            </a:r>
          </a:p>
          <a:p>
            <a:pPr>
              <a:buNone/>
            </a:pPr>
            <a:r>
              <a:rPr lang="ru-RU" sz="2000" dirty="0" smtClean="0"/>
              <a:t>4) передача и использование социально-правовой информации.</a:t>
            </a:r>
          </a:p>
          <a:p>
            <a:pPr>
              <a:buNone/>
            </a:pPr>
            <a:endParaRPr lang="ru-RU" sz="2000" dirty="0" smtClean="0"/>
          </a:p>
          <a:p>
            <a:pPr marL="3175" indent="369888" algn="just">
              <a:buNone/>
            </a:pPr>
            <a:r>
              <a:rPr lang="ru-RU" sz="2000" dirty="0" smtClean="0"/>
              <a:t>Очевидно, что работа любой системы правового характера, как правило, связана со всеми этапами информационного процесса.</a:t>
            </a:r>
          </a:p>
          <a:p>
            <a:pPr marL="3175" indent="369888" algn="just">
              <a:buNone/>
            </a:pPr>
            <a:r>
              <a:rPr lang="ru-RU" sz="2000" dirty="0" smtClean="0"/>
              <a:t>Следует отметить, что субъектами приведённой выше </a:t>
            </a:r>
            <a:r>
              <a:rPr lang="ru-RU" sz="2000" dirty="0" err="1" smtClean="0"/>
              <a:t>государствен-но-правовой</a:t>
            </a:r>
            <a:r>
              <a:rPr lang="ru-RU" sz="2000" dirty="0" smtClean="0"/>
              <a:t> системы являются органы внутренних дел, прокуратуры, суда и др., объектом воздействия - поведение людей, одной из задач является борьба с правонарушениями.</a:t>
            </a:r>
            <a:endParaRPr lang="ru-RU"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143668"/>
          </a:xfrm>
        </p:spPr>
        <p:txBody>
          <a:bodyPr>
            <a:normAutofit/>
          </a:bodyPr>
          <a:lstStyle/>
          <a:p>
            <a:pPr marL="3175" indent="284163" algn="just">
              <a:buNone/>
            </a:pPr>
            <a:r>
              <a:rPr lang="ru-RU" sz="2000" dirty="0" smtClean="0"/>
              <a:t>Связи между субъектами и объектами воздействия этой системы, как было показано, - информационные. </a:t>
            </a:r>
          </a:p>
          <a:p>
            <a:pPr marL="3175" indent="284163" algn="just">
              <a:buNone/>
            </a:pPr>
            <a:r>
              <a:rPr lang="ru-RU" sz="2000" dirty="0" smtClean="0"/>
              <a:t>По каналам связи осуществляется информационная связь правовых систем друг с другом (огромное число постановлений, распоряжений, нормативных актов, справок, записок, сводок и др.) и с внешней средой.</a:t>
            </a:r>
          </a:p>
          <a:p>
            <a:pPr marL="3175" indent="284163" algn="just">
              <a:buNone/>
            </a:pPr>
            <a:r>
              <a:rPr lang="ru-RU" sz="2000" dirty="0" smtClean="0"/>
              <a:t>По каналам прямой связи к субъекту воздействия поступает социально-правовая информация, отражающая поведение людей; по каналам обратной связи в систему поступает информация о результатах её деятельности.</a:t>
            </a:r>
          </a:p>
          <a:p>
            <a:pPr marL="3175" indent="465138" algn="ctr">
              <a:buNone/>
            </a:pPr>
            <a:r>
              <a:rPr lang="ru-RU" sz="2000" dirty="0" smtClean="0"/>
              <a:t>Вывод</a:t>
            </a:r>
          </a:p>
          <a:p>
            <a:pPr marL="3175" indent="465138" algn="just">
              <a:buNone/>
            </a:pPr>
            <a:r>
              <a:rPr lang="ru-RU" sz="2000" dirty="0" smtClean="0"/>
              <a:t>Информационные процессы в области права влияют на отношения, существующие в правовой системе общества, заставляют, при необходимости, совершенствовать эти отношения, а также структуру государственно-правовых подсистем. Грамотная организация информационных процессов может существенно повысить эффективность решения социальных проблем.</a:t>
            </a:r>
            <a:endParaRPr lang="ru-RU"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715436" cy="5840435"/>
          </a:xfrm>
        </p:spPr>
        <p:txBody>
          <a:bodyPr>
            <a:normAutofit/>
          </a:bodyPr>
          <a:lstStyle/>
          <a:p>
            <a:pPr algn="ctr">
              <a:buNone/>
            </a:pPr>
            <a:r>
              <a:rPr lang="ru-RU" sz="2000" dirty="0" smtClean="0"/>
              <a:t>ЛЕКЦИЯ 2. ИНФОРМАЦИОННЫЕ ТЕХНОЛОГИИ ЮРИДИЧЕСКОЙ СЛУЖБЫ</a:t>
            </a:r>
          </a:p>
          <a:p>
            <a:pPr algn="ctr">
              <a:buNone/>
            </a:pPr>
            <a:endParaRPr lang="ru-RU" sz="2000" dirty="0" smtClean="0"/>
          </a:p>
          <a:p>
            <a:pPr marL="457200" indent="-457200">
              <a:buFont typeface="+mj-lt"/>
              <a:buAutoNum type="arabicPeriod"/>
            </a:pPr>
            <a:r>
              <a:rPr lang="ru-RU" sz="2000" dirty="0" smtClean="0"/>
              <a:t>Классы задач, решаемых с помощью компьютерных технологий.</a:t>
            </a:r>
          </a:p>
          <a:p>
            <a:pPr marL="457200" indent="-457200">
              <a:buFont typeface="+mj-lt"/>
              <a:buAutoNum type="arabicPeriod"/>
            </a:pPr>
            <a:endParaRPr lang="ru-RU" sz="2000" dirty="0" smtClean="0"/>
          </a:p>
          <a:p>
            <a:pPr marL="457200" indent="-457200">
              <a:buFont typeface="+mj-lt"/>
              <a:buAutoNum type="arabicPeriod"/>
            </a:pPr>
            <a:r>
              <a:rPr lang="ru-RU" sz="2000" dirty="0" smtClean="0"/>
              <a:t>Основные типы специализированных информационных технологий, используемых в юридической деятельности.</a:t>
            </a:r>
          </a:p>
          <a:p>
            <a:pPr marL="457200" indent="-457200">
              <a:buNone/>
            </a:pPr>
            <a:endParaRPr lang="ru-RU"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a:bodyPr>
          <a:lstStyle/>
          <a:p>
            <a:pPr marL="457200" indent="-457200">
              <a:buFont typeface="+mj-lt"/>
              <a:buAutoNum type="arabicPeriod"/>
            </a:pPr>
            <a:r>
              <a:rPr lang="ru-RU" sz="2000" dirty="0" smtClean="0"/>
              <a:t>Классы задач, решаемых с помощью компьютерных технологий.</a:t>
            </a:r>
          </a:p>
          <a:p>
            <a:pPr marL="3175" indent="369888" algn="just">
              <a:buNone/>
            </a:pPr>
            <a:r>
              <a:rPr lang="ru-RU" sz="2000" dirty="0" smtClean="0"/>
              <a:t>Самым приоритетным видом деятельности сегодня является формирование </a:t>
            </a:r>
            <a:r>
              <a:rPr lang="ru-RU" sz="2000" dirty="0" smtClean="0">
                <a:solidFill>
                  <a:srgbClr val="FF0000"/>
                </a:solidFill>
              </a:rPr>
              <a:t>информационного общества </a:t>
            </a:r>
            <a:r>
              <a:rPr lang="ru-RU" sz="2000" dirty="0" smtClean="0"/>
              <a:t>–  общества, в котором процессы сбора, обработки, анализа, передачи информации, т.е. информационные и коммуникационные технологии, занимают основное место в различных сферах человеческой деятельности.</a:t>
            </a:r>
          </a:p>
          <a:p>
            <a:pPr marL="3175" indent="369888">
              <a:buNone/>
            </a:pPr>
            <a:endParaRPr lang="ru-RU" sz="2000" dirty="0" smtClean="0"/>
          </a:p>
          <a:p>
            <a:pPr marL="3175" indent="369888">
              <a:buNone/>
            </a:pPr>
            <a:r>
              <a:rPr lang="ru-RU" sz="2000" dirty="0" smtClean="0"/>
              <a:t>Особенно значимую роль информация играет в управленческой деятельности, к которой относится и юридическая деятельность.</a:t>
            </a:r>
          </a:p>
          <a:p>
            <a:pPr marL="3175" indent="369888" algn="just">
              <a:buNone/>
            </a:pPr>
            <a:endParaRPr lang="ru-RU" sz="2000" dirty="0" smtClean="0"/>
          </a:p>
          <a:p>
            <a:pPr marL="3175" indent="369888" algn="just">
              <a:buNone/>
            </a:pPr>
            <a:r>
              <a:rPr lang="ru-RU" sz="2000" dirty="0" smtClean="0"/>
              <a:t>Статья 2 Федерального закона от 27.07.2006 № 149-ФЗ «Об информации, информационных технологиях и о защите информации» даёт определёние </a:t>
            </a:r>
            <a:r>
              <a:rPr lang="ru-RU" sz="2000" b="1" dirty="0" smtClean="0"/>
              <a:t>информации в виде сведений (сообщений, данных) независимо</a:t>
            </a:r>
            <a:r>
              <a:rPr lang="ru-RU" sz="2000" dirty="0" smtClean="0"/>
              <a:t> от формы их представления</a:t>
            </a:r>
          </a:p>
          <a:p>
            <a:pPr>
              <a:buNone/>
            </a:pP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143668"/>
          </a:xfrm>
        </p:spPr>
        <p:txBody>
          <a:bodyPr>
            <a:normAutofit fontScale="92500" lnSpcReduction="10000"/>
          </a:bodyPr>
          <a:lstStyle/>
          <a:p>
            <a:pPr marL="3175" indent="369888">
              <a:buNone/>
            </a:pPr>
            <a:r>
              <a:rPr lang="ru-RU" sz="2000" dirty="0" smtClean="0"/>
              <a:t>В качестве основных составляющих деятельности юриста можно выделить следующие:</a:t>
            </a:r>
          </a:p>
          <a:p>
            <a:pPr marL="627063" lvl="1" indent="-265113">
              <a:buAutoNum type="arabicParenR"/>
            </a:pPr>
            <a:r>
              <a:rPr lang="ru-RU" sz="2000" dirty="0" smtClean="0"/>
              <a:t>работа с социально-правовой информацией (её поиск, оценка, отбор, систематизация, изучение, анализ, переработка и пр.);</a:t>
            </a:r>
          </a:p>
          <a:p>
            <a:pPr marL="627063" lvl="1" indent="-265113">
              <a:buAutoNum type="arabicParenR"/>
            </a:pPr>
            <a:r>
              <a:rPr lang="ru-RU" sz="2000" dirty="0" smtClean="0"/>
              <a:t>уяснение задачи, оценка ситуации с учётом её предполагаемых изменений и выдвижение гипотез;</a:t>
            </a:r>
          </a:p>
          <a:p>
            <a:pPr marL="627063" lvl="1" indent="-265113">
              <a:buAutoNum type="arabicParenR"/>
            </a:pPr>
            <a:r>
              <a:rPr lang="ru-RU" sz="2000" dirty="0" smtClean="0"/>
              <a:t>определение оптимальных или рациональных способов и средств выполнения поставленной задачи;</a:t>
            </a:r>
          </a:p>
          <a:p>
            <a:pPr marL="627063" lvl="1" indent="-265113">
              <a:buAutoNum type="arabicParenR"/>
            </a:pPr>
            <a:r>
              <a:rPr lang="ru-RU" sz="2000" dirty="0" smtClean="0"/>
              <a:t>осуществление межличностных контактов (беседы, допросы, обсуждения и т.д.);</a:t>
            </a:r>
          </a:p>
          <a:p>
            <a:pPr marL="627063" lvl="1" indent="-265113">
              <a:buAutoNum type="arabicParenR"/>
            </a:pPr>
            <a:r>
              <a:rPr lang="ru-RU" sz="2000" dirty="0" smtClean="0"/>
              <a:t>анализ (логический, профессиональный) исходных данных и доказательств;</a:t>
            </a:r>
          </a:p>
          <a:p>
            <a:pPr marL="627063" lvl="1" indent="-265113">
              <a:buAutoNum type="arabicParenR"/>
            </a:pPr>
            <a:r>
              <a:rPr lang="ru-RU" sz="2000" dirty="0" smtClean="0"/>
              <a:t>принятие решений;</a:t>
            </a:r>
          </a:p>
          <a:p>
            <a:pPr marL="627063" lvl="1" indent="-265113">
              <a:buAutoNum type="arabicParenR"/>
            </a:pPr>
            <a:r>
              <a:rPr lang="ru-RU" sz="2000" dirty="0" smtClean="0"/>
              <a:t>подготовка документов (протоколов, справок, решений и др.);</a:t>
            </a:r>
          </a:p>
          <a:p>
            <a:pPr marL="627063" lvl="1" indent="-265113">
              <a:buFont typeface="Arial" pitchFamily="34" charset="0"/>
              <a:buAutoNum type="arabicParenR"/>
            </a:pPr>
            <a:r>
              <a:rPr lang="ru-RU" sz="2000" dirty="0" smtClean="0"/>
              <a:t>контроль исполнения и законности.</a:t>
            </a:r>
          </a:p>
          <a:p>
            <a:pPr marL="3175" indent="315913" algn="just">
              <a:buNone/>
            </a:pPr>
            <a:r>
              <a:rPr lang="ru-RU" sz="2400" dirty="0" smtClean="0"/>
              <a:t> С ростом объёма информации возникла ситуация, когда существующие в правовой системе средства работы с информацией значительно устарели и стали отставать от современных потребностей, это привело к перегрузке работников, снижению качества их труда.</a:t>
            </a:r>
          </a:p>
          <a:p>
            <a:pPr marL="627063" lvl="1" indent="-265113">
              <a:buAutoNum type="arabicParenR"/>
            </a:pPr>
            <a:endParaRPr lang="ru-RU" sz="20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715148"/>
          </a:xfrm>
        </p:spPr>
        <p:txBody>
          <a:bodyPr>
            <a:normAutofit fontScale="92500" lnSpcReduction="10000"/>
          </a:bodyPr>
          <a:lstStyle/>
          <a:p>
            <a:pPr marL="3175" indent="369888" algn="just">
              <a:buNone/>
            </a:pPr>
            <a:r>
              <a:rPr lang="ru-RU" sz="1800" dirty="0" smtClean="0"/>
              <a:t>При раскрытии и расследовании преступлений может использоваться как универсальное, так и специальное программное обеспечение (Рис.1).</a:t>
            </a:r>
          </a:p>
          <a:p>
            <a:pPr marL="3175" indent="369888" algn="just">
              <a:buNone/>
            </a:pPr>
            <a:r>
              <a:rPr lang="ru-RU" sz="1800" dirty="0" smtClean="0"/>
              <a:t>Универсальные программы общего назначения не только повышают производительность труда и эффективность работы по раскрытию и расследованию преступлений, но и поднимают её на качественно новый уровень.</a:t>
            </a:r>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ctr">
              <a:buNone/>
            </a:pPr>
            <a:r>
              <a:rPr lang="ru-RU" sz="1800" dirty="0" smtClean="0"/>
              <a:t>Рис 1. Перечень информационных и коммуникационных технологий, используемых в работе юриста:</a:t>
            </a:r>
          </a:p>
          <a:p>
            <a:pPr>
              <a:buNone/>
            </a:pPr>
            <a:r>
              <a:rPr lang="ru-RU" sz="1800" dirty="0" smtClean="0"/>
              <a:t>АИПС – автоматизированные информационно-поисковые системы;</a:t>
            </a:r>
          </a:p>
          <a:p>
            <a:pPr>
              <a:buNone/>
            </a:pPr>
            <a:r>
              <a:rPr lang="ru-RU" sz="1800" dirty="0" smtClean="0"/>
              <a:t>АИСС – автоматизированные информационно-справочные системы;</a:t>
            </a:r>
          </a:p>
          <a:p>
            <a:pPr>
              <a:buNone/>
            </a:pPr>
            <a:r>
              <a:rPr lang="ru-RU" sz="1800" dirty="0" smtClean="0"/>
              <a:t>АИЛС – автоматизированные информационно-логические системы</a:t>
            </a:r>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smtClean="0"/>
          </a:p>
          <a:p>
            <a:pPr marL="3175" indent="369888" algn="just">
              <a:buNone/>
            </a:pPr>
            <a:endParaRPr lang="ru-RU" sz="1800" dirty="0"/>
          </a:p>
        </p:txBody>
      </p:sp>
      <p:pic>
        <p:nvPicPr>
          <p:cNvPr id="1026" name="Picture 2"/>
          <p:cNvPicPr>
            <a:picLocks noChangeAspect="1" noChangeArrowheads="1"/>
          </p:cNvPicPr>
          <p:nvPr/>
        </p:nvPicPr>
        <p:blipFill>
          <a:blip r:embed="rId2" cstate="print"/>
          <a:srcRect/>
          <a:stretch>
            <a:fillRect/>
          </a:stretch>
        </p:blipFill>
        <p:spPr bwMode="auto">
          <a:xfrm>
            <a:off x="1857356" y="1428736"/>
            <a:ext cx="5429288" cy="3444942"/>
          </a:xfrm>
          <a:prstGeom prst="rect">
            <a:avLst/>
          </a:prstGeom>
          <a:noFill/>
          <a:ln w="3175">
            <a:solidFill>
              <a:schemeClr val="tx1"/>
            </a:solid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8501122" cy="5840435"/>
          </a:xfrm>
        </p:spPr>
        <p:txBody>
          <a:bodyPr>
            <a:normAutofit/>
          </a:bodyPr>
          <a:lstStyle/>
          <a:p>
            <a:pPr algn="ctr">
              <a:buNone/>
            </a:pPr>
            <a:r>
              <a:rPr lang="ru-RU" sz="2000" b="1" dirty="0" smtClean="0"/>
              <a:t>РАЗДЕЛЫ ДИСЦИПЛИНЫ</a:t>
            </a:r>
          </a:p>
          <a:p>
            <a:pPr marL="3175" indent="-3175" algn="just">
              <a:lnSpc>
                <a:spcPct val="200000"/>
              </a:lnSpc>
              <a:buNone/>
            </a:pPr>
            <a:r>
              <a:rPr lang="ru-RU" sz="1800" b="1" dirty="0" smtClean="0"/>
              <a:t>РАЗДЕЛ </a:t>
            </a:r>
            <a:r>
              <a:rPr lang="ru-RU" sz="1800" b="1" dirty="0"/>
              <a:t>1.</a:t>
            </a:r>
            <a:r>
              <a:rPr lang="ru-RU" sz="1800" dirty="0"/>
              <a:t>  ЭЛЕМЕНТЫ ТЕОРИИ СИСТЕМ, ЮРИСПРУДЕНЦИЯ И ПРАВОВАЯ СИСТЕМА </a:t>
            </a:r>
            <a:r>
              <a:rPr lang="ru-RU" sz="1800" dirty="0" smtClean="0"/>
              <a:t>.</a:t>
            </a:r>
          </a:p>
          <a:p>
            <a:pPr marL="3175" indent="-3175" algn="just">
              <a:lnSpc>
                <a:spcPct val="200000"/>
              </a:lnSpc>
              <a:buNone/>
            </a:pPr>
            <a:r>
              <a:rPr lang="ru-RU" sz="1800" b="1" dirty="0"/>
              <a:t>РАЗДЕЛ 2.</a:t>
            </a:r>
            <a:r>
              <a:rPr lang="ru-RU" sz="1800" dirty="0"/>
              <a:t> ИНФОРМАЦИЯ, ИНФОРМАЦИОННЫЕ ТЕХНОЛОГИИ И КОМПЬЮТЕРНЫЕ КОНСУЛЬТАЦИОННЫЕ ЮРИДИЧЕСКИЕ </a:t>
            </a:r>
            <a:r>
              <a:rPr lang="ru-RU" sz="1800" dirty="0" smtClean="0"/>
              <a:t>СЛУЖБЫ. </a:t>
            </a:r>
            <a:endParaRPr lang="ru-RU" sz="1800" dirty="0"/>
          </a:p>
          <a:p>
            <a:pPr marL="3175" indent="-3175" algn="just">
              <a:lnSpc>
                <a:spcPct val="200000"/>
              </a:lnSpc>
              <a:buNone/>
            </a:pPr>
            <a:r>
              <a:rPr lang="ru-RU" sz="1800" b="1" dirty="0"/>
              <a:t>РАЗДЕЛ 3.</a:t>
            </a:r>
            <a:r>
              <a:rPr lang="ru-RU" sz="1800" dirty="0"/>
              <a:t> ПЕРСПЕКТИВНЫЕ ИНФОРМАЦИОННЫЕ И КОММУНИКАЦИОННЫЕ ТЕХНОЛОГИИ В ЮРИСПРУДЕНЦИИ </a:t>
            </a:r>
            <a:r>
              <a:rPr lang="ru-RU" sz="1800" dirty="0" smtClean="0"/>
              <a:t>.</a:t>
            </a:r>
            <a:endParaRPr lang="ru-RU" sz="1800" dirty="0"/>
          </a:p>
          <a:p>
            <a:pPr marL="3175" indent="-3175" algn="just">
              <a:lnSpc>
                <a:spcPct val="200000"/>
              </a:lnSpc>
              <a:buNone/>
            </a:pPr>
            <a:r>
              <a:rPr lang="ru-RU" sz="1800" b="1" dirty="0"/>
              <a:t>РАЗДЕЛ 4. </a:t>
            </a:r>
            <a:r>
              <a:rPr lang="ru-RU" sz="1800" dirty="0"/>
              <a:t>АВТОМАТИЗИРОВАННЫЕ РАБОЧИЕ МЕСТА </a:t>
            </a:r>
            <a:r>
              <a:rPr lang="ru-RU" sz="1800" dirty="0" smtClean="0"/>
              <a:t>.</a:t>
            </a:r>
            <a:endParaRPr lang="ru-RU" sz="1800" dirty="0"/>
          </a:p>
          <a:p>
            <a:pPr marL="3175" indent="-3175" algn="just">
              <a:lnSpc>
                <a:spcPct val="200000"/>
              </a:lnSpc>
              <a:buNone/>
            </a:pPr>
            <a:r>
              <a:rPr lang="ru-RU" sz="1800" b="1" dirty="0"/>
              <a:t>РАЗДЕЛ 5.</a:t>
            </a:r>
            <a:r>
              <a:rPr lang="ru-RU" sz="1800" dirty="0"/>
              <a:t> ПОНЯТИЕ </a:t>
            </a:r>
            <a:r>
              <a:rPr lang="ru-RU" sz="1800" dirty="0" smtClean="0"/>
              <a:t>КОНСАЛТИНГА. </a:t>
            </a:r>
            <a:endParaRPr lang="ru-RU" sz="1800" dirty="0"/>
          </a:p>
          <a:p>
            <a:pPr marL="3175" indent="-3175" algn="just">
              <a:lnSpc>
                <a:spcPct val="200000"/>
              </a:lnSpc>
              <a:buNone/>
            </a:pPr>
            <a:r>
              <a:rPr lang="ru-RU" sz="1800" b="1" dirty="0"/>
              <a:t>РАЗДЕЛ 6. </a:t>
            </a:r>
            <a:r>
              <a:rPr lang="ru-RU" sz="1800" dirty="0"/>
              <a:t>ЮРИДИЧЕСКИЕ ИНФОРМАЦИОННО-ПОИСКОВЫЕ СИСТЕМЫ </a:t>
            </a:r>
            <a:r>
              <a:rPr lang="ru-RU" sz="1800" dirty="0" smtClean="0"/>
              <a:t>.</a:t>
            </a:r>
            <a:endParaRPr lang="ru-RU" sz="1800" dirty="0"/>
          </a:p>
          <a:p>
            <a:pPr>
              <a:buNone/>
            </a:pPr>
            <a:endParaRPr lang="ru-RU" sz="2000" dirty="0"/>
          </a:p>
          <a:p>
            <a:pPr>
              <a:buNone/>
            </a:pPr>
            <a:endParaRPr lang="ru-RU"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15106"/>
          </a:xfrm>
        </p:spPr>
        <p:txBody>
          <a:bodyPr>
            <a:normAutofit/>
          </a:bodyPr>
          <a:lstStyle/>
          <a:p>
            <a:pPr>
              <a:buNone/>
            </a:pPr>
            <a:r>
              <a:rPr lang="ru-RU" sz="2000" dirty="0" smtClean="0"/>
              <a:t>С помощью информационных технологий правовые органы могут</a:t>
            </a:r>
          </a:p>
          <a:p>
            <a:pPr>
              <a:buNone/>
            </a:pPr>
            <a:r>
              <a:rPr lang="ru-RU" sz="2000" dirty="0" smtClean="0"/>
              <a:t>решать следующие </a:t>
            </a:r>
            <a:r>
              <a:rPr lang="ru-RU" sz="2000" u="sng" dirty="0" smtClean="0"/>
              <a:t>классы задач</a:t>
            </a:r>
            <a:r>
              <a:rPr lang="ru-RU" sz="2000" dirty="0" smtClean="0"/>
              <a:t>:</a:t>
            </a:r>
          </a:p>
          <a:p>
            <a:pPr marL="265113" indent="22225">
              <a:buNone/>
            </a:pPr>
            <a:r>
              <a:rPr lang="ru-RU" sz="2000" dirty="0" smtClean="0"/>
              <a:t>1) обработка данных с помощью математических вычислений (статистические показатели расследования преступлений, обработка анкет);</a:t>
            </a:r>
          </a:p>
          <a:p>
            <a:pPr marL="265113" indent="22225">
              <a:buNone/>
            </a:pPr>
            <a:r>
              <a:rPr lang="ru-RU" sz="2000" dirty="0" smtClean="0"/>
              <a:t>2) логические задачи (логические рассуждения, позволяющие </a:t>
            </a:r>
            <a:r>
              <a:rPr lang="ru-RU" sz="2000" dirty="0" err="1" smtClean="0"/>
              <a:t>оце-нить</a:t>
            </a:r>
            <a:r>
              <a:rPr lang="ru-RU" sz="2000" dirty="0" smtClean="0"/>
              <a:t> истинность некоторого утверждения на основе данных);</a:t>
            </a:r>
          </a:p>
          <a:p>
            <a:pPr marL="265113" indent="22225">
              <a:buNone/>
            </a:pPr>
            <a:r>
              <a:rPr lang="ru-RU" sz="2000" dirty="0" smtClean="0"/>
              <a:t>3) набор, редактирование и форматирование текста;</a:t>
            </a:r>
          </a:p>
          <a:p>
            <a:pPr marL="265113" indent="22225">
              <a:buNone/>
            </a:pPr>
            <a:r>
              <a:rPr lang="ru-RU" sz="2000" dirty="0" smtClean="0"/>
              <a:t>4) создание и обработка графических изображений, в том числе сканированных;</a:t>
            </a:r>
          </a:p>
          <a:p>
            <a:pPr marL="265113" indent="22225">
              <a:buNone/>
            </a:pPr>
            <a:r>
              <a:rPr lang="ru-RU" sz="2000" dirty="0" smtClean="0"/>
              <a:t>5) создание баз данных и работа с ними;</a:t>
            </a:r>
          </a:p>
          <a:p>
            <a:pPr marL="265113" indent="22225">
              <a:buNone/>
            </a:pPr>
            <a:r>
              <a:rPr lang="ru-RU" sz="2000" dirty="0" smtClean="0"/>
              <a:t>6) перевод иностранного текста;</a:t>
            </a:r>
          </a:p>
          <a:p>
            <a:pPr marL="265113" indent="22225">
              <a:buNone/>
            </a:pPr>
            <a:r>
              <a:rPr lang="ru-RU" sz="2000" dirty="0" smtClean="0"/>
              <a:t>7) связи и коммуникации;</a:t>
            </a:r>
          </a:p>
          <a:p>
            <a:pPr marL="265113" indent="22225">
              <a:buNone/>
            </a:pPr>
            <a:r>
              <a:rPr lang="ru-RU" sz="2000" dirty="0" smtClean="0"/>
              <a:t>8) проведение некоторых видов экспертиз;</a:t>
            </a:r>
          </a:p>
          <a:p>
            <a:pPr marL="265113" indent="22225">
              <a:buNone/>
            </a:pPr>
            <a:r>
              <a:rPr lang="ru-RU" sz="2000" dirty="0" smtClean="0"/>
              <a:t>9) поддержка принятия решений;</a:t>
            </a:r>
          </a:p>
          <a:p>
            <a:pPr marL="265113" indent="22225">
              <a:buNone/>
            </a:pPr>
            <a:r>
              <a:rPr lang="ru-RU" sz="2000" dirty="0" smtClean="0"/>
              <a:t>10) создание презентаций.</a:t>
            </a:r>
            <a:endParaRPr lang="ru-RU"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401080" cy="6500834"/>
          </a:xfrm>
        </p:spPr>
        <p:txBody>
          <a:bodyPr>
            <a:normAutofit/>
          </a:bodyPr>
          <a:lstStyle/>
          <a:p>
            <a:pPr marL="3175" indent="369888" algn="ctr">
              <a:buNone/>
            </a:pPr>
            <a:r>
              <a:rPr lang="ru-RU" sz="2000" dirty="0" smtClean="0"/>
              <a:t>2. Основные типы специализированных информационных технологий, используемых в юридической деятельности.</a:t>
            </a:r>
          </a:p>
          <a:p>
            <a:pPr marL="3175" indent="369888" algn="just">
              <a:buNone/>
            </a:pPr>
            <a:endParaRPr lang="ru-RU" sz="2000" dirty="0" smtClean="0"/>
          </a:p>
          <a:p>
            <a:pPr marL="3175" indent="369888" algn="just">
              <a:buNone/>
            </a:pPr>
            <a:r>
              <a:rPr lang="ru-RU" sz="2000" dirty="0" smtClean="0"/>
              <a:t>К основным компьютерным технологиям, используемым сегодня правовыми органами и организациями, относятся различные автоматизированные информационные системы (АИС):</a:t>
            </a:r>
          </a:p>
          <a:p>
            <a:pPr marL="3175" indent="369888" algn="just">
              <a:buFont typeface="+mj-lt"/>
              <a:buAutoNum type="arabicPeriod"/>
            </a:pPr>
            <a:r>
              <a:rPr lang="ru-RU" sz="2000" dirty="0" smtClean="0"/>
              <a:t>автоматизированные системы обработки данных (</a:t>
            </a:r>
            <a:r>
              <a:rPr lang="ru-RU" sz="2000" b="1" dirty="0" smtClean="0"/>
              <a:t>АСОД);</a:t>
            </a:r>
          </a:p>
          <a:p>
            <a:pPr marL="3175" indent="369888" algn="just">
              <a:buFont typeface="+mj-lt"/>
              <a:buAutoNum type="arabicPeriod"/>
            </a:pPr>
            <a:r>
              <a:rPr lang="ru-RU" sz="2000" dirty="0" smtClean="0"/>
              <a:t>автоматизированные информационно-поисковые системы (</a:t>
            </a:r>
            <a:r>
              <a:rPr lang="ru-RU" sz="2000" b="1" dirty="0" smtClean="0"/>
              <a:t>АИПС);</a:t>
            </a:r>
          </a:p>
          <a:p>
            <a:pPr marL="3175" indent="369888" algn="just">
              <a:buFont typeface="+mj-lt"/>
              <a:buAutoNum type="arabicPeriod"/>
            </a:pPr>
            <a:r>
              <a:rPr lang="ru-RU" sz="2000" dirty="0" smtClean="0"/>
              <a:t>автоматизированные информационно-справочные системы (</a:t>
            </a:r>
            <a:r>
              <a:rPr lang="ru-RU" sz="2000" b="1" dirty="0" smtClean="0"/>
              <a:t>АИСС);</a:t>
            </a:r>
          </a:p>
          <a:p>
            <a:pPr marL="3175" indent="369888" algn="just">
              <a:buFont typeface="+mj-lt"/>
              <a:buAutoNum type="arabicPeriod"/>
            </a:pPr>
            <a:r>
              <a:rPr lang="ru-RU" sz="2000" dirty="0" smtClean="0"/>
              <a:t>автоматизированные рабочие места (</a:t>
            </a:r>
            <a:r>
              <a:rPr lang="ru-RU" sz="2000" b="1" dirty="0" smtClean="0"/>
              <a:t>АРМ);</a:t>
            </a:r>
          </a:p>
          <a:p>
            <a:pPr marL="3175" indent="369888" algn="just">
              <a:buFont typeface="+mj-lt"/>
              <a:buAutoNum type="arabicPeriod"/>
            </a:pPr>
            <a:r>
              <a:rPr lang="ru-RU" sz="2000" dirty="0" smtClean="0"/>
              <a:t>автоматизированные системы управления (</a:t>
            </a:r>
            <a:r>
              <a:rPr lang="ru-RU" sz="2000" b="1" dirty="0" smtClean="0"/>
              <a:t>АСУ);</a:t>
            </a:r>
          </a:p>
          <a:p>
            <a:pPr marL="3175" indent="369888" algn="just">
              <a:buFont typeface="+mj-lt"/>
              <a:buAutoNum type="arabicPeriod"/>
            </a:pPr>
            <a:r>
              <a:rPr lang="ru-RU" sz="2000" dirty="0" smtClean="0"/>
              <a:t>экспертные системы (</a:t>
            </a:r>
            <a:r>
              <a:rPr lang="ru-RU" sz="2000" b="1" dirty="0" smtClean="0"/>
              <a:t>ЭС) или системы поддержки принятия ре</a:t>
            </a:r>
            <a:r>
              <a:rPr lang="ru-RU" sz="2000" dirty="0" smtClean="0"/>
              <a:t>шений.</a:t>
            </a:r>
          </a:p>
          <a:p>
            <a:pPr>
              <a:buNone/>
            </a:pPr>
            <a:endParaRPr lang="ru-RU" sz="2000" b="1" i="1" dirty="0" smtClean="0"/>
          </a:p>
          <a:p>
            <a:pPr marL="3175" indent="369888" algn="just">
              <a:buNone/>
            </a:pPr>
            <a:r>
              <a:rPr lang="ru-RU" sz="2000" b="1" i="1" dirty="0" smtClean="0"/>
              <a:t>Автоматизированная система – система, состоящая из персонала </a:t>
            </a:r>
            <a:r>
              <a:rPr lang="ru-RU" sz="2000" dirty="0" smtClean="0"/>
              <a:t>и комплекса средств автоматизации его деятельности, реализующая информационную  технологию выполнения установленных функций.</a:t>
            </a:r>
          </a:p>
          <a:p>
            <a:pPr>
              <a:buNone/>
            </a:pP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858280" cy="1000132"/>
          </a:xfrm>
        </p:spPr>
        <p:txBody>
          <a:bodyPr>
            <a:noAutofit/>
          </a:bodyPr>
          <a:lstStyle/>
          <a:p>
            <a:pPr marL="3175" indent="369888" algn="just">
              <a:buNone/>
            </a:pPr>
            <a:r>
              <a:rPr lang="ru-RU" sz="1800" b="1" i="1" dirty="0" smtClean="0"/>
              <a:t>АИС (Банк данных) — это совокупность структурированных данных </a:t>
            </a:r>
            <a:r>
              <a:rPr lang="ru-RU" sz="1800" dirty="0" smtClean="0"/>
              <a:t>(база данных) и комплекса аппаратно-программных средств для хранения данных и манипулирования ими (рис. 2).</a:t>
            </a:r>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lgn="ctr">
              <a:buNone/>
            </a:pPr>
            <a:r>
              <a:rPr lang="ru-RU" sz="1800" dirty="0" smtClean="0"/>
              <a:t>Рис.2 Состав банка данных</a:t>
            </a:r>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lgn="ctr">
              <a:buNone/>
            </a:pPr>
            <a:r>
              <a:rPr lang="ru-RU" sz="1800" dirty="0" smtClean="0"/>
              <a:t>Рис. 2. Состав банка данных</a:t>
            </a:r>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endParaRPr lang="ru-RU" sz="1800" dirty="0" smtClean="0"/>
          </a:p>
          <a:p>
            <a:pPr>
              <a:buNone/>
            </a:pPr>
            <a:r>
              <a:rPr lang="ru-RU" sz="1800" dirty="0" smtClean="0"/>
              <a:t> </a:t>
            </a:r>
            <a:endParaRPr lang="ru-RU" sz="1800" dirty="0"/>
          </a:p>
        </p:txBody>
      </p:sp>
      <p:pic>
        <p:nvPicPr>
          <p:cNvPr id="2050" name="Picture 2"/>
          <p:cNvPicPr>
            <a:picLocks noChangeAspect="1" noChangeArrowheads="1"/>
          </p:cNvPicPr>
          <p:nvPr/>
        </p:nvPicPr>
        <p:blipFill>
          <a:blip r:embed="rId2" cstate="print"/>
          <a:srcRect/>
          <a:stretch>
            <a:fillRect/>
          </a:stretch>
        </p:blipFill>
        <p:spPr bwMode="auto">
          <a:xfrm>
            <a:off x="1071538" y="1142984"/>
            <a:ext cx="6560806" cy="1803316"/>
          </a:xfrm>
          <a:prstGeom prst="rect">
            <a:avLst/>
          </a:prstGeom>
          <a:noFill/>
          <a:ln w="3175">
            <a:solidFill>
              <a:schemeClr val="tx1"/>
            </a:solidFill>
            <a:miter lim="800000"/>
            <a:headEnd/>
            <a:tailEnd/>
          </a:ln>
          <a:effectLst/>
        </p:spPr>
      </p:pic>
      <p:sp>
        <p:nvSpPr>
          <p:cNvPr id="5" name="TextBox 4"/>
          <p:cNvSpPr txBox="1"/>
          <p:nvPr/>
        </p:nvSpPr>
        <p:spPr>
          <a:xfrm>
            <a:off x="214282" y="3571876"/>
            <a:ext cx="8643998" cy="3046988"/>
          </a:xfrm>
          <a:prstGeom prst="rect">
            <a:avLst/>
          </a:prstGeom>
          <a:noFill/>
        </p:spPr>
        <p:txBody>
          <a:bodyPr wrap="square" rtlCol="0">
            <a:spAutoFit/>
          </a:bodyPr>
          <a:lstStyle/>
          <a:p>
            <a:pPr>
              <a:buNone/>
            </a:pPr>
            <a:r>
              <a:rPr lang="ru-RU" sz="1600" dirty="0" smtClean="0"/>
              <a:t>Сердцевиной любой информационной системы, в том числе правовой, являются </a:t>
            </a:r>
            <a:r>
              <a:rPr lang="ru-RU" sz="1600" i="1" dirty="0" smtClean="0"/>
              <a:t>базы и банки данных.</a:t>
            </a:r>
          </a:p>
          <a:p>
            <a:pPr indent="361950" algn="just">
              <a:buNone/>
            </a:pPr>
            <a:r>
              <a:rPr lang="ru-RU" sz="1600" b="1" i="1" dirty="0" smtClean="0"/>
              <a:t>Автоматизированные системы обработки данных предназначены </a:t>
            </a:r>
            <a:r>
              <a:rPr lang="ru-RU" sz="1600" dirty="0" smtClean="0"/>
              <a:t>для решения хорошо структурированных задач, по которым имеются входные данные, известны алгоритмы и стандартные процедуры обработки данных, т.е. для выполнения относительно несложных, стандартных операций с данными. </a:t>
            </a:r>
          </a:p>
          <a:p>
            <a:pPr indent="361950" algn="just">
              <a:buNone/>
            </a:pPr>
            <a:r>
              <a:rPr lang="ru-RU" sz="1600" dirty="0" smtClean="0"/>
              <a:t>АСОД применяются для автоматизации повторяющихся рутинных операций персонала невысокой квалификации. Как самостоятельные информационные системы АСОД в настоящее время практически не используются, однако они являются обязательными элементами большинства сложных систем, таких, как АИСС, АРМ, АСУ. В частности, ОВД АСОД используются для статистической обработки информации по заданным формам отчётности.</a:t>
            </a:r>
          </a:p>
          <a:p>
            <a:endParaRPr lang="ru-RU"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501122" cy="6286544"/>
          </a:xfrm>
        </p:spPr>
        <p:txBody>
          <a:bodyPr>
            <a:normAutofit fontScale="70000" lnSpcReduction="20000"/>
          </a:bodyPr>
          <a:lstStyle/>
          <a:p>
            <a:pPr marL="3175" indent="284163" algn="just">
              <a:buNone/>
            </a:pPr>
            <a:r>
              <a:rPr lang="ru-RU" b="1" i="1" dirty="0" smtClean="0"/>
              <a:t>Автоматизированные информационно-поисковые системы ис</a:t>
            </a:r>
            <a:r>
              <a:rPr lang="ru-RU" dirty="0" smtClean="0"/>
              <a:t>пользуются для накопления и систематической корректировки больших массивов информации о лицах, фактах и предметах, представляющих интерес, и выдачи необходимой оперативно-розыскной и справочной информации. АИПС позволяют создавать комбинационные запросы.</a:t>
            </a:r>
          </a:p>
          <a:p>
            <a:pPr marL="3175" indent="284163" algn="just">
              <a:buNone/>
            </a:pPr>
            <a:endParaRPr lang="ru-RU" b="1" i="1" dirty="0" smtClean="0"/>
          </a:p>
          <a:p>
            <a:pPr marL="3175" indent="284163" algn="just">
              <a:buNone/>
            </a:pPr>
            <a:r>
              <a:rPr lang="ru-RU" b="1" i="1" dirty="0" smtClean="0"/>
              <a:t>Автоматизированные информационно-справочные системы – это </a:t>
            </a:r>
            <a:r>
              <a:rPr lang="ru-RU" dirty="0" smtClean="0"/>
              <a:t>системы, работающие в интерактивном режиме и обеспечивающие пользователей сведениями справочного характера. АИСС позволяют вводить, систематизировать, хранить информацию, выдавать справки по запросам пользователей без сложного преобразования данных.</a:t>
            </a:r>
          </a:p>
          <a:p>
            <a:pPr marL="3175" indent="284163" algn="just">
              <a:buNone/>
            </a:pPr>
            <a:endParaRPr lang="ru-RU" dirty="0" smtClean="0"/>
          </a:p>
          <a:p>
            <a:pPr marL="3175" indent="284163" algn="just">
              <a:buNone/>
            </a:pPr>
            <a:r>
              <a:rPr lang="ru-RU" dirty="0" smtClean="0"/>
              <a:t>АИПС имеют возможности по точной обработке и поиску справочной информации. Например, в справочных правовых системах ГАРАНТ, Консультант Плюс и др. можно найти необходимую информацию из актов федерального и регионального законодательства, судебной практики, консультационных материалов, юридических журналов, книг, учебников, толкового словаря.</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marL="3175" indent="369888" algn="just">
              <a:buNone/>
            </a:pPr>
            <a:r>
              <a:rPr lang="ru-RU" sz="2000" b="1" i="1" dirty="0" smtClean="0"/>
              <a:t>Автоматизированные рабочие места – это индивидуальный ком</a:t>
            </a:r>
            <a:r>
              <a:rPr lang="ru-RU" sz="2000" dirty="0" smtClean="0"/>
              <a:t>плекс технических, программных, математических и организационных средств, предназначенных для решения конкретных задач конкретного пользователя на конкретном рабочем месте.</a:t>
            </a:r>
          </a:p>
          <a:p>
            <a:pPr marL="3175" indent="369888" algn="just">
              <a:buNone/>
            </a:pPr>
            <a:r>
              <a:rPr lang="ru-RU" sz="2000" dirty="0" smtClean="0"/>
              <a:t> В состав АРМ входят, как правило, персональный компьютер, принтер, сканер, другие устройства, а также необходимые прикладные программы.</a:t>
            </a:r>
          </a:p>
          <a:p>
            <a:pPr marL="3175" indent="369888">
              <a:buNone/>
            </a:pPr>
            <a:endParaRPr lang="ru-RU" sz="2000" dirty="0" smtClean="0"/>
          </a:p>
          <a:p>
            <a:pPr marL="3175" indent="369888">
              <a:buNone/>
            </a:pPr>
            <a:r>
              <a:rPr lang="ru-RU" sz="2000" dirty="0" smtClean="0"/>
              <a:t>В качестве примера современных информационных технологий автоматизации офиса можно привести электронную почту, текстовые процессоры, электронные таблицы, телеконференции, редакторы презентаций, системы управления базами данных и многие др. При этом вся информация собирается и обрабатывается именно на конкретном рабочем месте.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929354"/>
          </a:xfrm>
        </p:spPr>
        <p:txBody>
          <a:bodyPr>
            <a:normAutofit/>
          </a:bodyPr>
          <a:lstStyle/>
          <a:p>
            <a:pPr marL="3175" indent="369888" algn="just">
              <a:buNone/>
            </a:pPr>
            <a:r>
              <a:rPr lang="ru-RU" sz="2000" dirty="0" smtClean="0"/>
              <a:t>В качестве примера специализированных АРМ можно привести «АРМ следователя (дознавателя)», «Аргус-Следователь», «АРМ Юриста» и др.</a:t>
            </a:r>
          </a:p>
          <a:p>
            <a:pPr marL="3175" indent="369888" algn="just">
              <a:buNone/>
            </a:pPr>
            <a:r>
              <a:rPr lang="ru-RU" sz="2000" dirty="0" smtClean="0"/>
              <a:t>Специализированный АРМ представляет собой комплекс технических и программных средств для автоматизации профессиональной деятельности и спроектирован как совокупность взаимосвязанных подсистем, каждая из которых может функционировать самостоятельно. Как правило, кроме прочих функций, юридические </a:t>
            </a:r>
            <a:r>
              <a:rPr lang="ru-RU" sz="2000" dirty="0" err="1" smtClean="0"/>
              <a:t>АРМы</a:t>
            </a:r>
            <a:r>
              <a:rPr lang="ru-RU" sz="2000" dirty="0" smtClean="0"/>
              <a:t> позволяют выполнять статистическую обработку информации и подготавливать отчёты.</a:t>
            </a:r>
          </a:p>
          <a:p>
            <a:pPr marL="3175" indent="369888" algn="just">
              <a:buNone/>
            </a:pPr>
            <a:r>
              <a:rPr lang="ru-RU" sz="2000" b="1" i="1" dirty="0" smtClean="0"/>
              <a:t>Автоматизированные системы управления – </a:t>
            </a:r>
            <a:r>
              <a:rPr lang="ru-RU" sz="2000" dirty="0" smtClean="0"/>
              <a:t>это комплекс программных и технических средств, предназначенных для автоматизации управления различными объектами. Основная функция АСУ – обеспечение руководства информацией. На практике АСУ реализуются в виде совокупности, связанных между собой АРМ.</a:t>
            </a:r>
          </a:p>
          <a:p>
            <a:pPr marL="3175" indent="369888" algn="just">
              <a:buNone/>
            </a:pPr>
            <a:r>
              <a:rPr lang="ru-RU" sz="2000" dirty="0" smtClean="0"/>
              <a:t>В качестве примера АСУ ОВД можно привести АСУ «Дежурная часть» (АСУ ДЧ), предназначенную для автоматизации управления силами и средствами подразделений и служб ОВД в процессе оперативного реагирования на преступления и правонарушения.</a:t>
            </a:r>
            <a:endParaRPr lang="ru-RU"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02027"/>
            <a:ext cx="8715436" cy="6715148"/>
          </a:xfrm>
        </p:spPr>
        <p:txBody>
          <a:bodyPr>
            <a:normAutofit fontScale="92500" lnSpcReduction="10000"/>
          </a:bodyPr>
          <a:lstStyle/>
          <a:p>
            <a:pPr marL="3175" indent="369888" algn="just">
              <a:buNone/>
            </a:pPr>
            <a:r>
              <a:rPr lang="ru-RU" sz="2000" b="1" i="1" dirty="0" smtClean="0"/>
              <a:t>Экспертные системы – </a:t>
            </a:r>
            <a:r>
              <a:rPr lang="ru-RU" sz="2000" dirty="0" smtClean="0"/>
              <a:t>это новый класс АИС, основанных на искусственном интеллекте и представляющих собой симбиоз автоматизированных информационных систем. </a:t>
            </a:r>
          </a:p>
          <a:p>
            <a:pPr marL="3175" indent="369888" algn="just">
              <a:buNone/>
            </a:pPr>
            <a:r>
              <a:rPr lang="ru-RU" sz="2000" dirty="0" smtClean="0"/>
              <a:t>ЭС состоят из базы знаний, набора правил и механизма вывода и позволяют на основании правил и предоставляемых пользователем фактов распознать ситуацию, поставить диагноз, сформулировать решение или дать рекомендацию для выбора действий. Их ещё называют системами поддержки принятия решений (СППР). Например, экспертная система LRS предназначена для помощи юристам в поиске информации о судебных решениях и правовых актах в области оборотных кредитно-денежных документов. </a:t>
            </a:r>
          </a:p>
          <a:p>
            <a:pPr marL="3175" indent="369888" algn="just">
              <a:buNone/>
            </a:pPr>
            <a:r>
              <a:rPr lang="ru-RU" sz="2000" dirty="0" smtClean="0"/>
              <a:t>Всё большее применение в правоохранительной деятельности находят также </a:t>
            </a:r>
            <a:r>
              <a:rPr lang="ru-RU" sz="2000" b="1" i="1" dirty="0" smtClean="0"/>
              <a:t>компьютерные системы обработки изображений (например, </a:t>
            </a:r>
            <a:r>
              <a:rPr lang="ru-RU" sz="2000" dirty="0" err="1" smtClean="0"/>
              <a:t>Adobe</a:t>
            </a:r>
            <a:r>
              <a:rPr lang="ru-RU" sz="2000" dirty="0" smtClean="0"/>
              <a:t> </a:t>
            </a:r>
            <a:r>
              <a:rPr lang="ru-RU" sz="2000" dirty="0" err="1" smtClean="0"/>
              <a:t>Photoshop</a:t>
            </a:r>
            <a:r>
              <a:rPr lang="ru-RU" sz="2000" dirty="0" smtClean="0"/>
              <a:t>), </a:t>
            </a:r>
            <a:r>
              <a:rPr lang="ru-RU" sz="2000" b="1" i="1" dirty="0" smtClean="0"/>
              <a:t>автоматизированные оптические системы распознавания символов (ОСР).</a:t>
            </a:r>
          </a:p>
          <a:p>
            <a:pPr marL="3175" indent="369888" algn="just">
              <a:buNone/>
            </a:pPr>
            <a:r>
              <a:rPr lang="ru-RU" sz="2000" b="1" i="1" dirty="0" smtClean="0"/>
              <a:t> Так как при оформлении процессуальных до</a:t>
            </a:r>
            <a:r>
              <a:rPr lang="ru-RU" sz="2000" dirty="0" smtClean="0"/>
              <a:t>кументов следователям часто приходится работать с различными изображениями, это могут быть рисунки, иллюстрации, фотографии, поверхностные следы и т.п. Не всегда качество поступающих к следователю изображений бывает хорошим, позволяющим воспринять имеющуюся на них информацию. Использование следователем необходимых информационных технологий может помочь не только повысить качество полученного материала (например, убрать «грязь» с изображения, высветлить или затемнить его или отдельные элементы, восстановить контуры и др.), но и свободнее использовать его копию в процессе расследования </a:t>
            </a:r>
            <a:r>
              <a:rPr lang="ru-RU" sz="2000" dirty="0" err="1" smtClean="0"/>
              <a:t>престу-пления</a:t>
            </a:r>
            <a:r>
              <a:rPr lang="ru-RU" sz="2000" dirty="0" smtClean="0"/>
              <a:t> и приобщить её к процессуальным документам.</a:t>
            </a:r>
            <a:endParaRPr lang="ru-RU"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214554"/>
            <a:ext cx="8229600" cy="1928826"/>
          </a:xfrm>
        </p:spPr>
        <p:txBody>
          <a:bodyPr>
            <a:normAutofit/>
          </a:bodyPr>
          <a:lstStyle/>
          <a:p>
            <a:r>
              <a:rPr lang="ru-RU" sz="2000" dirty="0" smtClean="0"/>
              <a:t>ЛЕКЦИЯ 3. </a:t>
            </a:r>
            <a:br>
              <a:rPr lang="ru-RU" sz="2000" dirty="0" smtClean="0"/>
            </a:br>
            <a:r>
              <a:rPr lang="ru-RU" sz="2000" dirty="0" smtClean="0"/>
              <a:t/>
            </a:r>
            <a:br>
              <a:rPr lang="ru-RU" sz="2000" dirty="0" smtClean="0"/>
            </a:br>
            <a:r>
              <a:rPr lang="ru-RU" sz="2000" dirty="0" smtClean="0"/>
              <a:t>КОМПЬЮТЕРНЫЕ КОНСУЛЬТАЦИОННЫЕ ЮРИДИЧЕСКИЕ СЛУЖБЫ, </a:t>
            </a:r>
            <a:br>
              <a:rPr lang="ru-RU" sz="2000" dirty="0" smtClean="0"/>
            </a:br>
            <a:r>
              <a:rPr lang="ru-RU" sz="2000" dirty="0" smtClean="0"/>
              <a:t>ИХ РАЗРАБОТКА</a:t>
            </a:r>
            <a:endParaRPr lang="ru-RU"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643998" cy="6357982"/>
          </a:xfrm>
        </p:spPr>
        <p:txBody>
          <a:bodyPr>
            <a:normAutofit fontScale="92500" lnSpcReduction="10000"/>
          </a:bodyPr>
          <a:lstStyle/>
          <a:p>
            <a:pPr marL="3175" indent="369888" algn="just">
              <a:buNone/>
            </a:pPr>
            <a:r>
              <a:rPr lang="ru-RU" sz="2000" dirty="0" smtClean="0">
                <a:latin typeface="Times New Roman" pitchFamily="18" charset="0"/>
                <a:cs typeface="Times New Roman" pitchFamily="18" charset="0"/>
              </a:rPr>
              <a:t>Платные юридические услуги в качестве различных видов деятельности юридических и физических лиц в настоящее время являются самым трудным и запутанным вопросом о юридической помощи, так как фактически на данный момент не существует законодательства о таких формах помощи.</a:t>
            </a:r>
          </a:p>
          <a:p>
            <a:pPr marL="3175" indent="369888" algn="just">
              <a:buNone/>
            </a:pPr>
            <a:r>
              <a:rPr lang="ru-RU" sz="2000" dirty="0" smtClean="0">
                <a:latin typeface="Times New Roman" pitchFamily="18" charset="0"/>
                <a:cs typeface="Times New Roman" pitchFamily="18" charset="0"/>
              </a:rPr>
              <a:t>Более того, в 1998 году было отменено и правило о лицензировании деятельности организаций по оказанию платных юридических услуг, т.е. в Федеральном законе «О лицензировании отдельных видов деятельности» от 8 августа 2001 г. № 128-ФЗ уже не предусмотрено лицензирование платных юридических услуг.</a:t>
            </a:r>
          </a:p>
          <a:p>
            <a:pPr marL="3175" indent="369888" algn="just">
              <a:buNone/>
            </a:pPr>
            <a:r>
              <a:rPr lang="ru-RU" sz="2000" dirty="0" smtClean="0">
                <a:latin typeface="Times New Roman" pitchFamily="18" charset="0"/>
                <a:cs typeface="Times New Roman" pitchFamily="18" charset="0"/>
              </a:rPr>
              <a:t>В связи с этим различные правовые фирмы регулярно пополняют городской рынок правовых услуг. Сегодня в рекламных целях актуально оказание безвозмездных услуг, особенно часто бесплатная консультация юриста оказывается </a:t>
            </a:r>
            <a:r>
              <a:rPr lang="ru-RU" sz="2000" dirty="0" err="1" smtClean="0">
                <a:latin typeface="Times New Roman" pitchFamily="18" charset="0"/>
                <a:cs typeface="Times New Roman" pitchFamily="18" charset="0"/>
              </a:rPr>
              <a:t>on-line</a:t>
            </a:r>
            <a:r>
              <a:rPr lang="ru-RU" sz="2000" dirty="0" smtClean="0">
                <a:latin typeface="Times New Roman" pitchFamily="18" charset="0"/>
                <a:cs typeface="Times New Roman" pitchFamily="18" charset="0"/>
              </a:rPr>
              <a:t>, например, сайт </a:t>
            </a:r>
            <a:r>
              <a:rPr lang="en-US" sz="2000" dirty="0" smtClean="0">
                <a:latin typeface="Times New Roman" pitchFamily="18" charset="0"/>
                <a:cs typeface="Times New Roman" pitchFamily="18" charset="0"/>
              </a:rPr>
              <a:t>uristprofi.ru.</a:t>
            </a:r>
            <a:endParaRPr lang="ru-RU" sz="2000" dirty="0" smtClean="0">
              <a:latin typeface="Times New Roman" pitchFamily="18" charset="0"/>
              <a:cs typeface="Times New Roman" pitchFamily="18" charset="0"/>
            </a:endParaRPr>
          </a:p>
          <a:p>
            <a:pPr marL="3175" indent="369888" algn="just">
              <a:buNone/>
            </a:pPr>
            <a:r>
              <a:rPr lang="ru-RU" sz="2000" dirty="0" smtClean="0">
                <a:latin typeface="Times New Roman" pitchFamily="18" charset="0"/>
                <a:cs typeface="Times New Roman" pitchFamily="18" charset="0"/>
              </a:rPr>
              <a:t>Согласно Законопроекту «Об оказании квалифицированной юридической помощи», любые виды юридических услуг, начиная от консультаций и заканчивая представительством в судах, будут вправе оказывать только лица, имеющие статус адвоката, нотариуса и патентные поверенные. Штатным юристам госучреждений и компаний разрешено будет оказывать юридическую помощь в судах только своему работодателю. Более того, иностранные адвокаты смогут заниматься исключительно вопросами международного права. Таким образом, частнопрактикующие юристы и юридические фирмы лишаются права оказывать юридическую помощь гражданам и организациям.</a:t>
            </a:r>
            <a:endParaRPr lang="ru-RU"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072230"/>
          </a:xfrm>
        </p:spPr>
        <p:txBody>
          <a:bodyPr>
            <a:normAutofit/>
          </a:bodyPr>
          <a:lstStyle/>
          <a:p>
            <a:pPr marL="3175" indent="465138" algn="just">
              <a:buNone/>
            </a:pPr>
            <a:r>
              <a:rPr lang="ru-RU" sz="2000" dirty="0" smtClean="0"/>
              <a:t>Пункт 2 статьи 24 Федерального закона от 31 мая 2002 г. № 63-Ф3 «Об адвокатской деятельности и адвокатуре в Российской Федерации» гласит: «Юридическая консультация является некоммерческой организацией, созданной в форме учреждения.</a:t>
            </a:r>
          </a:p>
          <a:p>
            <a:pPr marL="3175" indent="369888" algn="just">
              <a:buNone/>
            </a:pPr>
            <a:r>
              <a:rPr lang="ru-RU" sz="2000" dirty="0" smtClean="0"/>
              <a:t>Вопросы создания, реорганизации, преобразования, ликвидации и деятельности юридической консультации регулируются Гражданским кодексом Российской Федерации, Федеральным законом «О некоммерческих организациях» и настоящим Федеральным законом».</a:t>
            </a:r>
          </a:p>
          <a:p>
            <a:pPr marL="3175" indent="369888" algn="just">
              <a:buNone/>
            </a:pPr>
            <a:r>
              <a:rPr lang="ru-RU" sz="2000" dirty="0" smtClean="0"/>
              <a:t>Каждая компьютерная консультационная юридическая служба (ККЮС) может существовать либо как отдельная организация (юридическая компания), либо в составе предприятия (юридический отдел).</a:t>
            </a:r>
          </a:p>
          <a:p>
            <a:pPr marL="3175" indent="369888" algn="just">
              <a:buNone/>
            </a:pPr>
            <a:r>
              <a:rPr lang="ru-RU" sz="2000" dirty="0" smtClean="0"/>
              <a:t>Юридическая помощь оказывается в виде консультаций и разъяснения действующего законодательства, возможно оказание услуг по составлению документов правового характера. Востребованность деятельности ККЮС в значительной степени объясняется доступностью, качеством, своевременностью и быстротой юридической помощи, оказываемой гражданам.</a:t>
            </a:r>
          </a:p>
          <a:p>
            <a:pPr marL="3175" indent="369888" algn="just">
              <a:buNone/>
            </a:pPr>
            <a:endParaRPr lang="ru-RU" sz="2000" dirty="0" smtClean="0"/>
          </a:p>
          <a:p>
            <a:pPr marL="3175" indent="369888" algn="just">
              <a:buNone/>
            </a:pPr>
            <a:endParaRPr lang="ru-RU"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642918"/>
            <a:ext cx="9144000" cy="714356"/>
          </a:xfrm>
        </p:spPr>
        <p:txBody>
          <a:bodyPr>
            <a:normAutofit fontScale="90000"/>
          </a:bodyPr>
          <a:lstStyle/>
          <a:p>
            <a:r>
              <a:rPr lang="ru-RU" sz="2000" dirty="0" smtClean="0"/>
              <a:t>ЛЕКЦИЯ 1.  ЭЛЕМЕНТЫ ТЕОРИИ СИСТЕМ, ЮРИСПРУДЕНЦИЯ И ПРАВОВАЯ СИСТЕМА </a:t>
            </a:r>
            <a:br>
              <a:rPr lang="ru-RU" sz="2000" dirty="0" smtClean="0"/>
            </a:br>
            <a:endParaRPr lang="ru-RU" sz="2000" dirty="0"/>
          </a:p>
        </p:txBody>
      </p:sp>
      <p:sp>
        <p:nvSpPr>
          <p:cNvPr id="3" name="Содержимое 2"/>
          <p:cNvSpPr>
            <a:spLocks noGrp="1"/>
          </p:cNvSpPr>
          <p:nvPr>
            <p:ph idx="1"/>
          </p:nvPr>
        </p:nvSpPr>
        <p:spPr>
          <a:xfrm>
            <a:off x="457200" y="1714488"/>
            <a:ext cx="8229600" cy="4411675"/>
          </a:xfrm>
        </p:spPr>
        <p:txBody>
          <a:bodyPr/>
          <a:lstStyle/>
          <a:p>
            <a:pPr marL="514350" indent="-514350">
              <a:buAutoNum type="arabicPeriod"/>
            </a:pPr>
            <a:r>
              <a:rPr lang="ru-RU" sz="2000" dirty="0" smtClean="0"/>
              <a:t>Элементы теории систем. Понятие и общая характеристика государственно-правовых систем и их подсистем. </a:t>
            </a:r>
          </a:p>
          <a:p>
            <a:pPr marL="514350" indent="-514350">
              <a:buNone/>
            </a:pPr>
            <a:endParaRPr lang="ru-RU" sz="2000" dirty="0" smtClean="0"/>
          </a:p>
          <a:p>
            <a:pPr>
              <a:buNone/>
            </a:pPr>
            <a:r>
              <a:rPr lang="ru-RU" sz="2000" dirty="0" smtClean="0"/>
              <a:t>2. </a:t>
            </a:r>
            <a:r>
              <a:rPr lang="ru-RU" sz="2000" dirty="0"/>
              <a:t>Анализ функционирования правовых информационных образований. Информационные процессы в области права.</a:t>
            </a:r>
          </a:p>
          <a:p>
            <a:pPr>
              <a:buNone/>
            </a:pPr>
            <a:endParaRPr lang="ru-RU"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00792"/>
          </a:xfrm>
        </p:spPr>
        <p:txBody>
          <a:bodyPr>
            <a:normAutofit/>
          </a:bodyPr>
          <a:lstStyle/>
          <a:p>
            <a:pPr marL="3175" indent="369888" algn="just">
              <a:buNone/>
            </a:pPr>
            <a:r>
              <a:rPr lang="ru-RU" sz="2000" dirty="0" smtClean="0"/>
              <a:t>Рассмотрим работу юридической службы на примере студенческого бюро по оказанию бесплатной помощи населению. </a:t>
            </a:r>
          </a:p>
          <a:p>
            <a:pPr marL="3175" indent="369888" algn="just">
              <a:buNone/>
            </a:pPr>
            <a:r>
              <a:rPr lang="ru-RU" sz="2000" dirty="0" smtClean="0"/>
              <a:t>Помощь оказывается:</a:t>
            </a:r>
          </a:p>
          <a:p>
            <a:pPr marL="361950" indent="-361950" algn="just">
              <a:buFont typeface="+mj-lt"/>
              <a:buAutoNum type="arabicPeriod"/>
            </a:pPr>
            <a:r>
              <a:rPr lang="ru-RU" sz="2000" dirty="0" smtClean="0"/>
              <a:t>в виде консультаций по нормативно-законодательной базе – поиск нужных нормативных актов (законов, писем, приказов и т.д.) на существование (существует ли такой нормативный акт), предоставление клиенту текста нормативного акта, а также комментария к нему, как собственного, так и других лиц; </a:t>
            </a:r>
          </a:p>
          <a:p>
            <a:pPr marL="361950" indent="-361950">
              <a:buFont typeface="+mj-lt"/>
              <a:buAutoNum type="arabicPeriod"/>
            </a:pPr>
            <a:r>
              <a:rPr lang="ru-RU" sz="2000" dirty="0" smtClean="0"/>
              <a:t>в виде подготовки необходимых документов.</a:t>
            </a:r>
          </a:p>
          <a:p>
            <a:pPr marL="361950" indent="-361950">
              <a:buFont typeface="+mj-lt"/>
              <a:buAutoNum type="arabicPeriod"/>
            </a:pPr>
            <a:endParaRPr lang="ru-RU" sz="2000" dirty="0" smtClean="0"/>
          </a:p>
          <a:p>
            <a:pPr marL="3175" indent="284163">
              <a:buNone/>
            </a:pPr>
            <a:r>
              <a:rPr lang="ru-RU" sz="2000" dirty="0" smtClean="0"/>
              <a:t>Информационную модель, отражающую все операции, можно представить в виде схемы данных .</a:t>
            </a:r>
          </a:p>
          <a:p>
            <a:pPr marL="3175" indent="284163">
              <a:buNone/>
            </a:pPr>
            <a:endParaRPr lang="ru-RU" sz="2000" dirty="0" smtClean="0"/>
          </a:p>
          <a:p>
            <a:pPr marL="3175" indent="284163">
              <a:buNone/>
            </a:pPr>
            <a:r>
              <a:rPr lang="ru-RU" sz="2000" dirty="0" smtClean="0"/>
              <a:t>Основными работами при консультациях данного типа являются:</a:t>
            </a:r>
          </a:p>
          <a:p>
            <a:pPr marL="3175" indent="284163">
              <a:buNone/>
            </a:pPr>
            <a:r>
              <a:rPr lang="ru-RU" sz="2000" dirty="0" smtClean="0"/>
              <a:t>1. Приём и регистрация заявок на консультацию.</a:t>
            </a:r>
          </a:p>
          <a:p>
            <a:pPr marL="3175" indent="284163">
              <a:buNone/>
            </a:pPr>
            <a:r>
              <a:rPr lang="ru-RU" sz="2000" dirty="0" smtClean="0"/>
              <a:t>2. Формирование и выдача ответа.</a:t>
            </a:r>
          </a:p>
          <a:p>
            <a:pPr marL="3175" indent="284163">
              <a:buNone/>
            </a:pPr>
            <a:r>
              <a:rPr lang="ru-RU" sz="2000" dirty="0" smtClean="0"/>
              <a:t>3. Формирование и выдача необходимого документа.</a:t>
            </a:r>
          </a:p>
          <a:p>
            <a:pPr marL="361950" indent="-361950">
              <a:buNone/>
            </a:pPr>
            <a:endParaRPr lang="ru-RU"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000232" y="214290"/>
            <a:ext cx="5340357" cy="5676897"/>
          </a:xfrm>
          <a:prstGeom prst="rect">
            <a:avLst/>
          </a:prstGeom>
          <a:noFill/>
          <a:ln w="3175">
            <a:solidFill>
              <a:schemeClr val="tx1"/>
            </a:solidFill>
            <a:miter lim="800000"/>
            <a:headEnd/>
            <a:tailEnd/>
          </a:ln>
          <a:effectLst/>
        </p:spPr>
      </p:pic>
      <p:sp>
        <p:nvSpPr>
          <p:cNvPr id="5" name="TextBox 4"/>
          <p:cNvSpPr txBox="1"/>
          <p:nvPr/>
        </p:nvSpPr>
        <p:spPr>
          <a:xfrm>
            <a:off x="1785918" y="6143644"/>
            <a:ext cx="6072230" cy="369332"/>
          </a:xfrm>
          <a:prstGeom prst="rect">
            <a:avLst/>
          </a:prstGeom>
          <a:noFill/>
        </p:spPr>
        <p:txBody>
          <a:bodyPr wrap="square" rtlCol="0">
            <a:spAutoFit/>
          </a:bodyPr>
          <a:lstStyle/>
          <a:p>
            <a:r>
              <a:rPr lang="ru-RU" dirty="0" smtClean="0"/>
              <a:t>Схема </a:t>
            </a:r>
            <a:r>
              <a:rPr lang="ru-RU" b="1" dirty="0" smtClean="0"/>
              <a:t>данных оказания консультационных услуг</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a:buNone/>
            </a:pPr>
            <a:r>
              <a:rPr lang="ru-RU" sz="2000" dirty="0" smtClean="0"/>
              <a:t>При этом требуется учитывать следующие </a:t>
            </a:r>
            <a:r>
              <a:rPr lang="ru-RU" sz="2000" u="sng" dirty="0" smtClean="0"/>
              <a:t>требования</a:t>
            </a:r>
            <a:r>
              <a:rPr lang="ru-RU" sz="2000" dirty="0" smtClean="0"/>
              <a:t>:</a:t>
            </a:r>
          </a:p>
          <a:p>
            <a:pPr algn="just">
              <a:buFontTx/>
              <a:buChar char="-"/>
            </a:pPr>
            <a:r>
              <a:rPr lang="ru-RU" sz="2000" dirty="0" smtClean="0"/>
              <a:t>обеспечение достоверности обрабатываемой информации;</a:t>
            </a:r>
          </a:p>
          <a:p>
            <a:pPr algn="just">
              <a:buFontTx/>
              <a:buChar char="-"/>
            </a:pPr>
            <a:r>
              <a:rPr lang="ru-RU" sz="2000" dirty="0" smtClean="0"/>
              <a:t>решение задач в установленные сроки;</a:t>
            </a:r>
          </a:p>
          <a:p>
            <a:pPr algn="just">
              <a:buFontTx/>
              <a:buChar char="-"/>
            </a:pPr>
            <a:r>
              <a:rPr lang="ru-RU" sz="2000" dirty="0" smtClean="0"/>
              <a:t>обеспечение минимальных трудовых затрат на обработку данных.</a:t>
            </a:r>
          </a:p>
          <a:p>
            <a:pPr algn="just">
              <a:buNone/>
            </a:pPr>
            <a:endParaRPr lang="ru-RU" sz="2000" dirty="0" smtClean="0"/>
          </a:p>
          <a:p>
            <a:pPr algn="just">
              <a:buNone/>
            </a:pPr>
            <a:r>
              <a:rPr lang="ru-RU" sz="2000" dirty="0" smtClean="0"/>
              <a:t>Эти требования могут быть выполнены за счёт нескольких </a:t>
            </a:r>
            <a:r>
              <a:rPr lang="ru-RU" sz="2000" u="sng" dirty="0" smtClean="0"/>
              <a:t>факторов</a:t>
            </a:r>
            <a:r>
              <a:rPr lang="ru-RU" sz="2000" dirty="0" smtClean="0"/>
              <a:t>:</a:t>
            </a:r>
          </a:p>
          <a:p>
            <a:pPr algn="just"/>
            <a:r>
              <a:rPr lang="ru-RU" sz="2000" dirty="0" smtClean="0"/>
              <a:t>сокращение числа операций, особенно ручных;</a:t>
            </a:r>
          </a:p>
          <a:p>
            <a:pPr algn="just"/>
            <a:r>
              <a:rPr lang="ru-RU" sz="2000" dirty="0" smtClean="0"/>
              <a:t>разработка системы жёсткого контроля вводимой информации;</a:t>
            </a:r>
          </a:p>
          <a:p>
            <a:pPr algn="just"/>
            <a:r>
              <a:rPr lang="ru-RU" sz="2000" dirty="0" smtClean="0"/>
              <a:t>снижение объёма обрабатываемых данных за счёт ведения справочников.</a:t>
            </a:r>
          </a:p>
          <a:p>
            <a:pPr marL="3175" indent="369888" algn="just">
              <a:buNone/>
            </a:pPr>
            <a:r>
              <a:rPr lang="ru-RU" sz="2000" dirty="0" smtClean="0"/>
              <a:t>В настоящее время самым эффективным инструментом, повышающим производительность труда в процессе работы с информацией, удовлетворяющим всем перечисленным требованиям, является компьютерная техника и необходимые информационные технологии.</a:t>
            </a:r>
            <a:endParaRPr lang="ru-RU"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15436" cy="6500858"/>
          </a:xfrm>
        </p:spPr>
        <p:txBody>
          <a:bodyPr>
            <a:noAutofit/>
          </a:bodyPr>
          <a:lstStyle/>
          <a:p>
            <a:pPr algn="ctr">
              <a:buNone/>
            </a:pPr>
            <a:r>
              <a:rPr lang="ru-RU" sz="1900" b="1" dirty="0" smtClean="0"/>
              <a:t>Постановка задачи </a:t>
            </a:r>
          </a:p>
          <a:p>
            <a:pPr marL="3175" indent="369888" algn="just">
              <a:buNone/>
            </a:pPr>
            <a:r>
              <a:rPr lang="ru-RU" sz="1900" dirty="0" smtClean="0"/>
              <a:t>Исходя из объекта исследования, формируется следующая постановка задачи.</a:t>
            </a:r>
          </a:p>
          <a:p>
            <a:pPr marL="3175" indent="369888" algn="just">
              <a:buNone/>
            </a:pPr>
            <a:r>
              <a:rPr lang="ru-RU" sz="1900" dirty="0" smtClean="0"/>
              <a:t>Необходимо создать автоматизированное рабочее место (АРМ) юриста по оказанию консультационных услуг клиентам с использованием компьютера.</a:t>
            </a:r>
          </a:p>
          <a:p>
            <a:pPr marL="3175" indent="369888" algn="just">
              <a:buNone/>
            </a:pPr>
            <a:r>
              <a:rPr lang="ru-RU" sz="1900" dirty="0" smtClean="0"/>
              <a:t>Обобщённая модель задачи может быть предоставлена следующим образом: клиент обращается к юристу, согласно документу (заявке), текст которой заносится в базу данных и обрабатывается, клиент получает ответ .</a:t>
            </a:r>
          </a:p>
          <a:p>
            <a:pPr marL="3175" indent="369888" algn="just">
              <a:buNone/>
            </a:pPr>
            <a:r>
              <a:rPr lang="ru-RU" sz="1900" dirty="0" smtClean="0"/>
              <a:t>Для создания </a:t>
            </a:r>
            <a:r>
              <a:rPr lang="ru-RU" sz="1900" dirty="0" err="1" smtClean="0"/>
              <a:t>АРМа</a:t>
            </a:r>
            <a:r>
              <a:rPr lang="ru-RU" sz="1900" dirty="0" smtClean="0"/>
              <a:t> юриста необходимо:</a:t>
            </a:r>
          </a:p>
          <a:p>
            <a:pPr marL="3175" indent="369888" algn="just">
              <a:buFont typeface="Calibri" pitchFamily="34" charset="0"/>
              <a:buChar char="–"/>
            </a:pPr>
            <a:r>
              <a:rPr lang="ru-RU" sz="1900" dirty="0" smtClean="0"/>
              <a:t>разработать формы документов (</a:t>
            </a:r>
            <a:r>
              <a:rPr lang="ru-RU" sz="1900" i="1" dirty="0" smtClean="0"/>
              <a:t>входных, выходных, нормативно- справочных);</a:t>
            </a:r>
          </a:p>
          <a:p>
            <a:pPr marL="3175" indent="369888" algn="just">
              <a:buFont typeface="Calibri" pitchFamily="34" charset="0"/>
              <a:buChar char="–"/>
            </a:pPr>
            <a:r>
              <a:rPr lang="ru-RU" sz="1900" dirty="0" smtClean="0"/>
              <a:t>обосновать и выбрать новую информационную технологию, т.е. комплекс технических средств, информационное и программное обеспечение.</a:t>
            </a:r>
          </a:p>
          <a:p>
            <a:r>
              <a:rPr lang="ru-RU" sz="1900" dirty="0" smtClean="0"/>
              <a:t>К </a:t>
            </a:r>
            <a:r>
              <a:rPr lang="ru-RU" sz="1900" i="1" dirty="0" smtClean="0"/>
              <a:t>входной информации относится заявка.</a:t>
            </a:r>
          </a:p>
          <a:p>
            <a:r>
              <a:rPr lang="ru-RU" sz="1900" dirty="0" smtClean="0"/>
              <a:t>К </a:t>
            </a:r>
            <a:r>
              <a:rPr lang="ru-RU" sz="1900" i="1" dirty="0" smtClean="0"/>
              <a:t>нормативно-справочной относятся справочник клиентов, справочник видов работ, справочник юристов, справочник сроков выполнения работ и справочник отраслей права, и, собственно, сами нормы права.</a:t>
            </a:r>
          </a:p>
          <a:p>
            <a:r>
              <a:rPr lang="ru-RU" sz="1900" i="1" dirty="0" smtClean="0"/>
              <a:t>К выходной информации относится ответ юриста, который может </a:t>
            </a:r>
            <a:r>
              <a:rPr lang="ru-RU" sz="1900" dirty="0" smtClean="0"/>
              <a:t>быть фактографическим или документарным, с комментариями юриста или без комментариев, счёт за оказанные услуги, каталог ответов и архив.</a:t>
            </a:r>
            <a:endParaRPr lang="ru-RU" sz="19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429420"/>
          </a:xfrm>
        </p:spPr>
        <p:txBody>
          <a:bodyPr>
            <a:normAutofit lnSpcReduction="10000"/>
          </a:bodyPr>
          <a:lstStyle/>
          <a:p>
            <a:pPr>
              <a:buNone/>
            </a:pPr>
            <a:r>
              <a:rPr lang="ru-RU" sz="2000" dirty="0" smtClean="0"/>
              <a:t>Существует несколько способов регистрации первичной информации:</a:t>
            </a:r>
          </a:p>
          <a:p>
            <a:pPr>
              <a:buNone/>
            </a:pPr>
            <a:r>
              <a:rPr lang="ru-RU" sz="2000" dirty="0" smtClean="0"/>
              <a:t>- документальный;</a:t>
            </a:r>
          </a:p>
          <a:p>
            <a:pPr>
              <a:buNone/>
            </a:pPr>
            <a:r>
              <a:rPr lang="ru-RU" sz="2000" dirty="0" smtClean="0"/>
              <a:t>- документальный с регистрацией на машинном носителе;</a:t>
            </a:r>
          </a:p>
          <a:p>
            <a:pPr>
              <a:buFontTx/>
              <a:buChar char="-"/>
            </a:pPr>
            <a:r>
              <a:rPr lang="ru-RU" sz="2000" dirty="0" smtClean="0"/>
              <a:t>автоматический.</a:t>
            </a:r>
          </a:p>
          <a:p>
            <a:pPr marL="3175" indent="369888">
              <a:buNone/>
            </a:pPr>
            <a:r>
              <a:rPr lang="ru-RU" sz="2000" dirty="0" smtClean="0"/>
              <a:t>Для АРМ специалиста компьютерной консультационной юридической фирмы целесообразно использовать второй способ регистрации ин- формации.</a:t>
            </a:r>
          </a:p>
          <a:p>
            <a:pPr marL="3175" indent="369888">
              <a:buNone/>
            </a:pPr>
            <a:r>
              <a:rPr lang="ru-RU" sz="2000" dirty="0" smtClean="0"/>
              <a:t>Одно из важных требований к информационному обеспечению – достоверность данных информационной базы.</a:t>
            </a:r>
          </a:p>
          <a:p>
            <a:pPr marL="3175" indent="369888">
              <a:buNone/>
            </a:pPr>
            <a:r>
              <a:rPr lang="ru-RU" sz="2000" dirty="0" smtClean="0"/>
              <a:t>Необходимая достоверность данных в информационных базах обеспечивается высокой степенью контроля на всех стадиях работы с данными.</a:t>
            </a:r>
          </a:p>
          <a:p>
            <a:pPr marL="3175" indent="369888">
              <a:buNone/>
            </a:pPr>
            <a:r>
              <a:rPr lang="ru-RU" sz="2000" dirty="0" smtClean="0"/>
              <a:t>Контроль информации пользователем при ручном вводе данных в систему представляет собой:</a:t>
            </a:r>
          </a:p>
          <a:p>
            <a:pPr lvl="1"/>
            <a:r>
              <a:rPr lang="ru-RU" sz="1600" dirty="0" smtClean="0"/>
              <a:t>контроль корректности вводимых данных;</a:t>
            </a:r>
          </a:p>
          <a:p>
            <a:pPr lvl="1"/>
            <a:r>
              <a:rPr lang="ru-RU" sz="1600" dirty="0" smtClean="0"/>
              <a:t>контроль данных на наличие обязательных параметров;</a:t>
            </a:r>
          </a:p>
          <a:p>
            <a:pPr lvl="1"/>
            <a:r>
              <a:rPr lang="ru-RU" sz="1600" dirty="0" smtClean="0"/>
              <a:t> контроль форматов вводимых данных и т.п.</a:t>
            </a:r>
          </a:p>
          <a:p>
            <a:pPr marL="3175" indent="358775">
              <a:buNone/>
            </a:pPr>
            <a:r>
              <a:rPr lang="ru-RU" sz="2000" dirty="0" smtClean="0"/>
              <a:t>Контроль данных в БД осуществляется с помощью встроенных средств систем управления базами данных (проверок ссылочной целостности, формирования ключей, индексов, пустых столбцов и т.п.).</a:t>
            </a:r>
          </a:p>
          <a:p>
            <a:pPr>
              <a:buNone/>
            </a:pPr>
            <a:endParaRPr lang="ru-RU"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229600" cy="5626121"/>
          </a:xfrm>
        </p:spPr>
        <p:txBody>
          <a:bodyPr>
            <a:normAutofit/>
          </a:bodyPr>
          <a:lstStyle/>
          <a:p>
            <a:pPr marL="3175" indent="369888" algn="ctr">
              <a:buNone/>
            </a:pPr>
            <a:r>
              <a:rPr lang="ru-RU" sz="2000" b="1" dirty="0" smtClean="0"/>
              <a:t>Выбор ПО</a:t>
            </a:r>
          </a:p>
          <a:p>
            <a:pPr marL="3175" indent="369888" algn="just">
              <a:buNone/>
            </a:pPr>
            <a:r>
              <a:rPr lang="ru-RU" sz="2000" dirty="0" smtClean="0"/>
              <a:t>Под программным обеспечением следует понимать совокупность программ, обеспечивающих функционирование вычислительной системы (системное программное обеспечение), и также программ, предназначенных для решения конкретных задач пользователя (прикладное программное обеспечение).</a:t>
            </a:r>
          </a:p>
          <a:p>
            <a:pPr marL="3175" indent="369888" algn="just">
              <a:buNone/>
            </a:pPr>
            <a:r>
              <a:rPr lang="ru-RU" sz="2000" dirty="0" smtClean="0"/>
              <a:t>К выбираемому программному обеспечению в данном случае относятся операционная система (ОС), среда программирования, например, система управления базами данных и необходимые офисные прикладные программы.</a:t>
            </a:r>
          </a:p>
          <a:p>
            <a:endParaRPr lang="ru-RU" sz="2000" dirty="0" smtClean="0"/>
          </a:p>
          <a:p>
            <a:pPr marL="3175" indent="369888" algn="just">
              <a:buNone/>
            </a:pPr>
            <a:r>
              <a:rPr lang="ru-RU" sz="2000" dirty="0" smtClean="0"/>
              <a:t>Чтобы выбрать оптимальную для решения данной задачи операционную систему, рассмотрим характеристики некоторых из них:</a:t>
            </a:r>
            <a:endParaRPr lang="ru-RU" sz="2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428596" y="285728"/>
            <a:ext cx="8429684" cy="4959601"/>
          </a:xfrm>
          <a:prstGeom prst="rect">
            <a:avLst/>
          </a:prstGeom>
          <a:noFill/>
          <a:ln w="3175">
            <a:solidFill>
              <a:schemeClr val="tx1"/>
            </a:solidFill>
            <a:miter lim="800000"/>
            <a:headEnd/>
            <a:tailEnd/>
          </a:ln>
          <a:effectLst/>
        </p:spPr>
      </p:pic>
      <p:sp>
        <p:nvSpPr>
          <p:cNvPr id="5" name="TextBox 4"/>
          <p:cNvSpPr txBox="1"/>
          <p:nvPr/>
        </p:nvSpPr>
        <p:spPr>
          <a:xfrm>
            <a:off x="857224" y="-80441"/>
            <a:ext cx="7500990" cy="646331"/>
          </a:xfrm>
          <a:prstGeom prst="rect">
            <a:avLst/>
          </a:prstGeom>
          <a:noFill/>
        </p:spPr>
        <p:txBody>
          <a:bodyPr wrap="square" rtlCol="0">
            <a:spAutoFit/>
          </a:bodyPr>
          <a:lstStyle/>
          <a:p>
            <a:r>
              <a:rPr lang="ru-RU" dirty="0" smtClean="0"/>
              <a:t>Таблица 1. Сравнительные характеристики некоторых операционных </a:t>
            </a:r>
            <a:r>
              <a:rPr lang="ru-RU" b="1" dirty="0" smtClean="0"/>
              <a:t>систем</a:t>
            </a:r>
            <a:endParaRPr lang="ru-RU" dirty="0"/>
          </a:p>
        </p:txBody>
      </p:sp>
      <p:pic>
        <p:nvPicPr>
          <p:cNvPr id="2051" name="Picture 3"/>
          <p:cNvPicPr>
            <a:picLocks noChangeAspect="1" noChangeArrowheads="1"/>
          </p:cNvPicPr>
          <p:nvPr/>
        </p:nvPicPr>
        <p:blipFill>
          <a:blip r:embed="rId3" cstate="print"/>
          <a:srcRect/>
          <a:stretch>
            <a:fillRect/>
          </a:stretch>
        </p:blipFill>
        <p:spPr bwMode="auto">
          <a:xfrm>
            <a:off x="428596" y="5143512"/>
            <a:ext cx="8501090" cy="1521227"/>
          </a:xfrm>
          <a:prstGeom prst="rect">
            <a:avLst/>
          </a:prstGeom>
          <a:noFill/>
          <a:ln w="3175">
            <a:solidFill>
              <a:schemeClr val="tx1"/>
            </a:solid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cstate="print"/>
          <a:srcRect l="800" r="1600"/>
          <a:stretch>
            <a:fillRect/>
          </a:stretch>
        </p:blipFill>
        <p:spPr bwMode="auto">
          <a:xfrm>
            <a:off x="285720" y="1000107"/>
            <a:ext cx="8715436" cy="3708829"/>
          </a:xfrm>
          <a:prstGeom prst="rect">
            <a:avLst/>
          </a:prstGeom>
          <a:noFill/>
          <a:ln w="9525">
            <a:noFill/>
            <a:miter lim="800000"/>
            <a:headEnd/>
            <a:tailEnd/>
          </a:ln>
          <a:effectLst/>
        </p:spPr>
      </p:pic>
      <p:pic>
        <p:nvPicPr>
          <p:cNvPr id="3076" name="Picture 4"/>
          <p:cNvPicPr>
            <a:picLocks noChangeAspect="1" noChangeArrowheads="1"/>
          </p:cNvPicPr>
          <p:nvPr/>
        </p:nvPicPr>
        <p:blipFill>
          <a:blip r:embed="rId3" cstate="print"/>
          <a:srcRect/>
          <a:stretch>
            <a:fillRect/>
          </a:stretch>
        </p:blipFill>
        <p:spPr bwMode="auto">
          <a:xfrm>
            <a:off x="278080" y="642918"/>
            <a:ext cx="8763000" cy="352425"/>
          </a:xfrm>
          <a:prstGeom prst="rect">
            <a:avLst/>
          </a:prstGeom>
          <a:noFill/>
          <a:ln w="9525">
            <a:noFill/>
            <a:miter lim="800000"/>
            <a:headEnd/>
            <a:tailEnd/>
          </a:ln>
          <a:effectLst/>
        </p:spPr>
      </p:pic>
      <p:sp>
        <p:nvSpPr>
          <p:cNvPr id="7" name="TextBox 6"/>
          <p:cNvSpPr txBox="1"/>
          <p:nvPr/>
        </p:nvSpPr>
        <p:spPr>
          <a:xfrm>
            <a:off x="857224" y="142852"/>
            <a:ext cx="7929618" cy="369332"/>
          </a:xfrm>
          <a:prstGeom prst="rect">
            <a:avLst/>
          </a:prstGeom>
          <a:noFill/>
        </p:spPr>
        <p:txBody>
          <a:bodyPr wrap="square" rtlCol="0">
            <a:spAutoFit/>
          </a:bodyPr>
          <a:lstStyle/>
          <a:p>
            <a:r>
              <a:rPr lang="ru-RU" dirty="0" smtClean="0"/>
              <a:t>Таблица 2. Характеристики некоторых систем управления базами данных</a:t>
            </a:r>
            <a:endParaRPr lang="ru-RU"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214290"/>
            <a:ext cx="8572560" cy="6357982"/>
          </a:xfrm>
        </p:spPr>
        <p:txBody>
          <a:bodyPr>
            <a:normAutofit fontScale="92500" lnSpcReduction="20000"/>
          </a:bodyPr>
          <a:lstStyle/>
          <a:p>
            <a:pPr marL="3175" indent="369888" algn="just">
              <a:buNone/>
              <a:tabLst>
                <a:tab pos="0" algn="l"/>
              </a:tabLst>
            </a:pPr>
            <a:r>
              <a:rPr lang="ru-RU" sz="2000" dirty="0" smtClean="0"/>
              <a:t>Следует указать, что наиболее используемыми пользовательскими системами сегодня являются системы </a:t>
            </a:r>
            <a:r>
              <a:rPr lang="ru-RU" sz="2000" dirty="0" err="1" smtClean="0"/>
              <a:t>Microsoft</a:t>
            </a:r>
            <a:r>
              <a:rPr lang="ru-RU" sz="2000" dirty="0" smtClean="0"/>
              <a:t> </a:t>
            </a:r>
            <a:r>
              <a:rPr lang="ru-RU" sz="2000" dirty="0" err="1" smtClean="0"/>
              <a:t>Windows</a:t>
            </a:r>
            <a:r>
              <a:rPr lang="ru-RU" sz="2000" dirty="0" smtClean="0"/>
              <a:t>, на них работает большинство офисных персональных компьютеров.</a:t>
            </a:r>
          </a:p>
          <a:p>
            <a:pPr marL="3175" indent="369888" algn="just">
              <a:buNone/>
              <a:tabLst>
                <a:tab pos="0" algn="l"/>
              </a:tabLst>
            </a:pPr>
            <a:r>
              <a:rPr lang="ru-RU" sz="2000" dirty="0" smtClean="0"/>
              <a:t>В качестве среды программирования выбирается СУБД. Это более удобно для программиста, чем использование универсальных алгоритмических языков, так как СУБД имеют специальные средства работы с файлами баз данных и записями. Как правило, выбор СУБД зависит не столько от её функциональных возможностей (так как сравнение даже двух различных систем является трудоёмкой задачей), сколько от набора приложений, с которыми она будет взаимодействовать, стоимости лицензии, масштаба решаемых задач. Немалую роль здесь играет и рекламная раскрутка компании производителя СУБД.</a:t>
            </a:r>
          </a:p>
          <a:p>
            <a:pPr marL="3175" indent="369888" algn="just">
              <a:buNone/>
              <a:tabLst>
                <a:tab pos="0" algn="l"/>
              </a:tabLst>
            </a:pPr>
            <a:r>
              <a:rPr lang="ru-RU" sz="2000" dirty="0" smtClean="0"/>
              <a:t>На основании данных табл. 2, из соображений экономии, того, что в большинстве организаций используют лицензированные пакеты </a:t>
            </a:r>
            <a:r>
              <a:rPr lang="ru-RU" sz="2000" dirty="0" err="1" smtClean="0"/>
              <a:t>Microsoft</a:t>
            </a:r>
            <a:r>
              <a:rPr lang="ru-RU" sz="2000" dirty="0" smtClean="0"/>
              <a:t> </a:t>
            </a:r>
            <a:r>
              <a:rPr lang="ru-RU" sz="2000" dirty="0" err="1" smtClean="0"/>
              <a:t>Office</a:t>
            </a:r>
            <a:r>
              <a:rPr lang="ru-RU" sz="2000" dirty="0" smtClean="0"/>
              <a:t> в которые входит СУБД </a:t>
            </a:r>
            <a:r>
              <a:rPr lang="ru-RU" sz="2000" dirty="0" err="1" smtClean="0"/>
              <a:t>Access</a:t>
            </a:r>
            <a:r>
              <a:rPr lang="ru-RU" sz="2000" dirty="0" smtClean="0"/>
              <a:t>, возможностей которого достаточно для решаемых в компьютерной консультационной юридической службе задач, в качестве среды программирования для разрабатываемого АРМ предлагаем выбрать СУБД </a:t>
            </a:r>
            <a:r>
              <a:rPr lang="ru-RU" sz="2000" dirty="0" err="1" smtClean="0"/>
              <a:t>Access</a:t>
            </a:r>
            <a:r>
              <a:rPr lang="ru-RU" sz="2000" dirty="0" smtClean="0"/>
              <a:t>.</a:t>
            </a:r>
          </a:p>
          <a:p>
            <a:pPr marL="3175" indent="369888" algn="just">
              <a:buNone/>
              <a:tabLst>
                <a:tab pos="0" algn="l"/>
              </a:tabLst>
            </a:pPr>
            <a:r>
              <a:rPr lang="ru-RU" sz="2000" dirty="0" smtClean="0"/>
              <a:t>В качестве прикладного пользовательского обеспечения будут использоваться:</a:t>
            </a:r>
          </a:p>
          <a:p>
            <a:pPr marL="3175" indent="369888" algn="just">
              <a:tabLst>
                <a:tab pos="0" algn="l"/>
              </a:tabLst>
            </a:pPr>
            <a:r>
              <a:rPr lang="ru-RU" sz="2000" dirty="0" smtClean="0"/>
              <a:t>текстовый процессор </a:t>
            </a:r>
            <a:r>
              <a:rPr lang="ru-RU" sz="2000" dirty="0" err="1" smtClean="0"/>
              <a:t>Microsoft</a:t>
            </a:r>
            <a:r>
              <a:rPr lang="ru-RU" sz="2000" dirty="0" smtClean="0"/>
              <a:t> </a:t>
            </a:r>
            <a:r>
              <a:rPr lang="ru-RU" sz="2000" dirty="0" err="1" smtClean="0"/>
              <a:t>Office</a:t>
            </a:r>
            <a:r>
              <a:rPr lang="ru-RU" sz="2000" dirty="0" smtClean="0"/>
              <a:t> </a:t>
            </a:r>
            <a:r>
              <a:rPr lang="ru-RU" sz="2000" dirty="0" err="1" smtClean="0"/>
              <a:t>Word</a:t>
            </a:r>
            <a:r>
              <a:rPr lang="ru-RU" sz="2000" dirty="0" smtClean="0"/>
              <a:t>;</a:t>
            </a:r>
          </a:p>
          <a:p>
            <a:pPr marL="3175" indent="369888" algn="just">
              <a:tabLst>
                <a:tab pos="0" algn="l"/>
              </a:tabLst>
            </a:pPr>
            <a:r>
              <a:rPr lang="ru-RU" sz="2000" dirty="0" smtClean="0"/>
              <a:t>справочные правовые системы Гарант и </a:t>
            </a:r>
            <a:r>
              <a:rPr lang="ru-RU" sz="2000" dirty="0" err="1" smtClean="0"/>
              <a:t>КонсультантПлюс</a:t>
            </a:r>
            <a:r>
              <a:rPr lang="ru-RU" sz="2000" dirty="0" smtClean="0"/>
              <a:t>. </a:t>
            </a:r>
          </a:p>
          <a:p>
            <a:pPr marL="3175" indent="284163">
              <a:buNone/>
            </a:pPr>
            <a:endParaRPr lang="ru-RU" sz="2000" dirty="0" smtClean="0"/>
          </a:p>
          <a:p>
            <a:pPr marL="3175" indent="284163">
              <a:buNone/>
            </a:pPr>
            <a:r>
              <a:rPr lang="ru-RU" sz="2000" dirty="0" smtClean="0"/>
              <a:t>Эти системы очень хорошо зарекомендовали себя на рынке услуг и пользуются спросом как у профессионалов, так и у начинающих.</a:t>
            </a:r>
            <a:endParaRPr lang="ru-RU"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229600" cy="6500858"/>
          </a:xfrm>
        </p:spPr>
        <p:txBody>
          <a:bodyPr>
            <a:normAutofit/>
          </a:bodyPr>
          <a:lstStyle/>
          <a:p>
            <a:pPr algn="ctr">
              <a:buNone/>
            </a:pPr>
            <a:r>
              <a:rPr lang="ru-RU" sz="2000" dirty="0" smtClean="0"/>
              <a:t>Проектная часть</a:t>
            </a:r>
          </a:p>
          <a:p>
            <a:pPr>
              <a:buNone/>
            </a:pPr>
            <a:r>
              <a:rPr lang="ru-RU" sz="2000" u="sng" dirty="0" smtClean="0"/>
              <a:t>Схема данных консультирования и её описание. </a:t>
            </a:r>
          </a:p>
          <a:p>
            <a:pPr marL="3175" indent="369888">
              <a:buNone/>
            </a:pPr>
            <a:r>
              <a:rPr lang="ru-RU" sz="2000" dirty="0" smtClean="0"/>
              <a:t>Схема данных или информационная модель задачи отображает путь данных при решении задачи, определяет этапы обработки данных, применяемые носители данных.</a:t>
            </a:r>
          </a:p>
          <a:p>
            <a:pPr>
              <a:buNone/>
            </a:pPr>
            <a:r>
              <a:rPr lang="ru-RU" sz="2000" dirty="0" smtClean="0"/>
              <a:t>Схема данных включает:</a:t>
            </a:r>
          </a:p>
          <a:p>
            <a:pPr>
              <a:buNone/>
            </a:pPr>
            <a:r>
              <a:rPr lang="ru-RU" sz="2000" dirty="0" smtClean="0"/>
              <a:t>- символы данных (символы данных могут также указывать вид</a:t>
            </a:r>
          </a:p>
          <a:p>
            <a:pPr>
              <a:buNone/>
            </a:pPr>
            <a:r>
              <a:rPr lang="ru-RU" sz="2000" dirty="0" smtClean="0"/>
              <a:t>носителя данных);</a:t>
            </a:r>
          </a:p>
          <a:p>
            <a:pPr>
              <a:buNone/>
            </a:pPr>
            <a:r>
              <a:rPr lang="ru-RU" sz="2000" dirty="0" smtClean="0"/>
              <a:t>- символы процесса, который следует выполнить над данными (символы процесса могут также указывать функции, выполняемые вычислительной машиной);</a:t>
            </a:r>
          </a:p>
          <a:p>
            <a:pPr>
              <a:buNone/>
            </a:pPr>
            <a:r>
              <a:rPr lang="ru-RU" sz="2000" dirty="0" smtClean="0"/>
              <a:t>- символы линий, указывающие потоки данных между процессами и(или) носителями данных;</a:t>
            </a:r>
          </a:p>
          <a:p>
            <a:pPr>
              <a:buNone/>
            </a:pPr>
            <a:r>
              <a:rPr lang="ru-RU" sz="2000" dirty="0" smtClean="0"/>
              <a:t>- специальные символы, используемые для облегчения написания и</a:t>
            </a:r>
          </a:p>
          <a:p>
            <a:pPr>
              <a:buNone/>
            </a:pPr>
            <a:r>
              <a:rPr lang="ru-RU" sz="2000" dirty="0" smtClean="0"/>
              <a:t>чтения схемы.</a:t>
            </a:r>
          </a:p>
          <a:p>
            <a:pPr>
              <a:buNone/>
            </a:pPr>
            <a:endParaRPr lang="ru-RU" sz="2000" dirty="0" smtClean="0"/>
          </a:p>
          <a:p>
            <a:pPr>
              <a:buNone/>
            </a:pPr>
            <a:r>
              <a:rPr lang="ru-RU" sz="2000" dirty="0" smtClean="0"/>
              <a:t>Символы данных предшествуют и следуют за символами процесса.</a:t>
            </a:r>
          </a:p>
          <a:p>
            <a:pPr>
              <a:buNone/>
            </a:pPr>
            <a:r>
              <a:rPr lang="ru-RU" sz="2000" dirty="0" smtClean="0"/>
              <a:t>Схема данных начинается и заканчивается символами данных.</a:t>
            </a:r>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fontScale="92500" lnSpcReduction="10000"/>
          </a:bodyPr>
          <a:lstStyle/>
          <a:p>
            <a:pPr marL="3175" indent="550863" algn="just">
              <a:buNone/>
            </a:pPr>
            <a:r>
              <a:rPr lang="ru-RU" dirty="0"/>
              <a:t>Юриспруденции, как и любой другой </a:t>
            </a:r>
            <a:r>
              <a:rPr lang="ru-RU" dirty="0" smtClean="0"/>
              <a:t>области деятельности</a:t>
            </a:r>
            <a:r>
              <a:rPr lang="ru-RU" dirty="0"/>
              <a:t>, </a:t>
            </a:r>
            <a:r>
              <a:rPr lang="ru-RU" dirty="0" smtClean="0"/>
              <a:t>необходимы специалисты, являющиеся </a:t>
            </a:r>
            <a:r>
              <a:rPr lang="ru-RU" dirty="0"/>
              <a:t>профессионалами в области анализа </a:t>
            </a:r>
            <a:r>
              <a:rPr lang="ru-RU" dirty="0" smtClean="0"/>
              <a:t>информационных </a:t>
            </a:r>
            <a:r>
              <a:rPr lang="ru-RU" dirty="0"/>
              <a:t>технологий, их применения для решения повседневных </a:t>
            </a:r>
            <a:r>
              <a:rPr lang="ru-RU" dirty="0" smtClean="0"/>
              <a:t>профессиональных </a:t>
            </a:r>
            <a:r>
              <a:rPr lang="ru-RU" dirty="0"/>
              <a:t>задач, умеющие создавать информационные технологии </a:t>
            </a:r>
            <a:r>
              <a:rPr lang="ru-RU" dirty="0" smtClean="0"/>
              <a:t>в юриспруденции</a:t>
            </a:r>
            <a:r>
              <a:rPr lang="ru-RU" dirty="0"/>
              <a:t>, проводить </a:t>
            </a:r>
            <a:r>
              <a:rPr lang="ru-RU" dirty="0" smtClean="0"/>
              <a:t>обследование организаций</a:t>
            </a:r>
            <a:r>
              <a:rPr lang="ru-RU" dirty="0"/>
              <a:t>, выявлять </a:t>
            </a:r>
            <a:r>
              <a:rPr lang="ru-RU" dirty="0" smtClean="0"/>
              <a:t>информационные </a:t>
            </a:r>
            <a:r>
              <a:rPr lang="ru-RU" dirty="0"/>
              <a:t>потребности пользователей, формировать требования к </a:t>
            </a:r>
            <a:r>
              <a:rPr lang="ru-RU" dirty="0" smtClean="0"/>
              <a:t>информационной </a:t>
            </a:r>
            <a:r>
              <a:rPr lang="ru-RU" dirty="0"/>
              <a:t>системе, участвовать в </a:t>
            </a:r>
            <a:r>
              <a:rPr lang="ru-RU" dirty="0" err="1"/>
              <a:t>реинжиниринге</a:t>
            </a:r>
            <a:r>
              <a:rPr lang="ru-RU" dirty="0"/>
              <a:t> прикладных и </a:t>
            </a:r>
            <a:r>
              <a:rPr lang="ru-RU" dirty="0" smtClean="0"/>
              <a:t>информационных </a:t>
            </a:r>
            <a:r>
              <a:rPr lang="ru-RU" dirty="0"/>
              <a:t>процессов в области юриспруденции.</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142844" y="571480"/>
            <a:ext cx="3904919" cy="6143625"/>
          </a:xfrm>
          <a:prstGeom prst="rect">
            <a:avLst/>
          </a:prstGeom>
          <a:noFill/>
          <a:ln w="3175">
            <a:solidFill>
              <a:schemeClr val="tx1"/>
            </a:solidFill>
            <a:miter lim="800000"/>
            <a:headEnd/>
            <a:tailEnd/>
          </a:ln>
          <a:effectLst/>
        </p:spPr>
      </p:pic>
      <p:pic>
        <p:nvPicPr>
          <p:cNvPr id="4099" name="Picture 3"/>
          <p:cNvPicPr>
            <a:picLocks noChangeAspect="1" noChangeArrowheads="1"/>
          </p:cNvPicPr>
          <p:nvPr/>
        </p:nvPicPr>
        <p:blipFill>
          <a:blip r:embed="rId3" cstate="print"/>
          <a:srcRect/>
          <a:stretch>
            <a:fillRect/>
          </a:stretch>
        </p:blipFill>
        <p:spPr bwMode="auto">
          <a:xfrm>
            <a:off x="4173719" y="608656"/>
            <a:ext cx="4895850" cy="3914775"/>
          </a:xfrm>
          <a:prstGeom prst="rect">
            <a:avLst/>
          </a:prstGeom>
          <a:noFill/>
          <a:ln w="3175">
            <a:solidFill>
              <a:schemeClr val="tx1"/>
            </a:solidFill>
            <a:miter lim="800000"/>
            <a:headEnd/>
            <a:tailEnd/>
          </a:ln>
          <a:effectLst/>
        </p:spPr>
      </p:pic>
      <p:sp>
        <p:nvSpPr>
          <p:cNvPr id="6" name="Прямоугольник 5"/>
          <p:cNvSpPr/>
          <p:nvPr/>
        </p:nvSpPr>
        <p:spPr>
          <a:xfrm>
            <a:off x="1000100" y="142852"/>
            <a:ext cx="6786610" cy="369332"/>
          </a:xfrm>
          <a:prstGeom prst="rect">
            <a:avLst/>
          </a:prstGeom>
        </p:spPr>
        <p:txBody>
          <a:bodyPr wrap="square">
            <a:spAutoFit/>
          </a:bodyPr>
          <a:lstStyle/>
          <a:p>
            <a:pPr algn="ctr"/>
            <a:r>
              <a:rPr lang="ru-RU" dirty="0" smtClean="0"/>
              <a:t>Схема данных процесса юридической консультации</a:t>
            </a:r>
            <a:endParaRPr lang="ru-RU" dirty="0"/>
          </a:p>
        </p:txBody>
      </p:sp>
      <p:sp>
        <p:nvSpPr>
          <p:cNvPr id="7" name="Прямоугольник 6"/>
          <p:cNvSpPr/>
          <p:nvPr/>
        </p:nvSpPr>
        <p:spPr>
          <a:xfrm>
            <a:off x="4214810" y="4549676"/>
            <a:ext cx="4786314" cy="2031325"/>
          </a:xfrm>
          <a:prstGeom prst="rect">
            <a:avLst/>
          </a:prstGeom>
        </p:spPr>
        <p:txBody>
          <a:bodyPr wrap="square">
            <a:spAutoFit/>
          </a:bodyPr>
          <a:lstStyle/>
          <a:p>
            <a:pPr indent="446088" algn="just"/>
            <a:r>
              <a:rPr lang="ru-RU" dirty="0" smtClean="0"/>
              <a:t>АРМ компьютерной консультационной юридической службы позволяет вести архивы заявок клиентов и ответов сотрудников службы. Такая возможность облегчает работу юристов-консультантов в случае обращения за консультацией по ранее рассматриваемому вопросу.</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cstate="print"/>
          <a:srcRect/>
          <a:stretch>
            <a:fillRect/>
          </a:stretch>
        </p:blipFill>
        <p:spPr bwMode="auto">
          <a:xfrm>
            <a:off x="1714480" y="428604"/>
            <a:ext cx="5248275" cy="4381500"/>
          </a:xfrm>
          <a:prstGeom prst="rect">
            <a:avLst/>
          </a:prstGeom>
          <a:noFill/>
          <a:ln w="9525">
            <a:noFill/>
            <a:miter lim="800000"/>
            <a:headEnd/>
            <a:tailEnd/>
          </a:ln>
          <a:effectLst/>
        </p:spPr>
      </p:pic>
      <p:sp>
        <p:nvSpPr>
          <p:cNvPr id="5" name="Прямоугольник 4"/>
          <p:cNvSpPr/>
          <p:nvPr/>
        </p:nvSpPr>
        <p:spPr>
          <a:xfrm>
            <a:off x="2285984" y="5143512"/>
            <a:ext cx="4579267" cy="369332"/>
          </a:xfrm>
          <a:prstGeom prst="rect">
            <a:avLst/>
          </a:prstGeom>
        </p:spPr>
        <p:txBody>
          <a:bodyPr wrap="none">
            <a:spAutoFit/>
          </a:bodyPr>
          <a:lstStyle/>
          <a:p>
            <a:r>
              <a:rPr lang="ru-RU" dirty="0" smtClean="0"/>
              <a:t>Заявка клиента юридической консультации</a:t>
            </a:r>
            <a:endParaRPr lang="ru-RU"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pPr algn="ctr">
              <a:lnSpc>
                <a:spcPct val="200000"/>
              </a:lnSpc>
              <a:buNone/>
            </a:pPr>
            <a:r>
              <a:rPr lang="ru-RU" sz="2400" dirty="0" smtClean="0"/>
              <a:t>ЛЕКЦИЯ 4. </a:t>
            </a:r>
          </a:p>
          <a:p>
            <a:pPr algn="ctr">
              <a:lnSpc>
                <a:spcPct val="200000"/>
              </a:lnSpc>
              <a:buNone/>
            </a:pPr>
            <a:r>
              <a:rPr lang="ru-RU" sz="2400" dirty="0" smtClean="0"/>
              <a:t>«ПЕРСПЕКТИВНЫЕ ИНФОРМАЦИОННЫЕ И КОММУНИКАЦИОННЫЕ ТЕХНОЛОГИИ В ЮРИСПРУДЕНЦИИ»</a:t>
            </a:r>
            <a:endParaRPr lang="ru-RU"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654032"/>
          </a:xfrm>
        </p:spPr>
        <p:txBody>
          <a:bodyPr>
            <a:normAutofit/>
          </a:bodyPr>
          <a:lstStyle/>
          <a:p>
            <a:r>
              <a:rPr lang="ru-RU" sz="2000" dirty="0" smtClean="0">
                <a:latin typeface="Times New Roman" pitchFamily="18" charset="0"/>
                <a:cs typeface="Times New Roman" pitchFamily="18" charset="0"/>
              </a:rPr>
              <a:t>1. </a:t>
            </a:r>
            <a:r>
              <a:rPr lang="ru-RU" sz="2000" dirty="0" smtClean="0"/>
              <a:t>КОМПЬЮТЕРНЫЕ ПЕРЕВОДЧИКИ</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214282" y="642918"/>
            <a:ext cx="8643998" cy="6000792"/>
          </a:xfrm>
        </p:spPr>
        <p:txBody>
          <a:bodyPr>
            <a:normAutofit lnSpcReduction="10000"/>
          </a:bodyPr>
          <a:lstStyle/>
          <a:p>
            <a:pPr marL="3175" indent="369888" algn="just">
              <a:buNone/>
            </a:pPr>
            <a:r>
              <a:rPr lang="ru-RU" sz="2000" dirty="0" smtClean="0"/>
              <a:t>Наиболее известными системами компьютерного перевода, востребованными корпоративными клиентами и частными пользователями, считаются </a:t>
            </a:r>
            <a:r>
              <a:rPr lang="en-US" sz="2000" dirty="0" smtClean="0"/>
              <a:t>Stylus, </a:t>
            </a:r>
            <a:r>
              <a:rPr lang="en-US" sz="2000" dirty="0" err="1" smtClean="0"/>
              <a:t>Promt</a:t>
            </a:r>
            <a:r>
              <a:rPr lang="en-US" sz="2000" dirty="0" smtClean="0"/>
              <a:t>, </a:t>
            </a:r>
            <a:r>
              <a:rPr lang="ru-RU" sz="2000" dirty="0" smtClean="0"/>
              <a:t>Сократ.</a:t>
            </a:r>
          </a:p>
          <a:p>
            <a:pPr marL="3175" indent="369888" algn="just">
              <a:buNone/>
            </a:pPr>
            <a:r>
              <a:rPr lang="ru-RU" sz="2000" dirty="0" smtClean="0"/>
              <a:t>Программа для перевода текстов </a:t>
            </a:r>
            <a:r>
              <a:rPr lang="ru-RU" sz="2000" dirty="0" err="1" smtClean="0"/>
              <a:t>Stylus</a:t>
            </a:r>
            <a:r>
              <a:rPr lang="ru-RU" sz="2000" dirty="0" smtClean="0"/>
              <a:t> (</a:t>
            </a:r>
            <a:r>
              <a:rPr lang="ru-RU" sz="2000" dirty="0" err="1" smtClean="0"/>
              <a:t>Стайлус</a:t>
            </a:r>
            <a:r>
              <a:rPr lang="ru-RU" sz="2000" dirty="0" smtClean="0"/>
              <a:t>) разработана отечественной фирмой PROMT (</a:t>
            </a:r>
            <a:r>
              <a:rPr lang="ru-RU" sz="2000" dirty="0" err="1" smtClean="0"/>
              <a:t>ПроетМТ</a:t>
            </a:r>
            <a:r>
              <a:rPr lang="ru-RU" sz="2000" dirty="0" smtClean="0"/>
              <a:t>) в 90-е годы ХХ в.</a:t>
            </a:r>
          </a:p>
          <a:p>
            <a:pPr marL="3175" indent="369888" algn="just">
              <a:buNone/>
            </a:pPr>
            <a:r>
              <a:rPr lang="ru-RU" sz="2000" dirty="0" smtClean="0"/>
              <a:t>Сегодня системы перевода и словари PROMT – это развитие технологий, заложенных в систему </a:t>
            </a:r>
            <a:r>
              <a:rPr lang="ru-RU" sz="2000" dirty="0" err="1" smtClean="0"/>
              <a:t>Stylus</a:t>
            </a:r>
            <a:r>
              <a:rPr lang="ru-RU" sz="2000" dirty="0" smtClean="0"/>
              <a:t>. Они обеспечивают перевод для 26 языковых направлений, поддерживая 8 европейских языков: английский, русский, немецкий, французский, испанский, португальский, итальянский и литовский. С программами PROMT можно быстро получить перевод любого объёма – от одного слова до целого текста.</a:t>
            </a:r>
          </a:p>
          <a:p>
            <a:pPr marL="3175" indent="369888" algn="just">
              <a:buNone/>
            </a:pPr>
            <a:r>
              <a:rPr lang="ru-RU" sz="2000" dirty="0" smtClean="0"/>
              <a:t>PROMT выгодно отличается от конкурирующих пакетов тем, что предоставляет в распоряжение пользователя полностью интегрированную среду перевода, выполненную с применением самых современных средств организации пользовательского интерфейса.</a:t>
            </a:r>
          </a:p>
          <a:p>
            <a:pPr marL="3175" indent="369888" algn="just">
              <a:buNone/>
            </a:pPr>
            <a:r>
              <a:rPr lang="ru-RU" sz="2000" dirty="0" smtClean="0"/>
              <a:t>Например, PROMT </a:t>
            </a:r>
            <a:r>
              <a:rPr lang="ru-RU" sz="2000" dirty="0" err="1" smtClean="0"/>
              <a:t>Professional</a:t>
            </a:r>
            <a:r>
              <a:rPr lang="ru-RU" sz="2000" dirty="0" smtClean="0"/>
              <a:t> 9.0 позволяет быстро и качественно перевести документ, сайт или сообщение, а также создавать и объединять корпоративные базы переведённых текстов, что удобно при работе с типовыми документами – например, договорами или инструкциями.</a:t>
            </a:r>
            <a:endParaRPr lang="ru-RU"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00792"/>
          </a:xfrm>
        </p:spPr>
        <p:txBody>
          <a:bodyPr>
            <a:normAutofit fontScale="92500" lnSpcReduction="10000"/>
          </a:bodyPr>
          <a:lstStyle/>
          <a:p>
            <a:pPr marL="3175" indent="465138" algn="just">
              <a:lnSpc>
                <a:spcPct val="150000"/>
              </a:lnSpc>
              <a:buNone/>
            </a:pPr>
            <a:r>
              <a:rPr lang="ru-RU" sz="2000" dirty="0" smtClean="0"/>
              <a:t>Кроме того, в переводчики PROMT входят такие полезные утилиты как: </a:t>
            </a:r>
            <a:r>
              <a:rPr lang="ru-RU" sz="2000" dirty="0" err="1" smtClean="0"/>
              <a:t>File</a:t>
            </a:r>
            <a:r>
              <a:rPr lang="ru-RU" sz="2000" dirty="0" smtClean="0"/>
              <a:t> </a:t>
            </a:r>
            <a:r>
              <a:rPr lang="ru-RU" sz="2000" dirty="0" err="1" smtClean="0"/>
              <a:t>Translator</a:t>
            </a:r>
            <a:r>
              <a:rPr lang="ru-RU" sz="2000" dirty="0" smtClean="0"/>
              <a:t> (программа пакетного перевода в фоновом режиме </a:t>
            </a:r>
            <a:r>
              <a:rPr lang="ru-RU" sz="2000" dirty="0" err="1" smtClean="0"/>
              <a:t>не-скольких</a:t>
            </a:r>
            <a:r>
              <a:rPr lang="ru-RU" sz="2000" dirty="0" smtClean="0"/>
              <a:t> выбранных пользователем файлов), </a:t>
            </a:r>
            <a:r>
              <a:rPr lang="ru-RU" sz="2000" dirty="0" err="1" smtClean="0"/>
              <a:t>QTrans</a:t>
            </a:r>
            <a:r>
              <a:rPr lang="ru-RU" sz="2000" dirty="0" smtClean="0"/>
              <a:t> (простая программа «мгновенного» перевода текста, находящегося в буфере обмена) и </a:t>
            </a:r>
            <a:r>
              <a:rPr lang="ru-RU" sz="2000" dirty="0" err="1" smtClean="0"/>
              <a:t>Web</a:t>
            </a:r>
            <a:r>
              <a:rPr lang="ru-RU" sz="2000" dirty="0" smtClean="0"/>
              <a:t>- </a:t>
            </a:r>
            <a:r>
              <a:rPr lang="ru-RU" sz="2000" dirty="0" err="1" smtClean="0"/>
              <a:t>View</a:t>
            </a:r>
            <a:r>
              <a:rPr lang="ru-RU" sz="2000" dirty="0" smtClean="0"/>
              <a:t>. Предусмотрены также возможности встраивания средств перевода </a:t>
            </a:r>
            <a:r>
              <a:rPr lang="en-US" sz="2000" dirty="0" smtClean="0"/>
              <a:t>PROMT в приложениях Microsoft Office 2000 – 2010 (Word, Excel, Outlook,</a:t>
            </a:r>
            <a:r>
              <a:rPr lang="ru-RU" sz="2000" dirty="0" smtClean="0"/>
              <a:t> </a:t>
            </a:r>
            <a:r>
              <a:rPr lang="en-US" sz="2000" dirty="0" smtClean="0"/>
              <a:t>PowerPoint) </a:t>
            </a:r>
            <a:r>
              <a:rPr lang="ru-RU" sz="2000" dirty="0" smtClean="0"/>
              <a:t>и </a:t>
            </a:r>
            <a:r>
              <a:rPr lang="en-US" sz="2000" dirty="0" smtClean="0"/>
              <a:t>Adobe (Adobe Acrobat, Adobe Professional); </a:t>
            </a:r>
            <a:r>
              <a:rPr lang="ru-RU" sz="2000" dirty="0" smtClean="0"/>
              <a:t>для перевода </a:t>
            </a:r>
            <a:r>
              <a:rPr lang="en-US" sz="2000" dirty="0" smtClean="0"/>
              <a:t>web-</a:t>
            </a:r>
            <a:r>
              <a:rPr lang="ru-RU" sz="2000" dirty="0" smtClean="0"/>
              <a:t>ресурсов в браузерах </a:t>
            </a:r>
            <a:r>
              <a:rPr lang="en-US" sz="2000" dirty="0" smtClean="0"/>
              <a:t>Internet Explorer </a:t>
            </a:r>
            <a:r>
              <a:rPr lang="ru-RU" sz="2000" dirty="0" smtClean="0"/>
              <a:t>и </a:t>
            </a:r>
            <a:r>
              <a:rPr lang="en-US" sz="2000" dirty="0" smtClean="0"/>
              <a:t>Mozilla Firefox; </a:t>
            </a:r>
            <a:r>
              <a:rPr lang="ru-RU" sz="2000" dirty="0" smtClean="0"/>
              <a:t>для перевода сообщений в ICQ, </a:t>
            </a:r>
            <a:r>
              <a:rPr lang="ru-RU" sz="2000" dirty="0" err="1" smtClean="0"/>
              <a:t>Skype</a:t>
            </a:r>
            <a:r>
              <a:rPr lang="ru-RU" sz="2000" dirty="0" smtClean="0"/>
              <a:t>, QIP, MSN </a:t>
            </a:r>
            <a:r>
              <a:rPr lang="ru-RU" sz="2000" dirty="0" err="1" smtClean="0"/>
              <a:t>Messenger</a:t>
            </a:r>
            <a:r>
              <a:rPr lang="ru-RU" sz="2000" dirty="0" smtClean="0"/>
              <a:t> для работы с текстами, содержащими специализированную или отраслевую лексику и термин.</a:t>
            </a:r>
          </a:p>
          <a:p>
            <a:pPr marL="3175" indent="465138" algn="just">
              <a:lnSpc>
                <a:spcPct val="150000"/>
              </a:lnSpc>
              <a:buNone/>
            </a:pPr>
            <a:r>
              <a:rPr lang="ru-RU" sz="2000" dirty="0" smtClean="0"/>
              <a:t>К достоинствам системы следует отнести возможность подключения различных специализированных словарей и словарей пользователя, позволяющих значительно повысить качество перевода текстов одной тематики.</a:t>
            </a:r>
            <a:endParaRPr lang="ru-RU" sz="2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85720" y="428604"/>
            <a:ext cx="8401080" cy="5697559"/>
          </a:xfrm>
        </p:spPr>
        <p:txBody>
          <a:bodyPr>
            <a:normAutofit/>
          </a:bodyPr>
          <a:lstStyle/>
          <a:p>
            <a:pPr marL="3175" indent="284163">
              <a:buNone/>
            </a:pPr>
            <a:r>
              <a:rPr lang="ru-RU" sz="2000" dirty="0" smtClean="0"/>
              <a:t>На рисунке представлено рабочее окно программы PROMT </a:t>
            </a:r>
            <a:r>
              <a:rPr lang="ru-RU" sz="2000" dirty="0" err="1" smtClean="0"/>
              <a:t>Editor</a:t>
            </a:r>
            <a:r>
              <a:rPr lang="ru-RU" sz="2000" dirty="0" smtClean="0"/>
              <a:t>, структура которого аналогична другим программным приложения </a:t>
            </a:r>
            <a:r>
              <a:rPr lang="ru-RU" sz="2000" dirty="0" err="1" smtClean="0"/>
              <a:t>Windows</a:t>
            </a:r>
            <a:r>
              <a:rPr lang="ru-RU" sz="2000" dirty="0" smtClean="0"/>
              <a:t>. Существенное отличие составляет лишь рабочая область окна, разделённая в переводчике изначально на две части. В одной части окна, в данном случае левой, располагается исходный текст, в другой (правой)  - итоговый, т.е. перевод.</a:t>
            </a:r>
          </a:p>
          <a:p>
            <a:pPr marL="3175" indent="284163">
              <a:buNone/>
            </a:pPr>
            <a:endParaRPr lang="ru-RU" sz="2000" dirty="0"/>
          </a:p>
        </p:txBody>
      </p:sp>
      <p:pic>
        <p:nvPicPr>
          <p:cNvPr id="1026" name="Picture 2"/>
          <p:cNvPicPr>
            <a:picLocks noChangeAspect="1" noChangeArrowheads="1"/>
          </p:cNvPicPr>
          <p:nvPr/>
        </p:nvPicPr>
        <p:blipFill>
          <a:blip r:embed="rId2" cstate="print"/>
          <a:srcRect/>
          <a:stretch>
            <a:fillRect/>
          </a:stretch>
        </p:blipFill>
        <p:spPr bwMode="auto">
          <a:xfrm>
            <a:off x="642910" y="2428868"/>
            <a:ext cx="7596210" cy="4070578"/>
          </a:xfrm>
          <a:prstGeom prst="rect">
            <a:avLst/>
          </a:prstGeom>
          <a:noFill/>
          <a:ln w="9525">
            <a:noFill/>
            <a:miter lim="800000"/>
            <a:headEnd/>
            <a:tailEnd/>
          </a:ln>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28604"/>
            <a:ext cx="8229600" cy="5768997"/>
          </a:xfrm>
        </p:spPr>
        <p:txBody>
          <a:bodyPr>
            <a:noAutofit/>
          </a:bodyPr>
          <a:lstStyle/>
          <a:p>
            <a:pPr marL="3175" indent="284163" algn="just">
              <a:buNone/>
            </a:pPr>
            <a:r>
              <a:rPr lang="ru-RU" sz="2200" dirty="0" smtClean="0"/>
              <a:t>Переводчик позволяет перевести выделенный фрагмент текста (несколько абзацев), абзац, весь текст (см. команды меню Перевод или кнопки-команды стандартной панели инструментов). Одно слово, фразу, предложение можно перевести с помощью зависания мышки на выделенном фрагменте.</a:t>
            </a:r>
          </a:p>
          <a:p>
            <a:pPr marL="3175" indent="284163" algn="just">
              <a:buNone/>
            </a:pPr>
            <a:r>
              <a:rPr lang="ru-RU" sz="2200" dirty="0" smtClean="0"/>
              <a:t>Перевод можно сохранить как самостоятельный файл, распечатать или вставить через Буфер обмена в другое приложение </a:t>
            </a:r>
            <a:r>
              <a:rPr lang="ru-RU" sz="2200" dirty="0" err="1" smtClean="0"/>
              <a:t>Windows</a:t>
            </a:r>
            <a:r>
              <a:rPr lang="ru-RU" sz="2200" dirty="0" smtClean="0"/>
              <a:t>, например, </a:t>
            </a:r>
            <a:r>
              <a:rPr lang="en-US" sz="2200" dirty="0" smtClean="0"/>
              <a:t>Word.</a:t>
            </a:r>
            <a:endParaRPr lang="ru-RU" sz="2200" dirty="0" smtClean="0"/>
          </a:p>
          <a:p>
            <a:pPr marL="3175" indent="284163" algn="just">
              <a:buNone/>
            </a:pPr>
            <a:r>
              <a:rPr lang="ru-RU" sz="2200" dirty="0" smtClean="0"/>
              <a:t>Загрузка переводчика и его закрытие выполняются аналогично другим программам пакета MS </a:t>
            </a:r>
            <a:r>
              <a:rPr lang="ru-RU" sz="2200" dirty="0" err="1" smtClean="0"/>
              <a:t>Office</a:t>
            </a:r>
            <a:r>
              <a:rPr lang="ru-RU" sz="2200" dirty="0" smtClean="0"/>
              <a:t>.</a:t>
            </a:r>
          </a:p>
          <a:p>
            <a:pPr marL="3175" indent="284163" algn="just">
              <a:buNone/>
            </a:pPr>
            <a:r>
              <a:rPr lang="ru-RU" sz="2200" dirty="0" smtClean="0"/>
              <a:t>Сразу после загрузки программа предлагает выбрать язык перевода.</a:t>
            </a:r>
          </a:p>
          <a:p>
            <a:pPr marL="3175" indent="284163" algn="just">
              <a:buNone/>
            </a:pPr>
            <a:r>
              <a:rPr lang="ru-RU" sz="2200" dirty="0" smtClean="0"/>
              <a:t>В настоящее время компания PROMT разрабатывает программные продукты, удовлетворяющие различным пользователям – от специалистов, плохо владеющих иностранными языками до профессиональных переводчиков.</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357982"/>
          </a:xfrm>
        </p:spPr>
        <p:txBody>
          <a:bodyPr>
            <a:normAutofit/>
          </a:bodyPr>
          <a:lstStyle/>
          <a:p>
            <a:pPr marL="3175" indent="369888" algn="just">
              <a:buNone/>
            </a:pPr>
            <a:r>
              <a:rPr lang="ru-RU" sz="2200" dirty="0" smtClean="0"/>
              <a:t>«Сократ» – это </a:t>
            </a:r>
            <a:r>
              <a:rPr lang="ru-RU" sz="2200" dirty="0" err="1" smtClean="0"/>
              <a:t>многоплатформенная</a:t>
            </a:r>
            <a:r>
              <a:rPr lang="ru-RU" sz="2200" dirty="0" smtClean="0"/>
              <a:t> система компьютерного перевода с английского, немецкого, французского языков на русский и наоборот, предназначенная как для корпоративной работы в локальных сетях, сетях </a:t>
            </a:r>
            <a:r>
              <a:rPr lang="ru-RU" sz="2200" dirty="0" err="1" smtClean="0"/>
              <a:t>Интранет</a:t>
            </a:r>
            <a:r>
              <a:rPr lang="ru-RU" sz="2200" dirty="0" smtClean="0"/>
              <a:t> и Интернет, так и для персонального применения дома и на работе. «Сократ» – это семейство программных продуктов, разработанных компанией «</a:t>
            </a:r>
            <a:r>
              <a:rPr lang="ru-RU" sz="2200" dirty="0" err="1" smtClean="0"/>
              <a:t>Арсеналъ</a:t>
            </a:r>
            <a:r>
              <a:rPr lang="ru-RU" sz="2200" dirty="0" smtClean="0"/>
              <a:t>» и предназначенных как для пользователя профессионала, работающего с большим объёмом информации, так и для рядового пользователя, которому достаточно получить быстрый перевод файлов на иностранных языках</a:t>
            </a:r>
            <a:endParaRPr lang="ru-RU" sz="22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0"/>
            <a:ext cx="8229600" cy="511156"/>
          </a:xfrm>
        </p:spPr>
        <p:txBody>
          <a:bodyPr>
            <a:normAutofit/>
          </a:bodyPr>
          <a:lstStyle/>
          <a:p>
            <a:r>
              <a:rPr lang="ru-RU" sz="2400" dirty="0" smtClean="0"/>
              <a:t>2. ОПТИЧЕСКИЕ СИСТЕМЫ РАСПОЗНАВАНИЯ</a:t>
            </a:r>
            <a:endParaRPr lang="ru-RU" sz="2400" dirty="0"/>
          </a:p>
        </p:txBody>
      </p:sp>
      <p:sp>
        <p:nvSpPr>
          <p:cNvPr id="3" name="Содержимое 2"/>
          <p:cNvSpPr>
            <a:spLocks noGrp="1"/>
          </p:cNvSpPr>
          <p:nvPr>
            <p:ph idx="1"/>
          </p:nvPr>
        </p:nvSpPr>
        <p:spPr>
          <a:xfrm>
            <a:off x="457200" y="428604"/>
            <a:ext cx="8229600" cy="6215106"/>
          </a:xfrm>
        </p:spPr>
        <p:txBody>
          <a:bodyPr>
            <a:noAutofit/>
          </a:bodyPr>
          <a:lstStyle/>
          <a:p>
            <a:pPr marL="3175" indent="284163" algn="just">
              <a:buNone/>
            </a:pPr>
            <a:r>
              <a:rPr lang="ru-RU" sz="2200" dirty="0" smtClean="0"/>
              <a:t>Специалисты юриспруденции очень часто сталкиваются с проблемой преобразования документов и изображений из бумажной формы в электронную. Однако процедура ввода информации вручную отнимает много времени и чревата ошибками. Кроме того, вручную можно вводить только тексты, но не изображения. Выходом из положения является сканер –прибор, позволяющий с помощью специальной программы вводить в компьютер как изображения, так и текстовые документы.</a:t>
            </a:r>
          </a:p>
          <a:p>
            <a:pPr marL="3175" indent="284163" algn="just">
              <a:buNone/>
            </a:pPr>
            <a:r>
              <a:rPr lang="ru-RU" sz="2200" dirty="0" smtClean="0"/>
              <a:t>Сканеры считывают с бумаги, плёнки или иных твёрдых носителей «аналоговые» тексты или изображения и преобразуют их в цифровой формат. Сегодня они используются практически везде: и в крупных организациях, и дома. Насколько широка сфера применения сканеров, настолько много их разновидностей. Цена сканера может составлять от нескольких десятков долларов до десятков тысяч, оптическое разрешение  – от 100 до 11 000 точек на дюйм (на английском </a:t>
            </a:r>
            <a:r>
              <a:rPr lang="ru-RU" sz="2200" dirty="0" err="1" smtClean="0"/>
              <a:t>dpi</a:t>
            </a:r>
            <a:r>
              <a:rPr lang="ru-RU" sz="2200" dirty="0" smtClean="0"/>
              <a:t>, </a:t>
            </a:r>
            <a:r>
              <a:rPr lang="ru-RU" sz="2200" dirty="0" err="1" smtClean="0"/>
              <a:t>dot</a:t>
            </a:r>
            <a:r>
              <a:rPr lang="ru-RU" sz="2200" dirty="0" smtClean="0"/>
              <a:t> </a:t>
            </a:r>
            <a:r>
              <a:rPr lang="ru-RU" sz="2200" dirty="0" err="1" smtClean="0"/>
              <a:t>per</a:t>
            </a:r>
            <a:r>
              <a:rPr lang="ru-RU" sz="2200" dirty="0" smtClean="0"/>
              <a:t> </a:t>
            </a:r>
            <a:r>
              <a:rPr lang="ru-RU" sz="2200" dirty="0" err="1" smtClean="0"/>
              <a:t>inch</a:t>
            </a:r>
            <a:r>
              <a:rPr lang="ru-RU" sz="2200" dirty="0" smtClean="0"/>
              <a:t>), а скорость сканирования – от 1–2 до 80 с./мин. Для выполнения тех или иных конкретных задач пригодна не каждая модель.</a:t>
            </a:r>
            <a:endParaRPr lang="ru-RU" sz="22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142852"/>
            <a:ext cx="8501122" cy="6572296"/>
          </a:xfrm>
        </p:spPr>
        <p:txBody>
          <a:bodyPr>
            <a:normAutofit fontScale="92500"/>
          </a:bodyPr>
          <a:lstStyle/>
          <a:p>
            <a:pPr marL="3175" indent="369888">
              <a:buNone/>
            </a:pPr>
            <a:r>
              <a:rPr lang="ru-RU" sz="2000" dirty="0" smtClean="0"/>
              <a:t>Как правило, функциональные возможности сканера определяются совокупностью его технических параметров: конструктивным типом, форматом, разрешением, глубиной цвета, диапазоном оптических плотностей и т.д.</a:t>
            </a:r>
          </a:p>
          <a:p>
            <a:pPr marL="3175" indent="369888">
              <a:buNone/>
            </a:pPr>
            <a:r>
              <a:rPr lang="ru-RU" sz="2000" dirty="0" smtClean="0"/>
              <a:t>Существуют следующие конструкции сканеров: ручные, </a:t>
            </a:r>
            <a:r>
              <a:rPr lang="ru-RU" sz="2000" dirty="0" err="1" smtClean="0"/>
              <a:t>листопротяжные</a:t>
            </a:r>
            <a:r>
              <a:rPr lang="ru-RU" sz="2000" dirty="0" smtClean="0"/>
              <a:t>, планшетные, барабанные, сканеры </a:t>
            </a:r>
            <a:r>
              <a:rPr lang="ru-RU" sz="2000" dirty="0" err="1" smtClean="0"/>
              <a:t>штрих-кодов</a:t>
            </a:r>
            <a:r>
              <a:rPr lang="ru-RU" sz="2000" dirty="0" smtClean="0"/>
              <a:t>. У каждой конструкции есть свои достоинства и свои недостатки.</a:t>
            </a:r>
          </a:p>
          <a:p>
            <a:pPr marL="3175" indent="369888">
              <a:buNone/>
            </a:pPr>
            <a:r>
              <a:rPr lang="ru-RU" sz="2000" i="1" dirty="0" smtClean="0"/>
              <a:t>Ручные сканеры – обычные или самодвижущиеся – обрабатывают по</a:t>
            </a:r>
            <a:r>
              <a:rPr lang="ru-RU" sz="2000" dirty="0" smtClean="0"/>
              <a:t>лосы документа шириной около 10 см и представляют интерес прежде всего для владельцев мобильных ПК. Из всех видов сканеров ручной – самый недорогой и иногда самый удобный. Его можно использовать отдельно от компьютера, все отсканированные изображения сохраняются на карте памяти. К достоинствам ручных сканеров можно отнести мобильность, компактность, самодостаточность. К недостаткам – низкое качество получаемых изображений и возможность перекоса при сканировании.</a:t>
            </a:r>
          </a:p>
          <a:p>
            <a:pPr marL="3175" indent="369888">
              <a:buNone/>
            </a:pPr>
            <a:r>
              <a:rPr lang="ru-RU" sz="2000" i="1" dirty="0" smtClean="0"/>
              <a:t>В </a:t>
            </a:r>
            <a:r>
              <a:rPr lang="ru-RU" sz="2000" i="1" dirty="0" err="1" smtClean="0"/>
              <a:t>листопротяжном</a:t>
            </a:r>
            <a:r>
              <a:rPr lang="ru-RU" sz="2000" i="1" dirty="0" smtClean="0"/>
              <a:t> сканере, как в факсимильном аппарате, страни</a:t>
            </a:r>
            <a:r>
              <a:rPr lang="ru-RU" sz="2000" dirty="0" smtClean="0"/>
              <a:t>цы документа при считывании пропускаются через специальную щель с помощью направляющих роликов (последние зачастую становятся причиной перекоса изображения при вводе). Таким образом, сканеры этого типа непригодны для ввода данных непосредственно из журналов или книг. В целом, возможности применения </a:t>
            </a:r>
            <a:r>
              <a:rPr lang="ru-RU" sz="2000" dirty="0" err="1" smtClean="0"/>
              <a:t>листопротяжных</a:t>
            </a:r>
            <a:r>
              <a:rPr lang="ru-RU" sz="2000" dirty="0" smtClean="0"/>
              <a:t> сканеров ограничены, поэтому их доля на массовом рынке неуклонно снижается.</a:t>
            </a:r>
            <a:endParaRPr lang="ru-RU"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5840435"/>
          </a:xfrm>
        </p:spPr>
        <p:txBody>
          <a:bodyPr>
            <a:normAutofit/>
          </a:bodyPr>
          <a:lstStyle/>
          <a:p>
            <a:pPr marL="3175" indent="369888" algn="ctr">
              <a:buNone/>
            </a:pPr>
            <a:endParaRPr lang="ru-RU" sz="2000" dirty="0" smtClean="0"/>
          </a:p>
          <a:p>
            <a:pPr marL="3175" indent="369888" algn="ctr">
              <a:buNone/>
            </a:pPr>
            <a:r>
              <a:rPr lang="ru-RU" sz="2000" dirty="0" smtClean="0"/>
              <a:t>1. Элементы теории систем. Понятие и общая характеристика государственно-правовых систем и их подсистем </a:t>
            </a:r>
          </a:p>
          <a:p>
            <a:pPr marL="3175" indent="369888">
              <a:buNone/>
            </a:pPr>
            <a:r>
              <a:rPr lang="ru-RU" sz="2000" dirty="0" smtClean="0"/>
              <a:t>В </a:t>
            </a:r>
            <a:r>
              <a:rPr lang="ru-RU" sz="2000" dirty="0"/>
              <a:t>переводе </a:t>
            </a:r>
            <a:r>
              <a:rPr lang="ru-RU" sz="2000" dirty="0" smtClean="0"/>
              <a:t>с греческого </a:t>
            </a:r>
            <a:r>
              <a:rPr lang="ru-RU" sz="2000" i="1" dirty="0"/>
              <a:t>система – «составленное из частей», «соединение» от «</a:t>
            </a:r>
            <a:r>
              <a:rPr lang="ru-RU" sz="2000" i="1" dirty="0" smtClean="0"/>
              <a:t>соеди</a:t>
            </a:r>
            <a:r>
              <a:rPr lang="ru-RU" sz="2000" dirty="0" smtClean="0"/>
              <a:t>няю</a:t>
            </a:r>
            <a:r>
              <a:rPr lang="ru-RU" sz="2000" dirty="0"/>
              <a:t>», т.е. система есть совокупность или множество связанных </a:t>
            </a:r>
            <a:r>
              <a:rPr lang="ru-RU" sz="2000" dirty="0" smtClean="0"/>
              <a:t>между собой </a:t>
            </a:r>
            <a:r>
              <a:rPr lang="ru-RU" sz="2000" dirty="0"/>
              <a:t>элементов</a:t>
            </a:r>
            <a:r>
              <a:rPr lang="ru-RU" sz="2000" dirty="0" smtClean="0"/>
              <a:t>.</a:t>
            </a:r>
          </a:p>
          <a:p>
            <a:pPr marL="3175" indent="369888" algn="just">
              <a:buNone/>
            </a:pPr>
            <a:r>
              <a:rPr lang="ru-RU" sz="2000" dirty="0"/>
              <a:t>Проанализировав понятие структуры и существующие определения </a:t>
            </a:r>
            <a:r>
              <a:rPr lang="ru-RU" sz="2000" dirty="0" smtClean="0"/>
              <a:t>системы</a:t>
            </a:r>
            <a:r>
              <a:rPr lang="ru-RU" sz="2000" dirty="0"/>
              <a:t>, можно выделить следующие её основные составляющие:</a:t>
            </a:r>
            <a:endParaRPr lang="ru-RU" sz="2000" dirty="0" smtClean="0"/>
          </a:p>
          <a:p>
            <a:pPr algn="just">
              <a:buAutoNum type="arabicParenR"/>
            </a:pPr>
            <a:r>
              <a:rPr lang="ru-RU" sz="2000" dirty="0" smtClean="0"/>
              <a:t>система - это </a:t>
            </a:r>
            <a:r>
              <a:rPr lang="ru-RU" sz="2000" dirty="0"/>
              <a:t>упорядоченная совокупность элементов; </a:t>
            </a:r>
            <a:endParaRPr lang="ru-RU" sz="2000" dirty="0" smtClean="0"/>
          </a:p>
          <a:p>
            <a:pPr algn="just">
              <a:buAutoNum type="arabicParenR"/>
            </a:pPr>
            <a:r>
              <a:rPr lang="ru-RU" sz="2000" dirty="0" smtClean="0"/>
              <a:t>элементы </a:t>
            </a:r>
            <a:r>
              <a:rPr lang="ru-RU" sz="2000" dirty="0"/>
              <a:t>системы </a:t>
            </a:r>
            <a:r>
              <a:rPr lang="ru-RU" sz="2000" dirty="0" smtClean="0"/>
              <a:t>взаимосвязаны </a:t>
            </a:r>
            <a:r>
              <a:rPr lang="ru-RU" sz="2000" dirty="0"/>
              <a:t>и взаимодействуют в рамках данной системы, являясь её </a:t>
            </a:r>
            <a:r>
              <a:rPr lang="ru-RU" sz="2000" dirty="0" smtClean="0"/>
              <a:t>подсистемами;</a:t>
            </a:r>
          </a:p>
          <a:p>
            <a:pPr algn="just">
              <a:buAutoNum type="arabicParenR"/>
            </a:pPr>
            <a:r>
              <a:rPr lang="ru-RU" sz="2000" dirty="0" smtClean="0"/>
              <a:t>система </a:t>
            </a:r>
            <a:r>
              <a:rPr lang="ru-RU" sz="2000" dirty="0"/>
              <a:t>как целое выполняет установленную ей функцию, </a:t>
            </a:r>
            <a:r>
              <a:rPr lang="ru-RU" sz="2000" dirty="0" smtClean="0"/>
              <a:t>которая не </a:t>
            </a:r>
            <a:r>
              <a:rPr lang="ru-RU" sz="2000" dirty="0"/>
              <a:t>может быть сведена к функции отдельного элемента; </a:t>
            </a:r>
            <a:endParaRPr lang="ru-RU" sz="2000" dirty="0" smtClean="0"/>
          </a:p>
          <a:p>
            <a:pPr algn="just">
              <a:buAutoNum type="arabicParenR"/>
            </a:pPr>
            <a:r>
              <a:rPr lang="ru-RU" sz="2000" dirty="0" smtClean="0"/>
              <a:t>элементы системы </a:t>
            </a:r>
            <a:r>
              <a:rPr lang="ru-RU" sz="2000" dirty="0"/>
              <a:t>могут взаимодействовать друг с другом в рамках системы, а также </a:t>
            </a:r>
            <a:r>
              <a:rPr lang="ru-RU" sz="2000" dirty="0" smtClean="0"/>
              <a:t>самостоятельно </a:t>
            </a:r>
            <a:r>
              <a:rPr lang="ru-RU" sz="2000" dirty="0"/>
              <a:t>с внешней средой и изменять при этом своё содержание </a:t>
            </a:r>
            <a:r>
              <a:rPr lang="ru-RU" sz="2000" dirty="0" smtClean="0"/>
              <a:t>или внутреннее </a:t>
            </a:r>
            <a:r>
              <a:rPr lang="ru-RU" sz="2000" dirty="0"/>
              <a:t>строение.</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215106"/>
          </a:xfrm>
        </p:spPr>
        <p:txBody>
          <a:bodyPr>
            <a:noAutofit/>
          </a:bodyPr>
          <a:lstStyle/>
          <a:p>
            <a:pPr marL="3175" indent="369888" algn="just">
              <a:buNone/>
            </a:pPr>
            <a:r>
              <a:rPr lang="ru-RU" sz="2000" i="1" dirty="0" smtClean="0"/>
              <a:t>Планшетные сканеры более распространены на рынке, чем другие </a:t>
            </a:r>
            <a:r>
              <a:rPr lang="ru-RU" sz="2000" dirty="0" smtClean="0"/>
              <a:t>типы сканеров и имеют ряд преимуществ по объёму применения, т.е. более универсальны. </a:t>
            </a:r>
          </a:p>
          <a:p>
            <a:pPr marL="3175" indent="369888" algn="just">
              <a:buNone/>
            </a:pPr>
            <a:r>
              <a:rPr lang="ru-RU" sz="2000" dirty="0" smtClean="0"/>
              <a:t>Они напоминают верхнюю часть копировального аппарата: оригинал – либо бумажный документ, либо плоский предмет  кладут на специальное стекло, под которым перемещается каретка с оптикой и аналого-цифровым преобразователем (АЦП). Существуют также планшетные сканеры, в которых перемещается стекло с оригиналом, а оптика и АПЦ остаются неподвижными, этим достигается более высокое качество сканирования. </a:t>
            </a:r>
          </a:p>
          <a:p>
            <a:pPr marL="3175" indent="369888" algn="just">
              <a:buNone/>
            </a:pPr>
            <a:r>
              <a:rPr lang="ru-RU" sz="2000" dirty="0" smtClean="0"/>
              <a:t>Обычно планшетный сканер считывает оригинал, освещая его снизу, с позиции преобразователя. Чтобы сканировать чёткое изображение с плёнки или диапозитива, нужно обеспечивать подсветку оригиналов как бы сзади. Для этого и служит слайдовая приставка, представляющая собой лампу, которая перемещается синхронно со сканирующей кареткой и имеет определённую цветовую температуру . </a:t>
            </a:r>
          </a:p>
          <a:p>
            <a:pPr marL="3175" indent="369888" algn="just">
              <a:buNone/>
            </a:pPr>
            <a:r>
              <a:rPr lang="ru-RU" sz="2000" dirty="0" smtClean="0"/>
              <a:t>Популярность планшетных сканеров определяется их свойствами, среди которых следует выделить достаточно высокое качества изображения; удобство в использовании; приемлемая цена.</a:t>
            </a:r>
            <a:endParaRPr lang="ru-RU" sz="2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357982"/>
          </a:xfrm>
        </p:spPr>
        <p:txBody>
          <a:bodyPr>
            <a:noAutofit/>
          </a:bodyPr>
          <a:lstStyle/>
          <a:p>
            <a:pPr marL="3175" indent="369888" algn="just">
              <a:buNone/>
            </a:pPr>
            <a:r>
              <a:rPr lang="ru-RU" sz="2000" i="1" dirty="0" smtClean="0"/>
              <a:t>Барабанные сканеры, по светочувствительности значительно превос</a:t>
            </a:r>
            <a:r>
              <a:rPr lang="ru-RU" sz="2000" dirty="0" smtClean="0"/>
              <a:t>ходящие потребительские планшетные устройства, применяются чаще всего в полиграфии, где требуется высококачественное воспроизведение профессиональных фотоснимков. Разрешение таких сканеров обычно составляет 8000 – 11 000 точек на дюйм и более. Этот прибор – самый профессиональный из всех видов сканеров. </a:t>
            </a:r>
          </a:p>
          <a:p>
            <a:pPr marL="3175" indent="369888" algn="just">
              <a:buNone/>
            </a:pPr>
            <a:r>
              <a:rPr lang="ru-RU" sz="2000" dirty="0" smtClean="0"/>
              <a:t>В домашних условиях получить сканирование такого уровня невозможно, так как барабанные сканеры имеют большие габариты и стоимость. В барабанных сканерах оригиналы размещаются на внутренней или внешней (в зависимости от модели) стороне прозрачного цилиндра, который называется барабаном. </a:t>
            </a:r>
          </a:p>
          <a:p>
            <a:pPr marL="3175" indent="369888" algn="just">
              <a:buNone/>
            </a:pPr>
            <a:r>
              <a:rPr lang="ru-RU" sz="2000" dirty="0" smtClean="0"/>
              <a:t>Чем больше барабан, тем больше площадь его поверхности, на которую монтируется оригинал, и соответственно, тем больше максимальная область сканирования. После монтажа оригинала барабан приводится в движение. За один его оборот считывается одна линия пикселей, так что процесс сканирования очень напоминает работу токарно-винторезного станка. Проходящий через слайд (или отражённый от непрозрачного оригинала) узкий луч света, который создаётся мощным лазером, с помощью системы зеркал попадает на ФЭУ (фотоэлектронный умножитель), где оцифровывается.</a:t>
            </a:r>
            <a:endParaRPr lang="ru-RU" sz="20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357982"/>
          </a:xfrm>
        </p:spPr>
        <p:txBody>
          <a:bodyPr>
            <a:normAutofit fontScale="92500"/>
          </a:bodyPr>
          <a:lstStyle/>
          <a:p>
            <a:pPr marL="3175" indent="369888" algn="just">
              <a:lnSpc>
                <a:spcPct val="150000"/>
              </a:lnSpc>
              <a:buNone/>
            </a:pPr>
            <a:r>
              <a:rPr lang="ru-RU" sz="2000" i="1" dirty="0" smtClean="0"/>
              <a:t>Сканеры для </a:t>
            </a:r>
            <a:r>
              <a:rPr lang="ru-RU" sz="2000" i="1" dirty="0" err="1" smtClean="0"/>
              <a:t>штрих-кодов</a:t>
            </a:r>
            <a:r>
              <a:rPr lang="ru-RU" sz="2000" i="1" dirty="0" smtClean="0"/>
              <a:t> используются обычно в супермаркетах </a:t>
            </a:r>
            <a:r>
              <a:rPr lang="ru-RU" sz="2000" dirty="0" smtClean="0"/>
              <a:t>при оплате на кассе покупки. Это небольшой, похожий на лазерный пистолет сканер.</a:t>
            </a:r>
          </a:p>
          <a:p>
            <a:pPr marL="3175" indent="369888" algn="just">
              <a:lnSpc>
                <a:spcPct val="150000"/>
              </a:lnSpc>
              <a:buNone/>
            </a:pPr>
            <a:r>
              <a:rPr lang="ru-RU" sz="2000" dirty="0" smtClean="0"/>
              <a:t>Однако чтобы осуществить процесс сканирования, нужна специальная программа, поддерживающая сканер, которая называется </a:t>
            </a:r>
            <a:r>
              <a:rPr lang="ru-RU" sz="2000" i="1" dirty="0" smtClean="0"/>
              <a:t>оптической системой распознавания, так как «считанный» сканером доку</a:t>
            </a:r>
            <a:r>
              <a:rPr lang="ru-RU" sz="2000" dirty="0" smtClean="0"/>
              <a:t>мент компьютер воспринимает как изображение (графику), в котором ничего нельзя исправить. Чтобы работать с отсканированным документом, т.е. иметь возможность редактировать текст, полученное изображение следует распознать. Сегодня таких программ достаточно много, на</a:t>
            </a:r>
            <a:r>
              <a:rPr lang="en-US" sz="2000" dirty="0" err="1" smtClean="0"/>
              <a:t>пример</a:t>
            </a:r>
            <a:r>
              <a:rPr lang="en-US" sz="2000" dirty="0" smtClean="0"/>
              <a:t>, </a:t>
            </a:r>
            <a:r>
              <a:rPr lang="en-US" sz="2000" dirty="0" err="1" smtClean="0"/>
              <a:t>Tesseract</a:t>
            </a:r>
            <a:r>
              <a:rPr lang="en-US" sz="2000" dirty="0" smtClean="0"/>
              <a:t>, ABBYY PDF Transformer, ABBYY </a:t>
            </a:r>
            <a:r>
              <a:rPr lang="en-US" sz="2000" dirty="0" err="1" smtClean="0"/>
              <a:t>FineReader</a:t>
            </a:r>
            <a:r>
              <a:rPr lang="en-US" sz="2000" dirty="0" smtClean="0"/>
              <a:t>, Cuneiform,</a:t>
            </a:r>
            <a:r>
              <a:rPr lang="ru-RU" sz="2000" dirty="0" smtClean="0"/>
              <a:t> </a:t>
            </a:r>
            <a:r>
              <a:rPr lang="en-US" sz="2000" dirty="0" err="1" smtClean="0"/>
              <a:t>PictureScan</a:t>
            </a:r>
            <a:r>
              <a:rPr lang="en-US" sz="2000" dirty="0" smtClean="0"/>
              <a:t> </a:t>
            </a:r>
            <a:r>
              <a:rPr lang="ru-RU" sz="2000" dirty="0" smtClean="0"/>
              <a:t>и др.</a:t>
            </a:r>
          </a:p>
          <a:p>
            <a:pPr marL="3175" indent="369888" algn="just">
              <a:lnSpc>
                <a:spcPct val="150000"/>
              </a:lnSpc>
              <a:buNone/>
            </a:pPr>
            <a:r>
              <a:rPr lang="ru-RU" sz="2000" dirty="0" err="1" smtClean="0"/>
              <a:t>Tesseract</a:t>
            </a:r>
            <a:r>
              <a:rPr lang="ru-RU" sz="2000" dirty="0" smtClean="0"/>
              <a:t> – это свободная программа для распознавания текстов. Поддержка языков (включая русский) осуществляется с помощью дополнительных модулей.</a:t>
            </a:r>
            <a:endParaRPr lang="ru-RU" sz="20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142852"/>
            <a:ext cx="8715436" cy="6572296"/>
          </a:xfrm>
        </p:spPr>
        <p:txBody>
          <a:bodyPr>
            <a:normAutofit/>
          </a:bodyPr>
          <a:lstStyle/>
          <a:p>
            <a:pPr marL="3175" indent="465138" algn="just">
              <a:buNone/>
            </a:pPr>
            <a:r>
              <a:rPr lang="ru-RU" sz="1800" dirty="0" smtClean="0">
                <a:latin typeface="+mj-lt"/>
                <a:cs typeface="Times New Roman" pitchFamily="18" charset="0"/>
              </a:rPr>
              <a:t>ABBYY PDF </a:t>
            </a:r>
            <a:r>
              <a:rPr lang="ru-RU" sz="1800" dirty="0" err="1" smtClean="0">
                <a:latin typeface="+mj-lt"/>
                <a:cs typeface="Times New Roman" pitchFamily="18" charset="0"/>
              </a:rPr>
              <a:t>Transformer</a:t>
            </a:r>
            <a:r>
              <a:rPr lang="ru-RU" sz="1800" dirty="0" smtClean="0">
                <a:latin typeface="+mj-lt"/>
                <a:cs typeface="Times New Roman" pitchFamily="18" charset="0"/>
              </a:rPr>
              <a:t> 2.0 – универсальный инструмент для работы с PDF-файлами. Он не только преобразует PDF-файлы в привычные,  удобные для редактирования форматы – </a:t>
            </a:r>
            <a:r>
              <a:rPr lang="ru-RU" sz="1800" dirty="0" err="1" smtClean="0">
                <a:latin typeface="+mj-lt"/>
                <a:cs typeface="Times New Roman" pitchFamily="18" charset="0"/>
              </a:rPr>
              <a:t>Microsoft</a:t>
            </a:r>
            <a:r>
              <a:rPr lang="ru-RU" sz="1800" dirty="0" smtClean="0">
                <a:latin typeface="+mj-lt"/>
                <a:cs typeface="Times New Roman" pitchFamily="18" charset="0"/>
              </a:rPr>
              <a:t> </a:t>
            </a:r>
            <a:r>
              <a:rPr lang="ru-RU" sz="1800" dirty="0" err="1" smtClean="0">
                <a:latin typeface="+mj-lt"/>
                <a:cs typeface="Times New Roman" pitchFamily="18" charset="0"/>
              </a:rPr>
              <a:t>Word</a:t>
            </a:r>
            <a:r>
              <a:rPr lang="ru-RU" sz="1800" dirty="0" smtClean="0">
                <a:latin typeface="+mj-lt"/>
                <a:cs typeface="Times New Roman" pitchFamily="18" charset="0"/>
              </a:rPr>
              <a:t>, </a:t>
            </a:r>
            <a:r>
              <a:rPr lang="ru-RU" sz="1800" dirty="0" err="1" smtClean="0">
                <a:latin typeface="+mj-lt"/>
                <a:cs typeface="Times New Roman" pitchFamily="18" charset="0"/>
              </a:rPr>
              <a:t>Excel</a:t>
            </a:r>
            <a:r>
              <a:rPr lang="ru-RU" sz="1800" dirty="0" smtClean="0">
                <a:latin typeface="+mj-lt"/>
                <a:cs typeface="Times New Roman" pitchFamily="18" charset="0"/>
              </a:rPr>
              <a:t>, HTML и TXT, но также позволяет создавать PDF прямо из приложений </a:t>
            </a:r>
            <a:r>
              <a:rPr lang="ru-RU" sz="1800" dirty="0" err="1" smtClean="0">
                <a:latin typeface="+mj-lt"/>
                <a:cs typeface="Times New Roman" pitchFamily="18" charset="0"/>
              </a:rPr>
              <a:t>Microsoft</a:t>
            </a:r>
            <a:r>
              <a:rPr lang="ru-RU" sz="1800" dirty="0" smtClean="0">
                <a:latin typeface="+mj-lt"/>
                <a:cs typeface="Times New Roman" pitchFamily="18" charset="0"/>
              </a:rPr>
              <a:t> </a:t>
            </a:r>
            <a:r>
              <a:rPr lang="ru-RU" sz="1800" dirty="0" err="1" smtClean="0">
                <a:latin typeface="+mj-lt"/>
                <a:cs typeface="Times New Roman" pitchFamily="18" charset="0"/>
              </a:rPr>
              <a:t>Office</a:t>
            </a:r>
            <a:r>
              <a:rPr lang="ru-RU" sz="1800" dirty="0" smtClean="0">
                <a:latin typeface="+mj-lt"/>
                <a:cs typeface="Times New Roman" pitchFamily="18" charset="0"/>
              </a:rPr>
              <a:t> одним щелчком мыши. Кроме того, программа позволяет создавать PDF-документы практически из любого приложения, поддерживающего вывод документа на печать.</a:t>
            </a:r>
          </a:p>
          <a:p>
            <a:pPr marL="3175" indent="369888" algn="just">
              <a:buNone/>
            </a:pPr>
            <a:r>
              <a:rPr lang="en-US" sz="1800" dirty="0" smtClean="0">
                <a:latin typeface="+mj-lt"/>
                <a:cs typeface="Times New Roman" pitchFamily="18" charset="0"/>
              </a:rPr>
              <a:t>ABBYY </a:t>
            </a:r>
            <a:r>
              <a:rPr lang="en-US" sz="1800" dirty="0" err="1" smtClean="0">
                <a:latin typeface="+mj-lt"/>
                <a:cs typeface="Times New Roman" pitchFamily="18" charset="0"/>
              </a:rPr>
              <a:t>FineReader</a:t>
            </a:r>
            <a:r>
              <a:rPr lang="en-US" sz="1800" dirty="0" smtClean="0">
                <a:latin typeface="+mj-lt"/>
                <a:cs typeface="Times New Roman" pitchFamily="18" charset="0"/>
              </a:rPr>
              <a:t> 9.0 Professional Edition – </a:t>
            </a:r>
            <a:r>
              <a:rPr lang="ru-RU" sz="1800" dirty="0" smtClean="0">
                <a:latin typeface="+mj-lt"/>
                <a:cs typeface="Times New Roman" pitchFamily="18" charset="0"/>
              </a:rPr>
              <a:t>интеллектуальная система оптического распознавания, которая позволяет быстро и точно переводить бумажные документы, цифровые фотографии документов и PDF-файлы в электронный вид. Обладает хорошей точностью распознавания. При распознавании ABBYY </a:t>
            </a:r>
            <a:r>
              <a:rPr lang="ru-RU" sz="1800" dirty="0" err="1" smtClean="0">
                <a:latin typeface="+mj-lt"/>
                <a:cs typeface="Times New Roman" pitchFamily="18" charset="0"/>
              </a:rPr>
              <a:t>FineReader</a:t>
            </a:r>
            <a:r>
              <a:rPr lang="ru-RU" sz="1800" dirty="0" smtClean="0">
                <a:latin typeface="+mj-lt"/>
                <a:cs typeface="Times New Roman" pitchFamily="18" charset="0"/>
              </a:rPr>
              <a:t> полностью сохраняет оформление документа: иллюстрации, картинки, списки и т.д. Полученные результаты можно исправлять в программах </a:t>
            </a:r>
            <a:r>
              <a:rPr lang="ru-RU" sz="1800" dirty="0" err="1" smtClean="0">
                <a:latin typeface="+mj-lt"/>
                <a:cs typeface="Times New Roman" pitchFamily="18" charset="0"/>
              </a:rPr>
              <a:t>Microsoft</a:t>
            </a:r>
            <a:r>
              <a:rPr lang="ru-RU" sz="1800" dirty="0" smtClean="0">
                <a:latin typeface="+mj-lt"/>
                <a:cs typeface="Times New Roman" pitchFamily="18" charset="0"/>
              </a:rPr>
              <a:t> </a:t>
            </a:r>
            <a:r>
              <a:rPr lang="ru-RU" sz="1800" dirty="0" err="1" smtClean="0">
                <a:latin typeface="+mj-lt"/>
                <a:cs typeface="Times New Roman" pitchFamily="18" charset="0"/>
              </a:rPr>
              <a:t>Office</a:t>
            </a:r>
            <a:r>
              <a:rPr lang="ru-RU" sz="1800" dirty="0" smtClean="0">
                <a:latin typeface="+mj-lt"/>
                <a:cs typeface="Times New Roman" pitchFamily="18" charset="0"/>
              </a:rPr>
              <a:t>, сохранять в разных форматах, отправлять по электронной почте и публиковать в Интернете. В программу встроено множество шрифтов для распознавания многоязычных текстов. В </a:t>
            </a:r>
            <a:r>
              <a:rPr lang="ru-RU" sz="1800" dirty="0" err="1" smtClean="0">
                <a:latin typeface="+mj-lt"/>
                <a:cs typeface="Times New Roman" pitchFamily="18" charset="0"/>
              </a:rPr>
              <a:t>FineReaderе</a:t>
            </a:r>
            <a:r>
              <a:rPr lang="ru-RU" sz="1800" dirty="0" smtClean="0">
                <a:latin typeface="+mj-lt"/>
                <a:cs typeface="Times New Roman" pitchFamily="18" charset="0"/>
              </a:rPr>
              <a:t> возможна п</a:t>
            </a:r>
            <a:r>
              <a:rPr lang="ru-RU" sz="1800" i="1" dirty="0" smtClean="0">
                <a:latin typeface="+mj-lt"/>
                <a:cs typeface="Times New Roman" pitchFamily="18" charset="0"/>
              </a:rPr>
              <a:t>акетная обработка документа, </a:t>
            </a:r>
            <a:r>
              <a:rPr lang="ru-RU" sz="1800" dirty="0" smtClean="0">
                <a:latin typeface="+mj-lt"/>
                <a:cs typeface="Times New Roman" pitchFamily="18" charset="0"/>
              </a:rPr>
              <a:t>облегчающая работу с многостраничными документами. Такие функции, как «распознать», «повернуть изображение», «очистка изображения», «сохранить» можно применять ко всему пакету в целом. Пиктограммы позволяют контролировать процесс пакетной обработки документов. Можно даже добавлять свои комментарии к обрабатываемым страницам. Результаты распознавания сохранятся в файл или экспортируются пользователем во внешнее приложение. </a:t>
            </a:r>
            <a:r>
              <a:rPr lang="ru-RU" sz="1800" dirty="0" err="1" smtClean="0">
                <a:latin typeface="+mj-lt"/>
                <a:cs typeface="Times New Roman" pitchFamily="18" charset="0"/>
              </a:rPr>
              <a:t>FineReader</a:t>
            </a:r>
            <a:r>
              <a:rPr lang="ru-RU" sz="1800" dirty="0" smtClean="0">
                <a:latin typeface="+mj-lt"/>
                <a:cs typeface="Times New Roman" pitchFamily="18" charset="0"/>
              </a:rPr>
              <a:t> выполняет проверку орфографии, распознает любой тип шрифта, кроме рукописного и декоративного, данные типы шрифта процессор воспринимает как рисунок.</a:t>
            </a:r>
            <a:endParaRPr lang="ru-RU" sz="1800" dirty="0">
              <a:latin typeface="+mj-lt"/>
              <a:cs typeface="Times New Roman" pitchFamily="18"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6357982"/>
          </a:xfrm>
        </p:spPr>
        <p:txBody>
          <a:bodyPr>
            <a:normAutofit/>
          </a:bodyPr>
          <a:lstStyle/>
          <a:p>
            <a:pPr marL="3175" indent="369888" algn="just">
              <a:buNone/>
            </a:pPr>
            <a:r>
              <a:rPr lang="ru-RU" sz="2000" dirty="0" smtClean="0"/>
              <a:t>Рабочая область окна программы поделена на четыре части: окно пакета, окно изображения, окно распознанного документа и окно крупного плана изображения:</a:t>
            </a:r>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just">
              <a:buNone/>
            </a:pPr>
            <a:endParaRPr lang="ru-RU" sz="2000" dirty="0" smtClean="0"/>
          </a:p>
          <a:p>
            <a:pPr marL="3175" indent="369888" algn="ctr">
              <a:buNone/>
            </a:pPr>
            <a:r>
              <a:rPr lang="ru-RU" sz="1600" dirty="0" smtClean="0"/>
              <a:t>Рабочее окно системы </a:t>
            </a:r>
            <a:r>
              <a:rPr lang="en-US" sz="1600" dirty="0" err="1" smtClean="0"/>
              <a:t>FineReader</a:t>
            </a:r>
            <a:endParaRPr lang="ru-RU" sz="1600" dirty="0" smtClean="0"/>
          </a:p>
          <a:p>
            <a:pPr marL="3175" indent="369888" algn="just">
              <a:buNone/>
            </a:pPr>
            <a:endParaRPr lang="ru-RU" sz="2000" dirty="0" smtClean="0"/>
          </a:p>
          <a:p>
            <a:pPr marL="3175" indent="369888" algn="just">
              <a:buNone/>
            </a:pPr>
            <a:endParaRPr lang="ru-RU" sz="2000" dirty="0"/>
          </a:p>
        </p:txBody>
      </p:sp>
      <p:pic>
        <p:nvPicPr>
          <p:cNvPr id="2050" name="Picture 2"/>
          <p:cNvPicPr>
            <a:picLocks noChangeAspect="1" noChangeArrowheads="1"/>
          </p:cNvPicPr>
          <p:nvPr/>
        </p:nvPicPr>
        <p:blipFill>
          <a:blip r:embed="rId2" cstate="print"/>
          <a:srcRect/>
          <a:stretch>
            <a:fillRect/>
          </a:stretch>
        </p:blipFill>
        <p:spPr bwMode="auto">
          <a:xfrm>
            <a:off x="642910" y="1142984"/>
            <a:ext cx="8087095" cy="4567234"/>
          </a:xfrm>
          <a:prstGeom prst="rect">
            <a:avLst/>
          </a:prstGeom>
          <a:noFill/>
          <a:ln w="9525">
            <a:noFill/>
            <a:miter lim="800000"/>
            <a:headEnd/>
            <a:tailEnd/>
          </a:ln>
          <a:effec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5768997"/>
          </a:xfrm>
        </p:spPr>
        <p:txBody>
          <a:bodyPr>
            <a:normAutofit/>
          </a:bodyPr>
          <a:lstStyle/>
          <a:p>
            <a:pPr marL="3175" indent="465138" algn="just">
              <a:lnSpc>
                <a:spcPct val="150000"/>
              </a:lnSpc>
              <a:buNone/>
            </a:pPr>
            <a:r>
              <a:rPr lang="ru-RU" sz="2000" dirty="0" smtClean="0"/>
              <a:t>После того как документ отсканирован, он в виде эскиза отражается в окне пакета (расположено в левой части экрана) и в виде картинки в окне изображения. Чтобы с документом можно было работать – исправлять, дополнять, необходимо применить команду «Распознать». Распознанный документ помещается программой в отдельное окно. Как правило, в нижней части окна располагается крупный план изображения, необходимый для проверки плохо распознанных символов. Удалить документ (или весь пакет) можно только из окна пакета.</a:t>
            </a:r>
            <a:endParaRPr lang="ru-RU" sz="20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6686" y="0"/>
            <a:ext cx="8929718" cy="725470"/>
          </a:xfrm>
        </p:spPr>
        <p:txBody>
          <a:bodyPr>
            <a:normAutofit/>
          </a:bodyPr>
          <a:lstStyle/>
          <a:p>
            <a:r>
              <a:rPr lang="ru-RU" sz="2000" dirty="0" smtClean="0"/>
              <a:t>3. КОМПЬЮТЕРНЫЕ СЕТИ: ЛОКАЛЬНЫЕ, ГЛОБАЛЬНАЯ СЕТЬ ИНТЕРНЕТ</a:t>
            </a:r>
            <a:endParaRPr lang="ru-RU" sz="2000" dirty="0"/>
          </a:p>
        </p:txBody>
      </p:sp>
      <p:sp>
        <p:nvSpPr>
          <p:cNvPr id="3" name="Содержимое 2"/>
          <p:cNvSpPr>
            <a:spLocks noGrp="1"/>
          </p:cNvSpPr>
          <p:nvPr>
            <p:ph idx="1"/>
          </p:nvPr>
        </p:nvSpPr>
        <p:spPr>
          <a:xfrm>
            <a:off x="457200" y="785794"/>
            <a:ext cx="8229600" cy="5340369"/>
          </a:xfrm>
        </p:spPr>
        <p:txBody>
          <a:bodyPr>
            <a:normAutofit fontScale="70000" lnSpcReduction="20000"/>
          </a:bodyPr>
          <a:lstStyle/>
          <a:p>
            <a:pPr>
              <a:buNone/>
            </a:pPr>
            <a:r>
              <a:rPr lang="ru-RU" b="1" dirty="0" smtClean="0">
                <a:solidFill>
                  <a:srgbClr val="FF0000"/>
                </a:solidFill>
              </a:rPr>
              <a:t>! Изучаем самостоятельно</a:t>
            </a:r>
          </a:p>
          <a:p>
            <a:pPr>
              <a:buNone/>
            </a:pPr>
            <a:endParaRPr lang="ru-RU" dirty="0" smtClean="0"/>
          </a:p>
          <a:p>
            <a:pPr>
              <a:buNone/>
            </a:pPr>
            <a:r>
              <a:rPr lang="ru-RU" dirty="0" smtClean="0"/>
              <a:t>Вопросы:</a:t>
            </a:r>
          </a:p>
          <a:p>
            <a:pPr marL="514350" lvl="0" indent="-514350">
              <a:buFont typeface="+mj-lt"/>
              <a:buAutoNum type="arabicPeriod"/>
            </a:pPr>
            <a:r>
              <a:rPr lang="ru-RU" dirty="0" smtClean="0"/>
              <a:t>Состав и топология ЛВС.</a:t>
            </a:r>
          </a:p>
          <a:p>
            <a:pPr marL="514350" lvl="0" indent="-514350">
              <a:buFont typeface="+mj-lt"/>
              <a:buAutoNum type="arabicPeriod"/>
            </a:pPr>
            <a:r>
              <a:rPr lang="ru-RU" dirty="0" smtClean="0"/>
              <a:t>Физическая передающая среда ЛВС и методы доступа к ней.</a:t>
            </a:r>
          </a:p>
          <a:p>
            <a:pPr marL="514350" lvl="0" indent="-514350">
              <a:buFont typeface="+mj-lt"/>
              <a:buAutoNum type="arabicPeriod"/>
            </a:pPr>
            <a:r>
              <a:rPr lang="ru-RU" dirty="0" smtClean="0"/>
              <a:t>Примеры сетей, их характеристика.</a:t>
            </a:r>
          </a:p>
          <a:p>
            <a:pPr marL="514350" lvl="0" indent="-514350">
              <a:buFont typeface="+mj-lt"/>
              <a:buAutoNum type="arabicPeriod"/>
            </a:pPr>
            <a:r>
              <a:rPr lang="ru-RU" dirty="0" smtClean="0"/>
              <a:t>Примеры и свойства сетевых протоколов.</a:t>
            </a:r>
          </a:p>
          <a:p>
            <a:pPr marL="514350" lvl="0" indent="-514350">
              <a:buFont typeface="+mj-lt"/>
              <a:buAutoNum type="arabicPeriod"/>
            </a:pPr>
            <a:r>
              <a:rPr lang="ru-RU" dirty="0" smtClean="0"/>
              <a:t>Интернет как иерархия сетей. Способы подключения к Интернету.</a:t>
            </a:r>
          </a:p>
          <a:p>
            <a:pPr marL="514350" lvl="0" indent="-514350">
              <a:buFont typeface="+mj-lt"/>
              <a:buAutoNum type="arabicPeriod"/>
            </a:pPr>
            <a:r>
              <a:rPr lang="ru-RU" dirty="0" smtClean="0"/>
              <a:t>Адресация в сети Интернет.</a:t>
            </a:r>
          </a:p>
          <a:p>
            <a:pPr marL="514350" lvl="0" indent="-514350">
              <a:buFont typeface="+mj-lt"/>
              <a:buAutoNum type="arabicPeriod"/>
            </a:pPr>
            <a:r>
              <a:rPr lang="ru-RU" dirty="0" smtClean="0"/>
              <a:t>Служба сети Интернет – электронная почта.</a:t>
            </a:r>
          </a:p>
          <a:p>
            <a:pPr marL="514350" lvl="0" indent="-514350">
              <a:buFont typeface="+mj-lt"/>
              <a:buAutoNum type="arabicPeriod"/>
            </a:pPr>
            <a:r>
              <a:rPr lang="ru-RU" dirty="0" smtClean="0"/>
              <a:t>Служба сети Интернет – система файловых архивов </a:t>
            </a:r>
            <a:r>
              <a:rPr lang="en-US" dirty="0" smtClean="0"/>
              <a:t>FTP</a:t>
            </a:r>
            <a:r>
              <a:rPr lang="ru-RU" dirty="0" smtClean="0"/>
              <a:t>.</a:t>
            </a:r>
          </a:p>
          <a:p>
            <a:pPr marL="514350" lvl="0" indent="-514350">
              <a:buFont typeface="+mj-lt"/>
              <a:buAutoNum type="arabicPeriod"/>
            </a:pPr>
            <a:r>
              <a:rPr lang="ru-RU" dirty="0" smtClean="0"/>
              <a:t>Служба сети Интернет – </a:t>
            </a:r>
            <a:r>
              <a:rPr lang="en-US" dirty="0" smtClean="0"/>
              <a:t>WWW</a:t>
            </a:r>
            <a:r>
              <a:rPr lang="ru-RU" dirty="0" smtClean="0"/>
              <a:t>.</a:t>
            </a:r>
          </a:p>
          <a:p>
            <a:pPr marL="514350" indent="-514350">
              <a:buFont typeface="+mj-lt"/>
              <a:buAutoNum type="arabicPeriod"/>
            </a:pPr>
            <a:r>
              <a:rPr lang="ru-RU" dirty="0" smtClean="0"/>
              <a:t>Поиск информации в Интернете</a:t>
            </a:r>
            <a:endParaRPr lang="ru-RU"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785926"/>
            <a:ext cx="8229600" cy="1143000"/>
          </a:xfrm>
        </p:spPr>
        <p:txBody>
          <a:bodyPr>
            <a:noAutofit/>
          </a:bodyPr>
          <a:lstStyle/>
          <a:p>
            <a:r>
              <a:rPr lang="ru-RU" sz="3600" dirty="0" smtClean="0"/>
              <a:t>Лекция № 5 </a:t>
            </a:r>
            <a:br>
              <a:rPr lang="ru-RU" sz="3600" dirty="0" smtClean="0"/>
            </a:br>
            <a:r>
              <a:rPr lang="ru-RU" sz="3600" dirty="0" smtClean="0"/>
              <a:t>ЮРИДИЧЕСКИЕ ИНФОРМАЦИОННО-ПОИСКОВЫЕ СИСТЕМЫ</a:t>
            </a:r>
            <a:endParaRPr lang="ru-RU" sz="36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858312" cy="6715148"/>
          </a:xfrm>
        </p:spPr>
        <p:txBody>
          <a:bodyPr>
            <a:normAutofit fontScale="85000" lnSpcReduction="10000"/>
          </a:bodyPr>
          <a:lstStyle/>
          <a:p>
            <a:pPr marL="3175" indent="369888" algn="just">
              <a:buNone/>
            </a:pPr>
            <a:r>
              <a:rPr lang="ru-RU" sz="2000" dirty="0" smtClean="0"/>
              <a:t>На сегодняшний день в России существует множество справочно-правовых систем. Наиболее известными из них являются.</a:t>
            </a:r>
          </a:p>
          <a:p>
            <a:pPr marL="3175" indent="369888" algn="just">
              <a:buNone/>
            </a:pPr>
            <a:r>
              <a:rPr lang="ru-RU" sz="2000" i="1" u="sng" dirty="0" smtClean="0"/>
              <a:t>Государственные системы:</a:t>
            </a:r>
          </a:p>
          <a:p>
            <a:pPr marL="3175" indent="369888" algn="just">
              <a:buAutoNum type="arabicParenR"/>
            </a:pPr>
            <a:r>
              <a:rPr lang="ru-RU" sz="2000" dirty="0" smtClean="0"/>
              <a:t>эталонный банк правовых актов высших органов государственной власти «Собрание законодательства Российской Федерации» и «Бюллетень нормативных актов федеральных органов исполнительной власти» в машиночитаемом виде, созданные и поддерживаемые научно- техническим центром правовой информации «Система» Федеральной службы охраны Российской Федерации;</a:t>
            </a:r>
          </a:p>
          <a:p>
            <a:pPr>
              <a:buNone/>
            </a:pPr>
            <a:r>
              <a:rPr lang="ru-RU" sz="2000" dirty="0" smtClean="0"/>
              <a:t>2) база данных «Эталон Плюс», разработанная научным центром правовой информации при Министерстве юстиции Российской Федерации. Представляет собой полнотекстовую базу данных по действующему российскому законодательству.  В систему входят тексты действующих нормативных актов в контрольном состоянии, среди них:</a:t>
            </a:r>
          </a:p>
          <a:p>
            <a:pPr>
              <a:buFont typeface="Calibri" pitchFamily="34" charset="0"/>
              <a:buChar char="–"/>
            </a:pPr>
            <a:r>
              <a:rPr lang="ru-RU" sz="2000" dirty="0" smtClean="0"/>
              <a:t> законы и постановления Федерального Собрания Российской Федерации,</a:t>
            </a:r>
          </a:p>
          <a:p>
            <a:pPr>
              <a:buFont typeface="Calibri" pitchFamily="34" charset="0"/>
              <a:buChar char="–"/>
            </a:pPr>
            <a:r>
              <a:rPr lang="ru-RU" sz="2000" dirty="0" smtClean="0"/>
              <a:t>указы и распоряжения Президента Российской Федерации,</a:t>
            </a:r>
          </a:p>
          <a:p>
            <a:pPr>
              <a:buFont typeface="Calibri" pitchFamily="34" charset="0"/>
              <a:buChar char="–"/>
            </a:pPr>
            <a:r>
              <a:rPr lang="ru-RU" sz="2000" dirty="0" smtClean="0"/>
              <a:t> постановления и распоряжения Правительства Российской Федерации,</a:t>
            </a:r>
          </a:p>
          <a:p>
            <a:pPr>
              <a:buFont typeface="Calibri" pitchFamily="34" charset="0"/>
              <a:buChar char="–"/>
            </a:pPr>
            <a:r>
              <a:rPr lang="ru-RU" sz="2000" dirty="0" smtClean="0"/>
              <a:t>нормативные акты федеральных органов исполнительной власти,</a:t>
            </a:r>
          </a:p>
          <a:p>
            <a:pPr>
              <a:buFont typeface="Calibri" pitchFamily="34" charset="0"/>
              <a:buChar char="–"/>
            </a:pPr>
            <a:r>
              <a:rPr lang="ru-RU" sz="2000" dirty="0" smtClean="0"/>
              <a:t>международные договоры и соглашения, а также другие нормативные акты межгосударственного характера,</a:t>
            </a:r>
          </a:p>
          <a:p>
            <a:pPr>
              <a:buFont typeface="Calibri" pitchFamily="34" charset="0"/>
              <a:buChar char="–"/>
            </a:pPr>
            <a:r>
              <a:rPr lang="ru-RU" sz="2000" dirty="0" smtClean="0"/>
              <a:t>действующие нормативные акты бывшего СССР.</a:t>
            </a:r>
          </a:p>
          <a:p>
            <a:pPr marL="3175" indent="284163">
              <a:buNone/>
            </a:pPr>
            <a:r>
              <a:rPr lang="ru-RU" sz="2000" dirty="0" smtClean="0"/>
              <a:t>Федеральное законодательство включает нормативные акты высшего представительного и законодательного органа Российской Федерации, Президента Российской Федерации, Правительства Российской Федерации, федеральных органов исполнительной власти, актов межгосударственного характера Содружества Независимых Государств, бывшего СССР, законодательные акты субъектов Российской Федерации. Кроме того, в программном комплексе «Эталон Плюс» имеется законодательство Москвы и Московской области;</a:t>
            </a:r>
            <a:endParaRPr lang="ru-RU" sz="20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643998" cy="6286544"/>
          </a:xfrm>
        </p:spPr>
        <p:txBody>
          <a:bodyPr>
            <a:normAutofit/>
          </a:bodyPr>
          <a:lstStyle/>
          <a:p>
            <a:pPr marL="3175" indent="369888" algn="just">
              <a:buNone/>
            </a:pPr>
            <a:r>
              <a:rPr lang="ru-RU" sz="2000" dirty="0" smtClean="0"/>
              <a:t>3) информационно-правовая система (ИПС) «Законодательство России». ИПС «Законодательство России» является элементом Государственной системы правовой информации, создаваемой в рамках реализации государственной политики в области правовой информатизации Российской Федерации (Указ Президента Российской Федерации от 7 августа</a:t>
            </a:r>
          </a:p>
          <a:p>
            <a:pPr marL="3175" indent="369888">
              <a:buNone/>
            </a:pPr>
            <a:r>
              <a:rPr lang="ru-RU" sz="2000" dirty="0" smtClean="0"/>
              <a:t>2004 г. № 1013).</a:t>
            </a:r>
          </a:p>
          <a:p>
            <a:pPr marL="3175" indent="369888">
              <a:buNone/>
            </a:pPr>
            <a:r>
              <a:rPr lang="ru-RU" sz="2000" dirty="0" smtClean="0"/>
              <a:t>Система предназначена для:</a:t>
            </a:r>
          </a:p>
          <a:p>
            <a:pPr marL="3175" indent="369888">
              <a:buFont typeface="Wingdings" pitchFamily="2" charset="2"/>
              <a:buChar char="§"/>
            </a:pPr>
            <a:r>
              <a:rPr lang="ru-RU" sz="2000" dirty="0" smtClean="0"/>
              <a:t>ведения государственного информационно-правового фонда (ГИПФ), включающего в себя федеральное, региональное и тематическое законодательство, судебную и арбитражную практику, международные</a:t>
            </a:r>
          </a:p>
          <a:p>
            <a:pPr marL="457200" indent="-457200">
              <a:buNone/>
            </a:pPr>
            <a:r>
              <a:rPr lang="ru-RU" sz="2000" dirty="0" smtClean="0"/>
              <a:t>договоры, Своды законов СССР, РСФСР и Российской Империи;</a:t>
            </a:r>
          </a:p>
          <a:p>
            <a:pPr marL="457200" indent="-457200"/>
            <a:r>
              <a:rPr lang="ru-RU" sz="2000" dirty="0" smtClean="0"/>
              <a:t>обеспечения доступа к ГИПФ;</a:t>
            </a:r>
          </a:p>
          <a:p>
            <a:pPr marL="457200" indent="-457200"/>
            <a:r>
              <a:rPr lang="ru-RU" sz="2000" dirty="0" smtClean="0"/>
              <a:t>формирования, обработки, хранения и доступа к текстам и графическим фрагментам правовых актов;</a:t>
            </a:r>
          </a:p>
          <a:p>
            <a:pPr marL="457200" indent="-457200"/>
            <a:r>
              <a:rPr lang="ru-RU" sz="2000" dirty="0" smtClean="0"/>
              <a:t>автоматизированной поддержки юридической обработки правовой информации, развития средств поиска документов.</a:t>
            </a:r>
            <a:endParaRPr lang="ru-RU"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6758006" cy="1500198"/>
          </a:xfrm>
        </p:spPr>
        <p:txBody>
          <a:bodyPr>
            <a:normAutofit/>
          </a:bodyPr>
          <a:lstStyle/>
          <a:p>
            <a:pPr marL="3175" indent="284163" algn="ctr">
              <a:buNone/>
            </a:pPr>
            <a:r>
              <a:rPr lang="ru-RU" sz="2000" dirty="0"/>
              <a:t>Термин «правовая система» одним из первых применил Е.Б. </a:t>
            </a:r>
            <a:r>
              <a:rPr lang="ru-RU" sz="2000" dirty="0" smtClean="0"/>
              <a:t>Пашуканис (1891-1937) - советский</a:t>
            </a:r>
            <a:r>
              <a:rPr lang="ru-RU" sz="2000" dirty="0"/>
              <a:t> ученый-юрист, разработчик нового советского </a:t>
            </a:r>
            <a:r>
              <a:rPr lang="ru-RU" sz="2000" dirty="0" smtClean="0"/>
              <a:t>права. </a:t>
            </a:r>
          </a:p>
        </p:txBody>
      </p:sp>
      <p:sp>
        <p:nvSpPr>
          <p:cNvPr id="1026" name="AutoShape 2" descr="Pashukanis.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Pashukanis.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0" name="Picture 6" descr="http://im1-tub-ru.yandex.net/i?id=392090d526c10b586f221860a5e19534-121-144&amp;n=21"/>
          <p:cNvPicPr>
            <a:picLocks noChangeAspect="1" noChangeArrowheads="1"/>
          </p:cNvPicPr>
          <p:nvPr/>
        </p:nvPicPr>
        <p:blipFill>
          <a:blip r:embed="rId2" cstate="print"/>
          <a:srcRect/>
          <a:stretch>
            <a:fillRect/>
          </a:stretch>
        </p:blipFill>
        <p:spPr bwMode="auto">
          <a:xfrm>
            <a:off x="7143768" y="142852"/>
            <a:ext cx="1300164" cy="1710742"/>
          </a:xfrm>
          <a:prstGeom prst="rect">
            <a:avLst/>
          </a:prstGeom>
          <a:noFill/>
          <a:ln w="3175">
            <a:solidFill>
              <a:schemeClr val="tx1"/>
            </a:solidFill>
          </a:ln>
        </p:spPr>
      </p:pic>
      <p:sp>
        <p:nvSpPr>
          <p:cNvPr id="10" name="Прямоугольник 9"/>
          <p:cNvSpPr/>
          <p:nvPr/>
        </p:nvSpPr>
        <p:spPr>
          <a:xfrm>
            <a:off x="285720" y="2071678"/>
            <a:ext cx="8429684" cy="1938992"/>
          </a:xfrm>
          <a:prstGeom prst="rect">
            <a:avLst/>
          </a:prstGeom>
        </p:spPr>
        <p:txBody>
          <a:bodyPr wrap="square">
            <a:spAutoFit/>
          </a:bodyPr>
          <a:lstStyle/>
          <a:p>
            <a:pPr indent="446088" algn="just"/>
            <a:r>
              <a:rPr lang="ru-RU" sz="2000" dirty="0" smtClean="0"/>
              <a:t>Термин «система» в применении к юридической деятельности используется не случайно и достаточно широко (правовая система, система государственно-правовых органов, система правовой информации, система доказательств, судебная система), различные объединения </a:t>
            </a:r>
            <a:r>
              <a:rPr lang="ru-RU" sz="2000" dirty="0"/>
              <a:t>людей могут быть представлены в виде </a:t>
            </a:r>
            <a:r>
              <a:rPr lang="ru-RU" sz="2000" dirty="0" smtClean="0"/>
              <a:t>социальных систем</a:t>
            </a:r>
            <a:r>
              <a:rPr lang="ru-RU" sz="2000" dirty="0"/>
              <a:t>, так как </a:t>
            </a:r>
            <a:r>
              <a:rPr lang="ru-RU" sz="2000" dirty="0" smtClean="0"/>
              <a:t>все явления </a:t>
            </a:r>
            <a:r>
              <a:rPr lang="ru-RU" sz="2000" dirty="0"/>
              <a:t>по своей природе системны.</a:t>
            </a:r>
          </a:p>
        </p:txBody>
      </p:sp>
      <p:sp>
        <p:nvSpPr>
          <p:cNvPr id="11" name="Прямоугольник 10"/>
          <p:cNvSpPr/>
          <p:nvPr/>
        </p:nvSpPr>
        <p:spPr>
          <a:xfrm>
            <a:off x="1928762" y="4429132"/>
            <a:ext cx="7215238" cy="1477328"/>
          </a:xfrm>
          <a:prstGeom prst="rect">
            <a:avLst/>
          </a:prstGeom>
        </p:spPr>
        <p:txBody>
          <a:bodyPr wrap="square">
            <a:spAutoFit/>
          </a:bodyPr>
          <a:lstStyle/>
          <a:p>
            <a:r>
              <a:rPr lang="ru-RU" dirty="0"/>
              <a:t>По определению С.С. </a:t>
            </a:r>
            <a:r>
              <a:rPr lang="ru-RU" dirty="0" smtClean="0"/>
              <a:t>Алексеева </a:t>
            </a:r>
            <a:r>
              <a:rPr lang="ru-RU" dirty="0"/>
              <a:t> (</a:t>
            </a:r>
            <a:r>
              <a:rPr lang="ru-RU" dirty="0" smtClean="0"/>
              <a:t>1924—2013) -  </a:t>
            </a:r>
            <a:r>
              <a:rPr lang="ru-RU" dirty="0"/>
              <a:t>российский правовед</a:t>
            </a:r>
            <a:r>
              <a:rPr lang="ru-RU" dirty="0" smtClean="0"/>
              <a:t>, доктор </a:t>
            </a:r>
            <a:r>
              <a:rPr lang="ru-RU" dirty="0"/>
              <a:t>юридических </a:t>
            </a:r>
            <a:r>
              <a:rPr lang="ru-RU" dirty="0" smtClean="0"/>
              <a:t>наук</a:t>
            </a:r>
            <a:r>
              <a:rPr lang="ru-RU" dirty="0"/>
              <a:t>:</a:t>
            </a:r>
            <a:r>
              <a:rPr lang="ru-RU" dirty="0" smtClean="0"/>
              <a:t> </a:t>
            </a:r>
            <a:r>
              <a:rPr lang="ru-RU" dirty="0"/>
              <a:t>юриспруденция является </a:t>
            </a:r>
            <a:r>
              <a:rPr lang="ru-RU" dirty="0" smtClean="0"/>
              <a:t>специальной </a:t>
            </a:r>
            <a:r>
              <a:rPr lang="ru-RU" dirty="0"/>
              <a:t>областью общественной жизни, практики и науки, связанной с </a:t>
            </a:r>
            <a:r>
              <a:rPr lang="ru-RU" dirty="0" smtClean="0"/>
              <a:t>правом</a:t>
            </a:r>
            <a:r>
              <a:rPr lang="ru-RU" dirty="0"/>
              <a:t>, юридической деятельностью, которая осуществляется через </a:t>
            </a:r>
            <a:r>
              <a:rPr lang="ru-RU" dirty="0" smtClean="0"/>
              <a:t>системы государственно-правового </a:t>
            </a:r>
            <a:r>
              <a:rPr lang="ru-RU" dirty="0"/>
              <a:t>характера</a:t>
            </a:r>
          </a:p>
        </p:txBody>
      </p:sp>
      <p:sp>
        <p:nvSpPr>
          <p:cNvPr id="1032" name="AutoShape 8" descr="Алексеев Сергей Сергеевич.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4" name="Picture 10" descr="Библиотека - Фонд знаний &quot;Ломоносов&quot;"/>
          <p:cNvPicPr>
            <a:picLocks noChangeAspect="1" noChangeArrowheads="1"/>
          </p:cNvPicPr>
          <p:nvPr/>
        </p:nvPicPr>
        <p:blipFill>
          <a:blip r:embed="rId3" cstate="print"/>
          <a:srcRect/>
          <a:stretch>
            <a:fillRect/>
          </a:stretch>
        </p:blipFill>
        <p:spPr bwMode="auto">
          <a:xfrm>
            <a:off x="285720" y="4286256"/>
            <a:ext cx="1524000" cy="1571626"/>
          </a:xfrm>
          <a:prstGeom prst="rect">
            <a:avLst/>
          </a:prstGeom>
          <a:noFill/>
          <a:ln w="3175">
            <a:solidFill>
              <a:schemeClr val="tx1"/>
            </a:solidFill>
          </a:ln>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42852"/>
            <a:ext cx="8543956" cy="6500858"/>
          </a:xfrm>
        </p:spPr>
        <p:txBody>
          <a:bodyPr>
            <a:normAutofit fontScale="70000" lnSpcReduction="20000"/>
          </a:bodyPr>
          <a:lstStyle/>
          <a:p>
            <a:pPr algn="just">
              <a:buNone/>
            </a:pPr>
            <a:r>
              <a:rPr lang="ru-RU" i="1" u="sng" dirty="0" smtClean="0"/>
              <a:t>Коммерческие системы:</a:t>
            </a:r>
          </a:p>
          <a:p>
            <a:pPr algn="just">
              <a:buNone/>
            </a:pPr>
            <a:endParaRPr lang="ru-RU" i="1" u="sng" dirty="0" smtClean="0"/>
          </a:p>
          <a:p>
            <a:pPr marL="3175" indent="369888" algn="just">
              <a:buAutoNum type="arabicParenR"/>
            </a:pPr>
            <a:r>
              <a:rPr lang="ru-RU" dirty="0" smtClean="0"/>
              <a:t>база данных «1С:Эталон» компании 1С (http://www.1c.ru/rus/products/1c/dbases/etalon.htm). База данных «1С:Эталон» – это полное законодательство России представляет собой фонд правовых актов Министерства юстиции Российской Федерации, предназначенный для специалистов органов власти, юристов, руководителей предприятий и широких слоёв населения. </a:t>
            </a:r>
          </a:p>
          <a:p>
            <a:pPr marL="3175" indent="369888" algn="just">
              <a:buNone/>
            </a:pPr>
            <a:r>
              <a:rPr lang="ru-RU" dirty="0" smtClean="0"/>
              <a:t>«1С:Эталон» содержит действующие нормативные акты бывшего СССР; законы и постановления Федерального Собрания Российской Федерации; указы и распоряжения Президента Российской Федерации; постановления и распоряжения Правительства Российской Федерации; нормативные акты федеральных органов исполнительной власти; международные договоры и соглашения, а также другие нормативные документы межгосударственного характера; арбитражная и судебная практика.</a:t>
            </a:r>
          </a:p>
          <a:p>
            <a:pPr marL="3175" indent="369888" algn="just">
              <a:buNone/>
            </a:pPr>
            <a:r>
              <a:rPr lang="ru-RU" dirty="0" smtClean="0"/>
              <a:t>В системе содержатся документы по общероссийскому законодательству; по Москве и Московской области; документы субъектов федерации, прошедшие экспертизу в Минюсте Российской Федерации;</a:t>
            </a:r>
          </a:p>
          <a:p>
            <a:pPr marL="3175" indent="369888" algn="just">
              <a:buNone/>
            </a:pPr>
            <a:r>
              <a:rPr lang="ru-RU" dirty="0" smtClean="0"/>
              <a:t>2) юридическая справочная информационная система «АРМ-юрист» агентства «</a:t>
            </a:r>
            <a:r>
              <a:rPr lang="en-US" dirty="0" err="1" smtClean="0"/>
              <a:t>Intralex</a:t>
            </a:r>
            <a:r>
              <a:rPr lang="en-US" dirty="0" smtClean="0"/>
              <a:t>»;</a:t>
            </a:r>
            <a:endParaRPr lang="ru-RU"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0"/>
            <a:ext cx="8786874" cy="6715148"/>
          </a:xfrm>
        </p:spPr>
        <p:txBody>
          <a:bodyPr>
            <a:noAutofit/>
          </a:bodyPr>
          <a:lstStyle/>
          <a:p>
            <a:pPr algn="just">
              <a:buNone/>
            </a:pPr>
            <a:r>
              <a:rPr lang="ru-RU" sz="1800" dirty="0" smtClean="0"/>
              <a:t>3) справочная правовая система «Гарант», разработанная компанией «Гарант». В гипертекстовом информационном банке системы «Гарант» содержатся федеральные и региональные правовые акты, судебная практика, комментарии ведущих специалистов в области права, международные соглашения, проекты законов, формы правовых документов, материалы известных профессиональных изданий, монографии по юриспруденции, банк регионального законодательства. К одному из достоинств системы можно отнести функцию «Базовый поиск», позволяющую быстро найти необходимый документ, заполнив только одну строку. В системе можно получить доступ к любому нормативному документу в действующей редакции и в предыдущих (функция «Машина времени»).</a:t>
            </a:r>
          </a:p>
          <a:p>
            <a:pPr marL="3175" indent="465138" algn="just">
              <a:buNone/>
            </a:pPr>
            <a:r>
              <a:rPr lang="ru-RU" sz="1800" dirty="0" smtClean="0"/>
              <a:t>Все изменения в законодательстве оперативно вносятся в систему.</a:t>
            </a:r>
          </a:p>
          <a:p>
            <a:pPr marL="3175" indent="465138">
              <a:buNone/>
            </a:pPr>
            <a:r>
              <a:rPr lang="ru-RU" sz="1800" dirty="0" smtClean="0"/>
              <a:t>Помимо офисного варианта поставки имеется и Интернет-версия системы Гарант (http://www.garant.ru/), обеспечивающая доступ к правовой информации с любого персонального компьютера, подключённого к сети Интернет. Интернет-версия системы содержит базовые документы, регулирующие правовые основы российской законодательной системы: Конституцию Российской Федерации, кодексы, действующие федеральные законы, постановления, указы, приказы, распоряжения, а также другие нормативные документы из различных областей законодательства.</a:t>
            </a:r>
          </a:p>
          <a:p>
            <a:pPr marL="3175" indent="465138">
              <a:buNone/>
            </a:pPr>
            <a:r>
              <a:rPr lang="ru-RU" sz="1800" dirty="0" smtClean="0"/>
              <a:t>Пакет включает в себя более 27 000 полных правовых текстов. Система работает круглосуточно, без выходных.</a:t>
            </a:r>
          </a:p>
          <a:p>
            <a:pPr marL="3175" indent="465138">
              <a:buNone/>
            </a:pPr>
            <a:r>
              <a:rPr lang="ru-RU" sz="1800" dirty="0" smtClean="0"/>
              <a:t>С помощью </a:t>
            </a:r>
            <a:r>
              <a:rPr lang="ru-RU" sz="1800" dirty="0" err="1" smtClean="0"/>
              <a:t>Интернет-версии</a:t>
            </a:r>
            <a:r>
              <a:rPr lang="ru-RU" sz="1800" dirty="0" smtClean="0"/>
              <a:t> системы в любой момент можно получить актуальную, точную информацию, так как документы в системе Гарант обновляются ежедневно;</a:t>
            </a:r>
            <a:endParaRPr lang="ru-RU" sz="1800"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42844" y="170128"/>
            <a:ext cx="8786874" cy="6715148"/>
          </a:xfrm>
        </p:spPr>
        <p:txBody>
          <a:bodyPr>
            <a:normAutofit fontScale="92500" lnSpcReduction="20000"/>
          </a:bodyPr>
          <a:lstStyle/>
          <a:p>
            <a:pPr>
              <a:buNone/>
            </a:pPr>
            <a:r>
              <a:rPr lang="ru-RU" sz="2000" dirty="0" smtClean="0"/>
              <a:t>4) информационная правовая система (ИПС) «Кодекс» (консорциум «Кодекс» http://www.kodeks.ru) – офисная- и Интернет-версия. Интернет-версия – это ежедневные обзоры законодательства Российской Федерации и судебной практики, информация о новых проектах законов. Нормативы и стандарты по отраслям. Комментарии и консультации юристов. Офисная версия ИПС «Кодекс» предоставляет пользователю информацию по законодательству, судебной практике, нормам, правилам, стандартам России. В системе имеется возможность введения запроса в произвольной форме. При этом система сама подбирает наиболее подходящие документы и выводит их в порядке от наибольшего соответствия к наименьшему.</a:t>
            </a:r>
          </a:p>
          <a:p>
            <a:pPr marL="3175" indent="284163">
              <a:buNone/>
            </a:pPr>
            <a:r>
              <a:rPr lang="ru-RU" sz="2000" dirty="0" smtClean="0"/>
              <a:t>Информационные разделы ИПС «Кодекс» сгруппированы для удобства поиска по видам правовой информации:</a:t>
            </a:r>
          </a:p>
          <a:p>
            <a:pPr>
              <a:buNone/>
            </a:pPr>
            <a:r>
              <a:rPr lang="ru-RU" sz="2000" dirty="0" smtClean="0"/>
              <a:t>- законодательство (разделы с актами международного права, национального и регионального законодательства);</a:t>
            </a:r>
          </a:p>
          <a:p>
            <a:pPr>
              <a:buNone/>
            </a:pPr>
            <a:r>
              <a:rPr lang="ru-RU" sz="2000" dirty="0" smtClean="0"/>
              <a:t>- судебная и иная правоприменительная практика;</a:t>
            </a:r>
          </a:p>
          <a:p>
            <a:pPr>
              <a:buNone/>
            </a:pPr>
            <a:r>
              <a:rPr lang="ru-RU" sz="2000" dirty="0" smtClean="0"/>
              <a:t>- комментарии, консультации;</a:t>
            </a:r>
          </a:p>
          <a:p>
            <a:pPr>
              <a:buFontTx/>
              <a:buChar char="-"/>
            </a:pPr>
            <a:r>
              <a:rPr lang="ru-RU" sz="2000" dirty="0" smtClean="0"/>
              <a:t>образцы документов и формы отчётности;</a:t>
            </a:r>
          </a:p>
          <a:p>
            <a:pPr>
              <a:buNone/>
            </a:pPr>
            <a:r>
              <a:rPr lang="ru-RU" sz="2000" dirty="0" smtClean="0"/>
              <a:t>- нормы, правила, стандарты (разделы, включающие нормативно-технические документы, правила пожарной безопасности, санитарные нормы и правила, нормы охраны труда), другие обязательны при осуществлении определённых видов деятельности (строительство, топливно-энергетический комплекс, торговля и т.п.);</a:t>
            </a:r>
          </a:p>
          <a:p>
            <a:pPr>
              <a:buNone/>
            </a:pPr>
            <a:r>
              <a:rPr lang="ru-RU" sz="2000" dirty="0" smtClean="0"/>
              <a:t>- справочная информация;</a:t>
            </a:r>
          </a:p>
          <a:p>
            <a:pPr>
              <a:buNone/>
            </a:pPr>
            <a:r>
              <a:rPr lang="ru-RU" sz="2000" dirty="0" smtClean="0"/>
              <a:t>- электронные издания;</a:t>
            </a:r>
            <a:endParaRPr lang="ru-RU" sz="20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357982"/>
          </a:xfrm>
        </p:spPr>
        <p:txBody>
          <a:bodyPr>
            <a:normAutofit fontScale="70000" lnSpcReduction="20000"/>
          </a:bodyPr>
          <a:lstStyle/>
          <a:p>
            <a:pPr>
              <a:buNone/>
            </a:pPr>
            <a:r>
              <a:rPr lang="ru-RU" dirty="0" smtClean="0"/>
              <a:t>5) справочно-правовые системы «</a:t>
            </a:r>
            <a:r>
              <a:rPr lang="ru-RU" dirty="0" err="1" smtClean="0"/>
              <a:t>КонсультантПлюс</a:t>
            </a:r>
            <a:r>
              <a:rPr lang="ru-RU" dirty="0" smtClean="0"/>
              <a:t>», разработка общества «</a:t>
            </a:r>
            <a:r>
              <a:rPr lang="ru-RU" dirty="0" err="1" smtClean="0"/>
              <a:t>КонсультантПлюс</a:t>
            </a:r>
            <a:r>
              <a:rPr lang="ru-RU" dirty="0" smtClean="0"/>
              <a:t>» (офисная- и Интернет-версия). Все документы, хранящиеся в офисной версии системы «</a:t>
            </a:r>
            <a:r>
              <a:rPr lang="ru-RU" dirty="0" err="1" smtClean="0"/>
              <a:t>КонсультантПлюс</a:t>
            </a:r>
            <a:r>
              <a:rPr lang="ru-RU" dirty="0" smtClean="0"/>
              <a:t>», поддерживаются в актуальном состоянии и полностью соответствуют оригиналам по содержанию и оформлению. Буквально за несколько секунд можно получить доступ к любому нормативному документу в действующей редакции (и, при необходимости, в предыдущих). Все изменения в законодательстве оперативно вносятся в систему.</a:t>
            </a:r>
          </a:p>
          <a:p>
            <a:pPr marL="3175" indent="284163">
              <a:buNone/>
            </a:pPr>
            <a:r>
              <a:rPr lang="ru-RU" dirty="0" smtClean="0"/>
              <a:t>Информационный банк системы содержит: законодательство; судебную практику; финансовые и кадровые консультации; комментарии законодательства; формы документов; законопроекты; международные правовые акты; прессу и книги и т.п.</a:t>
            </a:r>
          </a:p>
          <a:p>
            <a:pPr marL="3175" indent="284163">
              <a:buNone/>
            </a:pPr>
            <a:r>
              <a:rPr lang="ru-RU" dirty="0" smtClean="0"/>
              <a:t>Интернет-версия системы </a:t>
            </a:r>
            <a:r>
              <a:rPr lang="ru-RU" dirty="0" err="1" smtClean="0"/>
              <a:t>КонсультантПлюс</a:t>
            </a:r>
            <a:r>
              <a:rPr lang="ru-RU" dirty="0" smtClean="0"/>
              <a:t> содержит законы Российской Федерации, указы Президента Российской Федерации, постановления и распоряжения Правительства Российской Федерации и другие нормативные документы в бесплатном доступе. Поступление новых документов выполняется ежедневно.</a:t>
            </a:r>
            <a:endParaRPr lang="ru-RU"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42852"/>
            <a:ext cx="8401080" cy="6500858"/>
          </a:xfrm>
        </p:spPr>
        <p:txBody>
          <a:bodyPr>
            <a:normAutofit/>
          </a:bodyPr>
          <a:lstStyle/>
          <a:p>
            <a:pPr marL="3175" indent="369888" algn="just">
              <a:buNone/>
            </a:pPr>
            <a:r>
              <a:rPr lang="ru-RU" sz="2000" dirty="0" smtClean="0"/>
              <a:t>Компьютерная справочная правовая система </a:t>
            </a:r>
            <a:r>
              <a:rPr lang="ru-RU" sz="2000" dirty="0" err="1" smtClean="0"/>
              <a:t>КонсультантПлюс</a:t>
            </a:r>
            <a:r>
              <a:rPr lang="ru-RU" sz="2000" dirty="0" smtClean="0"/>
              <a:t> (СПС К+) объединяет три составные части, которые взаимно дополняют друг друга. Это:</a:t>
            </a:r>
          </a:p>
          <a:p>
            <a:pPr marL="3175" indent="369888" algn="just">
              <a:buFont typeface="Wingdings" pitchFamily="2" charset="2"/>
              <a:buChar char="ü"/>
            </a:pPr>
            <a:r>
              <a:rPr lang="ru-RU" sz="2000" dirty="0" smtClean="0"/>
              <a:t>сам массив правовой информации в специально обработанном виде, позволяющем специалистам эффективно работать с этой информацией (производить поиск конкретных документов или их фрагментов, анализировать их и выводить информацию на печать); </a:t>
            </a:r>
          </a:p>
          <a:p>
            <a:pPr marL="3175" indent="369888" algn="just">
              <a:buFont typeface="Wingdings" pitchFamily="2" charset="2"/>
              <a:buChar char="ü"/>
            </a:pPr>
            <a:r>
              <a:rPr lang="ru-RU" sz="2000" dirty="0" smtClean="0"/>
              <a:t>программные технологии для быстрого поиска нужных документов и их изучения; </a:t>
            </a:r>
          </a:p>
          <a:p>
            <a:pPr marL="3175" indent="369888" algn="just">
              <a:buFont typeface="Wingdings" pitchFamily="2" charset="2"/>
              <a:buChar char="ü"/>
            </a:pPr>
            <a:r>
              <a:rPr lang="ru-RU" sz="2000" dirty="0" smtClean="0"/>
              <a:t>сервисное обслуживание пользователя СПС. </a:t>
            </a:r>
          </a:p>
          <a:p>
            <a:pPr marL="3175" indent="369888" algn="just">
              <a:buNone/>
            </a:pPr>
            <a:r>
              <a:rPr lang="ru-RU" sz="2000" dirty="0" smtClean="0"/>
              <a:t>СПС К+ предоставляет информационные услуги, а окончательные решения по юридическим вопросам пользователь должен принимать самостоятельно. </a:t>
            </a:r>
          </a:p>
          <a:p>
            <a:pPr marL="3175" indent="369888" algn="just">
              <a:buNone/>
            </a:pPr>
            <a:r>
              <a:rPr lang="ru-RU" sz="2000" dirty="0" smtClean="0"/>
              <a:t>СПС К+ - это средство массовой информации, но не официальный источник публикации, что надо учитывать при обращении в официальные органы; в то же время СПС К+ содержит информацию о том, где официально опубликован тот или иной нормативный документ, что позволяет пользователю при необходимости быстро найти официальный источник. </a:t>
            </a:r>
            <a:endParaRPr lang="ru-RU" sz="2000"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8229600" cy="6286544"/>
          </a:xfrm>
        </p:spPr>
        <p:txBody>
          <a:bodyPr>
            <a:normAutofit/>
          </a:bodyPr>
          <a:lstStyle/>
          <a:p>
            <a:pPr marL="3175" indent="465138" algn="just">
              <a:buNone/>
            </a:pPr>
            <a:r>
              <a:rPr lang="ru-RU" sz="2000" dirty="0" smtClean="0"/>
              <a:t>СПС К+ занимает лидирующее положение на рынке справочных правовых систем, которое она завоевала благодаря надежности во всем: в информации, технологиях, сервисе. Система </a:t>
            </a:r>
            <a:r>
              <a:rPr lang="ru-RU" sz="2000" dirty="0" err="1" smtClean="0"/>
              <a:t>КонсультантПлюс</a:t>
            </a:r>
            <a:r>
              <a:rPr lang="ru-RU" sz="2000" dirty="0" smtClean="0"/>
              <a:t> постоянно развивается: ежегодно появляются новые возможности, которые повышают эффективность работы специалистов. Например, появился сайт </a:t>
            </a:r>
            <a:r>
              <a:rPr lang="ru-RU" sz="2000" dirty="0" err="1" smtClean="0"/>
              <a:t>edu.consultant.ru</a:t>
            </a:r>
            <a:r>
              <a:rPr lang="ru-RU" sz="2000" dirty="0" smtClean="0"/>
              <a:t> для студентов и преподавателей, который позволит больше узнать о сотрудничестве компании "Консультант Плюс" с учебными заведениями и библиотеками. </a:t>
            </a:r>
          </a:p>
          <a:p>
            <a:pPr marL="3175" indent="465138" algn="just">
              <a:buNone/>
            </a:pPr>
            <a:r>
              <a:rPr lang="ru-RU" sz="2000" dirty="0" smtClean="0"/>
              <a:t>Надежность программных технологий </a:t>
            </a:r>
            <a:r>
              <a:rPr lang="ru-RU" sz="2000" dirty="0" err="1" smtClean="0"/>
              <a:t>КонсультантПлюс</a:t>
            </a:r>
            <a:r>
              <a:rPr lang="ru-RU" sz="2000" dirty="0" smtClean="0"/>
              <a:t> неоднократно подтверждалась сертификатами </a:t>
            </a:r>
            <a:r>
              <a:rPr lang="ru-RU" sz="2000" dirty="0" err="1" smtClean="0"/>
              <a:t>Microsoft</a:t>
            </a:r>
            <a:r>
              <a:rPr lang="ru-RU" sz="2000" dirty="0" smtClean="0"/>
              <a:t> на совместимость с операционными системами </a:t>
            </a:r>
            <a:r>
              <a:rPr lang="ru-RU" sz="2000" dirty="0" err="1" smtClean="0"/>
              <a:t>Windows</a:t>
            </a:r>
            <a:r>
              <a:rPr lang="ru-RU" sz="2000" dirty="0" smtClean="0"/>
              <a:t>. Высокий уровень качества проектирования, разработки и обслуживания СПС К+ также подтвержден сертификатом. </a:t>
            </a:r>
          </a:p>
          <a:p>
            <a:pPr marL="3175" indent="465138" algn="just">
              <a:buNone/>
            </a:pPr>
            <a:r>
              <a:rPr lang="ru-RU" sz="2000" dirty="0" smtClean="0"/>
              <a:t>Справочно-правовая система </a:t>
            </a:r>
            <a:r>
              <a:rPr lang="ru-RU" sz="2000" dirty="0" err="1" smtClean="0"/>
              <a:t>КонсультантПлюс</a:t>
            </a:r>
            <a:r>
              <a:rPr lang="ru-RU" sz="2000" dirty="0" smtClean="0"/>
              <a:t> обеспечивает доступ к самым разным типам правовой информации: от нормативных актов, материалов судебной практики, комментариев к документам, законопроектов, финансовых консультаций, схем отражения операций в бухучете до бланков отчетности и узкоспециальных документов. </a:t>
            </a:r>
            <a:endParaRPr lang="ru-RU" sz="2000"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5697559"/>
          </a:xfrm>
        </p:spPr>
        <p:txBody>
          <a:bodyPr>
            <a:normAutofit/>
          </a:bodyPr>
          <a:lstStyle/>
          <a:p>
            <a:pPr marL="3175" indent="369888" algn="just">
              <a:buNone/>
            </a:pPr>
            <a:r>
              <a:rPr lang="ru-RU" sz="2000" dirty="0" smtClean="0"/>
              <a:t>Для удобства поиска информации все документы содержатся в Едином информационном массиве </a:t>
            </a:r>
            <a:r>
              <a:rPr lang="ru-RU" sz="2000" dirty="0" err="1" smtClean="0"/>
              <a:t>КонсультантПлюс</a:t>
            </a:r>
            <a:r>
              <a:rPr lang="ru-RU" sz="2000" dirty="0" smtClean="0"/>
              <a:t> (ЕИМ). Это позволяет проводить поиск нужных документов, не заботясь о том, к какому типу информации они относятся, создавать собственные подборки документов, относящихся к разным типам правовой информации. Документы каждого типа имеют свои специфические особенности, поэтому для удобства работы с информацией весь ЕИМ разбит на десять разделов, каждый из которых содержит один или </a:t>
            </a:r>
            <a:r>
              <a:rPr lang="ru-RU" sz="2000" smtClean="0"/>
              <a:t>несколько близких </a:t>
            </a:r>
            <a:r>
              <a:rPr lang="ru-RU" sz="2000" dirty="0" smtClean="0"/>
              <a:t>по содержанию информационных банков (ИБ). </a:t>
            </a:r>
            <a:endParaRPr lang="ru-RU"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572560" cy="6286544"/>
          </a:xfrm>
        </p:spPr>
        <p:txBody>
          <a:bodyPr>
            <a:normAutofit/>
          </a:bodyPr>
          <a:lstStyle/>
          <a:p>
            <a:pPr marL="3175" indent="369888" algn="just">
              <a:buNone/>
            </a:pPr>
            <a:r>
              <a:rPr lang="ru-RU" sz="2000" dirty="0"/>
              <a:t>Основной задачей </a:t>
            </a:r>
            <a:r>
              <a:rPr lang="ru-RU" sz="2000" dirty="0" smtClean="0"/>
              <a:t>правовой системы </a:t>
            </a:r>
            <a:r>
              <a:rPr lang="ru-RU" sz="2000" dirty="0"/>
              <a:t>государства является регулирование общественных </a:t>
            </a:r>
            <a:r>
              <a:rPr lang="ru-RU" sz="2000" dirty="0" smtClean="0"/>
              <a:t>отношений, т.е</a:t>
            </a:r>
            <a:r>
              <a:rPr lang="ru-RU" sz="2000" dirty="0"/>
              <a:t>. управление. </a:t>
            </a:r>
            <a:r>
              <a:rPr lang="ru-RU" sz="2000" dirty="0" smtClean="0"/>
              <a:t> </a:t>
            </a:r>
          </a:p>
          <a:p>
            <a:pPr marL="3175" indent="369888" algn="just">
              <a:buNone/>
            </a:pPr>
            <a:r>
              <a:rPr lang="ru-RU" sz="2000" dirty="0" smtClean="0"/>
              <a:t>Любое управление </a:t>
            </a:r>
            <a:r>
              <a:rPr lang="ru-RU" sz="2000" dirty="0"/>
              <a:t>основывается на получении, переработке и использовании </a:t>
            </a:r>
            <a:r>
              <a:rPr lang="ru-RU" sz="2000" dirty="0" smtClean="0"/>
              <a:t>информации </a:t>
            </a:r>
            <a:r>
              <a:rPr lang="ru-RU" sz="2000" dirty="0"/>
              <a:t>(информационных ресурсов), </a:t>
            </a:r>
            <a:r>
              <a:rPr lang="ru-RU" sz="2000" dirty="0" smtClean="0"/>
              <a:t>которая циркулирует </a:t>
            </a:r>
            <a:r>
              <a:rPr lang="ru-RU" sz="2000" dirty="0"/>
              <a:t>в </a:t>
            </a:r>
            <a:r>
              <a:rPr lang="ru-RU" sz="2000" dirty="0" smtClean="0"/>
              <a:t>каналах прямой </a:t>
            </a:r>
            <a:r>
              <a:rPr lang="ru-RU" sz="2000" dirty="0"/>
              <a:t>и обратной </a:t>
            </a:r>
            <a:r>
              <a:rPr lang="ru-RU" sz="2000" dirty="0" smtClean="0"/>
              <a:t>связи.</a:t>
            </a:r>
          </a:p>
          <a:p>
            <a:pPr marL="3175" indent="369888" algn="just">
              <a:buNone/>
            </a:pPr>
            <a:r>
              <a:rPr lang="ru-RU" sz="2000" dirty="0" smtClean="0"/>
              <a:t>В </a:t>
            </a:r>
            <a:r>
              <a:rPr lang="ru-RU" sz="2000" dirty="0"/>
              <a:t>дальнейшем многие учёные подтвердили данное определение. </a:t>
            </a:r>
            <a:r>
              <a:rPr lang="ru-RU" sz="2000" dirty="0" smtClean="0"/>
              <a:t>Так, Н.С</a:t>
            </a:r>
            <a:r>
              <a:rPr lang="ru-RU" sz="2000" dirty="0"/>
              <a:t>. Полевой </a:t>
            </a:r>
            <a:r>
              <a:rPr lang="ru-RU" sz="2000" dirty="0" smtClean="0"/>
              <a:t> (</a:t>
            </a:r>
            <a:r>
              <a:rPr lang="ru-RU" sz="2000" dirty="0"/>
              <a:t>известный ученый-криминалист, доктор юридических наук с 1984, профессор, заслуженный юрист </a:t>
            </a:r>
            <a:r>
              <a:rPr lang="ru-RU" sz="2000" dirty="0" smtClean="0"/>
              <a:t>РСФСР)</a:t>
            </a:r>
            <a:r>
              <a:rPr lang="ru-RU" sz="2000" dirty="0"/>
              <a:t> </a:t>
            </a:r>
            <a:r>
              <a:rPr lang="ru-RU" sz="2000" dirty="0" smtClean="0"/>
              <a:t>определяет </a:t>
            </a:r>
            <a:r>
              <a:rPr lang="ru-RU" sz="2000" dirty="0"/>
              <a:t>государственно-правовые системы как </a:t>
            </a:r>
            <a:r>
              <a:rPr lang="ru-RU" sz="2000" dirty="0" smtClean="0"/>
              <a:t>целенаправленный </a:t>
            </a:r>
            <a:r>
              <a:rPr lang="ru-RU" sz="2000" dirty="0"/>
              <a:t>механизм управления, имеющий субъекты и объекты </a:t>
            </a:r>
            <a:r>
              <a:rPr lang="ru-RU" sz="2000" dirty="0" smtClean="0"/>
              <a:t>воздействия</a:t>
            </a:r>
            <a:r>
              <a:rPr lang="ru-RU" sz="2000" dirty="0"/>
              <a:t>, каналы прямых и обратных связей. Данные системы тесно </a:t>
            </a:r>
            <a:r>
              <a:rPr lang="ru-RU" sz="2000" dirty="0" smtClean="0"/>
              <a:t>связаны с </a:t>
            </a:r>
            <a:r>
              <a:rPr lang="ru-RU" sz="2000" dirty="0"/>
              <a:t>правом и вследствие этого выполняют функцию регулятора </a:t>
            </a:r>
            <a:r>
              <a:rPr lang="ru-RU" sz="2000" dirty="0" smtClean="0"/>
              <a:t>общественных </a:t>
            </a:r>
            <a:r>
              <a:rPr lang="ru-RU" sz="2000" dirty="0"/>
              <a:t>отношений. </a:t>
            </a:r>
            <a:endParaRPr lang="ru-RU" sz="2000" dirty="0" smtClean="0"/>
          </a:p>
          <a:p>
            <a:pPr marL="3175" indent="369888" algn="just">
              <a:buNone/>
            </a:pPr>
            <a:r>
              <a:rPr lang="ru-RU" sz="2000" dirty="0" smtClean="0"/>
              <a:t>По </a:t>
            </a:r>
            <a:r>
              <a:rPr lang="ru-RU" sz="2000" dirty="0"/>
              <a:t>каналам связи реализуется информационная </a:t>
            </a:r>
            <a:r>
              <a:rPr lang="ru-RU" sz="2000" dirty="0" smtClean="0"/>
              <a:t>связь правовых </a:t>
            </a:r>
            <a:r>
              <a:rPr lang="ru-RU" sz="2000" dirty="0"/>
              <a:t>систем (органов государственной власти, суда, прокуратуры </a:t>
            </a:r>
            <a:r>
              <a:rPr lang="ru-RU" sz="2000" dirty="0" smtClean="0"/>
              <a:t>и др</a:t>
            </a:r>
            <a:r>
              <a:rPr lang="ru-RU" sz="2000" dirty="0"/>
              <a:t>.) друг с другом, с деятельностью учреждений, предприятий, </a:t>
            </a:r>
            <a:r>
              <a:rPr lang="ru-RU" sz="2000" dirty="0" smtClean="0"/>
              <a:t>организаций</a:t>
            </a:r>
            <a:r>
              <a:rPr lang="ru-RU" sz="2000" dirty="0"/>
              <a:t>, граждан и т.д., т.е. осуществляются процессы сбора, обработки и </a:t>
            </a:r>
            <a:r>
              <a:rPr lang="ru-RU" sz="2000" dirty="0" smtClean="0"/>
              <a:t>использования </a:t>
            </a:r>
            <a:r>
              <a:rPr lang="ru-RU" sz="2000" dirty="0"/>
              <a:t>информации, на основе которой функционируют </a:t>
            </a:r>
            <a:r>
              <a:rPr lang="ru-RU" sz="2000" dirty="0" smtClean="0"/>
              <a:t>процессы управления</a:t>
            </a:r>
            <a:endParaRPr lang="ru-RU"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8358246" cy="6215106"/>
          </a:xfrm>
        </p:spPr>
        <p:txBody>
          <a:bodyPr>
            <a:normAutofit/>
          </a:bodyPr>
          <a:lstStyle/>
          <a:p>
            <a:pPr marL="3175" indent="369888" algn="just">
              <a:buFont typeface="Wingdings" pitchFamily="2" charset="2"/>
              <a:buChar char="ü"/>
            </a:pPr>
            <a:r>
              <a:rPr lang="ru-RU" sz="2000" dirty="0"/>
              <a:t>Правовая </a:t>
            </a:r>
            <a:r>
              <a:rPr lang="ru-RU" sz="2000" dirty="0" smtClean="0"/>
              <a:t>система включает государственно-правовые механизмы, предназначенные для её эффективного построения в процессе законотворческой и правоприменительной деятельности.</a:t>
            </a:r>
          </a:p>
          <a:p>
            <a:pPr marL="3175" indent="369888" algn="just">
              <a:buFont typeface="Wingdings" pitchFamily="2" charset="2"/>
              <a:buChar char="ü"/>
            </a:pPr>
            <a:r>
              <a:rPr lang="ru-RU" sz="2000" dirty="0" smtClean="0"/>
              <a:t>К </a:t>
            </a:r>
            <a:r>
              <a:rPr lang="ru-RU" sz="2000" dirty="0"/>
              <a:t>подсистемам государственно-правовой системы общества </a:t>
            </a:r>
            <a:r>
              <a:rPr lang="ru-RU" sz="2000" dirty="0" smtClean="0"/>
              <a:t>можно отнести </a:t>
            </a:r>
            <a:r>
              <a:rPr lang="ru-RU" sz="2000" dirty="0"/>
              <a:t>органы юстиции, прокуратуры, суда, внутренних дел, кроме </a:t>
            </a:r>
            <a:r>
              <a:rPr lang="ru-RU" sz="2000" dirty="0" smtClean="0"/>
              <a:t>того, в </a:t>
            </a:r>
            <a:r>
              <a:rPr lang="ru-RU" sz="2000" dirty="0"/>
              <a:t>качестве подсистем функциональных государственно-правовых </a:t>
            </a:r>
            <a:r>
              <a:rPr lang="ru-RU" sz="2000" dirty="0" smtClean="0"/>
              <a:t>систем могут </a:t>
            </a:r>
            <a:r>
              <a:rPr lang="ru-RU" sz="2000" dirty="0"/>
              <a:t>выступать, например, механизмы правосознания, </a:t>
            </a:r>
            <a:r>
              <a:rPr lang="ru-RU" sz="2000" dirty="0" smtClean="0"/>
              <a:t>правотворчества, процессы </a:t>
            </a:r>
            <a:r>
              <a:rPr lang="ru-RU" sz="2000" dirty="0"/>
              <a:t>принятия законов, рассмотрение дел в судах и </a:t>
            </a:r>
            <a:r>
              <a:rPr lang="ru-RU" sz="2000" dirty="0" smtClean="0"/>
              <a:t>т.д.</a:t>
            </a:r>
          </a:p>
          <a:p>
            <a:pPr marL="3175" indent="369888" algn="just">
              <a:buFont typeface="Wingdings" pitchFamily="2" charset="2"/>
              <a:buChar char="ü"/>
            </a:pPr>
            <a:r>
              <a:rPr lang="ru-RU" sz="2000" dirty="0" smtClean="0"/>
              <a:t>Понятие </a:t>
            </a:r>
            <a:r>
              <a:rPr lang="ru-RU" sz="2000" dirty="0"/>
              <a:t>и </a:t>
            </a:r>
            <a:r>
              <a:rPr lang="ru-RU" sz="2000" dirty="0" smtClean="0"/>
              <a:t>сущность </a:t>
            </a:r>
            <a:r>
              <a:rPr lang="ru-RU" sz="2000" dirty="0"/>
              <a:t>информационной системы в области права может </a:t>
            </a:r>
            <a:r>
              <a:rPr lang="ru-RU" sz="2000" dirty="0" smtClean="0"/>
              <a:t>рассматриваться как </a:t>
            </a:r>
            <a:r>
              <a:rPr lang="ru-RU" sz="2000" dirty="0"/>
              <a:t>«целенаправленная повседневная деятельность или труд (</a:t>
            </a:r>
            <a:r>
              <a:rPr lang="ru-RU" sz="2000" dirty="0" smtClean="0"/>
              <a:t>работников прокуратуры</a:t>
            </a:r>
            <a:r>
              <a:rPr lang="ru-RU" sz="2000" dirty="0"/>
              <a:t>, суда, народных депутатов, руководителей и др.), </a:t>
            </a:r>
            <a:r>
              <a:rPr lang="ru-RU" sz="2000" dirty="0" smtClean="0"/>
              <a:t>направленный </a:t>
            </a:r>
            <a:r>
              <a:rPr lang="ru-RU" sz="2000" dirty="0"/>
              <a:t>на разнообразную социально-правовую информацию (предмет </a:t>
            </a:r>
            <a:r>
              <a:rPr lang="ru-RU" sz="2000" dirty="0" smtClean="0"/>
              <a:t>труда</a:t>
            </a:r>
            <a:r>
              <a:rPr lang="ru-RU" sz="2000" dirty="0"/>
              <a:t>), с тем, чтобы используя электронно-вычислительные машины (ЭВМ</a:t>
            </a:r>
            <a:r>
              <a:rPr lang="ru-RU" sz="2000" dirty="0" smtClean="0"/>
              <a:t>), счётно-перфорационную </a:t>
            </a:r>
            <a:r>
              <a:rPr lang="ru-RU" sz="2000" dirty="0"/>
              <a:t>и иную технику </a:t>
            </a:r>
            <a:r>
              <a:rPr lang="ru-RU" sz="2000" dirty="0" smtClean="0"/>
              <a:t>преобразовать рассматриваемую </a:t>
            </a:r>
            <a:r>
              <a:rPr lang="ru-RU" sz="2000" dirty="0"/>
              <a:t>информацию в формы, необходимые для </a:t>
            </a:r>
            <a:r>
              <a:rPr lang="ru-RU" sz="2000" dirty="0" smtClean="0"/>
              <a:t>принятия определённых </a:t>
            </a:r>
            <a:r>
              <a:rPr lang="ru-RU" sz="2000" dirty="0"/>
              <a:t>решений, для осуществления конкретных </a:t>
            </a:r>
            <a:r>
              <a:rPr lang="ru-RU" sz="2000" dirty="0" smtClean="0"/>
              <a:t>управляющих воздействий»</a:t>
            </a:r>
          </a:p>
          <a:p>
            <a:pPr marL="3175" indent="369888" algn="just">
              <a:buNone/>
            </a:pPr>
            <a:endParaRPr lang="ru-RU"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14290"/>
            <a:ext cx="8229600" cy="5911873"/>
          </a:xfrm>
        </p:spPr>
        <p:txBody>
          <a:bodyPr>
            <a:normAutofit/>
          </a:bodyPr>
          <a:lstStyle/>
          <a:p>
            <a:pPr>
              <a:buNone/>
            </a:pPr>
            <a:r>
              <a:rPr lang="ru-RU" sz="2000" dirty="0" smtClean="0"/>
              <a:t>Итак, информационно-правовая система это:</a:t>
            </a:r>
          </a:p>
          <a:p>
            <a:pPr marL="3175" indent="369888">
              <a:buNone/>
            </a:pPr>
            <a:r>
              <a:rPr lang="ru-RU" sz="2000" dirty="0"/>
              <a:t>1) целесообразная, целенаправленная деятельность, связанная с </a:t>
            </a:r>
            <a:r>
              <a:rPr lang="ru-RU" sz="2000" dirty="0" smtClean="0"/>
              <a:t>информацией</a:t>
            </a:r>
            <a:r>
              <a:rPr lang="ru-RU" sz="2000" dirty="0"/>
              <a:t>, циркулирующей в правовых образованиях, системах;</a:t>
            </a:r>
          </a:p>
          <a:p>
            <a:pPr marL="3175" indent="369888">
              <a:buNone/>
            </a:pPr>
            <a:r>
              <a:rPr lang="ru-RU" sz="2000" dirty="0"/>
              <a:t>2) совокупность субъектов управления и технических средств, с </a:t>
            </a:r>
            <a:r>
              <a:rPr lang="ru-RU" sz="2000" dirty="0" smtClean="0"/>
              <a:t>помощью которых </a:t>
            </a:r>
            <a:r>
              <a:rPr lang="ru-RU" sz="2000" dirty="0"/>
              <a:t>производится обработка юридических сведений, данных;</a:t>
            </a:r>
          </a:p>
          <a:p>
            <a:pPr marL="3175" indent="369888">
              <a:buNone/>
            </a:pPr>
            <a:r>
              <a:rPr lang="ru-RU" sz="2000" dirty="0"/>
              <a:t>3) совокупность информационно-правовых связей, </a:t>
            </a:r>
            <a:r>
              <a:rPr lang="ru-RU" sz="2000" dirty="0" smtClean="0"/>
              <a:t>криминологических </a:t>
            </a:r>
            <a:r>
              <a:rPr lang="ru-RU" sz="2000" dirty="0"/>
              <a:t>потоков, статистических массивов и т.д</a:t>
            </a:r>
            <a:r>
              <a:rPr lang="ru-RU" sz="2000" dirty="0" smtClean="0"/>
              <a:t>.</a:t>
            </a:r>
          </a:p>
          <a:p>
            <a:pPr>
              <a:buNone/>
            </a:pPr>
            <a:r>
              <a:rPr lang="ru-RU" sz="2000" dirty="0" smtClean="0"/>
              <a:t>Т. о., </a:t>
            </a:r>
            <a:r>
              <a:rPr lang="ru-RU" sz="2000" dirty="0"/>
              <a:t>основываясь на теории систем и определениях </a:t>
            </a:r>
            <a:r>
              <a:rPr lang="ru-RU" sz="2000" dirty="0" smtClean="0"/>
              <a:t>понятия </a:t>
            </a:r>
            <a:r>
              <a:rPr lang="ru-RU" sz="2000" dirty="0"/>
              <a:t>системы в области права, данных учёными-юристами, можно </a:t>
            </a:r>
            <a:r>
              <a:rPr lang="ru-RU" sz="2000" dirty="0" smtClean="0"/>
              <a:t>сделать следующие </a:t>
            </a:r>
            <a:r>
              <a:rPr lang="ru-RU" sz="2000" dirty="0"/>
              <a:t>выводы: </a:t>
            </a:r>
            <a:endParaRPr lang="ru-RU" sz="2000" dirty="0" smtClean="0"/>
          </a:p>
          <a:p>
            <a:pPr>
              <a:buFont typeface="Wingdings" pitchFamily="2" charset="2"/>
              <a:buChar char="ü"/>
            </a:pPr>
            <a:r>
              <a:rPr lang="ru-RU" sz="2000" dirty="0" smtClean="0"/>
              <a:t>правовая </a:t>
            </a:r>
            <a:r>
              <a:rPr lang="ru-RU" sz="2000" dirty="0"/>
              <a:t>система – это упорядоченная </a:t>
            </a:r>
            <a:r>
              <a:rPr lang="ru-RU" sz="2000" dirty="0" smtClean="0"/>
              <a:t>совокупность элементов;</a:t>
            </a:r>
          </a:p>
          <a:p>
            <a:pPr>
              <a:buFont typeface="Wingdings" pitchFamily="2" charset="2"/>
              <a:buChar char="ü"/>
            </a:pPr>
            <a:r>
              <a:rPr lang="ru-RU" sz="2000" dirty="0" smtClean="0"/>
              <a:t>элементы </a:t>
            </a:r>
            <a:r>
              <a:rPr lang="ru-RU" sz="2000" dirty="0"/>
              <a:t>системы соединены между собой и </a:t>
            </a:r>
            <a:r>
              <a:rPr lang="ru-RU" sz="2000" dirty="0" smtClean="0"/>
              <a:t>взаимодействуют </a:t>
            </a:r>
            <a:r>
              <a:rPr lang="ru-RU" sz="2000" dirty="0"/>
              <a:t>друг с другом и с внешней средой не случайным образом, а с </a:t>
            </a:r>
            <a:r>
              <a:rPr lang="ru-RU" sz="2000" dirty="0" smtClean="0"/>
              <a:t>помощью необходимых </a:t>
            </a:r>
            <a:r>
              <a:rPr lang="ru-RU" sz="2000" dirty="0"/>
              <a:t>связей и отношений</a:t>
            </a:r>
            <a:r>
              <a:rPr lang="ru-RU" sz="2000" dirty="0" smtClean="0"/>
              <a:t>;</a:t>
            </a:r>
          </a:p>
          <a:p>
            <a:pPr>
              <a:buFont typeface="Wingdings" pitchFamily="2" charset="2"/>
              <a:buChar char="ü"/>
            </a:pPr>
            <a:r>
              <a:rPr lang="ru-RU" sz="2000" dirty="0" smtClean="0"/>
              <a:t>система </a:t>
            </a:r>
            <a:r>
              <a:rPr lang="ru-RU" sz="2000" dirty="0"/>
              <a:t>как целое выполняет </a:t>
            </a:r>
            <a:r>
              <a:rPr lang="ru-RU" sz="2000" dirty="0" smtClean="0"/>
              <a:t>установленную </a:t>
            </a:r>
            <a:r>
              <a:rPr lang="ru-RU" sz="2000" dirty="0"/>
              <a:t>ей функцию регулятора общественных отношений, которые </a:t>
            </a:r>
            <a:r>
              <a:rPr lang="ru-RU" sz="2000" dirty="0" smtClean="0"/>
              <a:t>и объединяют </a:t>
            </a:r>
            <a:r>
              <a:rPr lang="ru-RU" sz="2000" dirty="0"/>
              <a:t>систему.</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1096</TotalTime>
  <Words>7319</Words>
  <Application>Microsoft Office PowerPoint</Application>
  <PresentationFormat>Экран (4:3)</PresentationFormat>
  <Paragraphs>409</Paragraphs>
  <Slides>66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66</vt:i4>
      </vt:variant>
    </vt:vector>
  </HeadingPairs>
  <TitlesOfParts>
    <vt:vector size="67" baseType="lpstr">
      <vt:lpstr>Тема Office</vt:lpstr>
      <vt:lpstr>Информационные технологии в юридической деятельности</vt:lpstr>
      <vt:lpstr>Слайд 2</vt:lpstr>
      <vt:lpstr>ЛЕКЦИЯ 1.  ЭЛЕМЕНТЫ ТЕОРИИ СИСТЕМ, ЮРИСПРУДЕНЦИЯ И ПРАВОВАЯ СИСТЕМА  </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ЛЕКЦИЯ 3.   КОМПЬЮТЕРНЫЕ КОНСУЛЬТАЦИОННЫЕ ЮРИДИЧЕСКИЕ СЛУЖБЫ,  ИХ РАЗРАБОТКА</vt:lpstr>
      <vt:lpstr>Слайд 28</vt:lpstr>
      <vt:lpstr>Слайд 29</vt:lpstr>
      <vt:lpstr>Слайд 30</vt:lpstr>
      <vt:lpstr>Слайд 31</vt:lpstr>
      <vt:lpstr>Слайд 32</vt:lpstr>
      <vt:lpstr>Слайд 33</vt:lpstr>
      <vt:lpstr>Слайд 34</vt:lpstr>
      <vt:lpstr>Слайд 35</vt:lpstr>
      <vt:lpstr>Слайд 36</vt:lpstr>
      <vt:lpstr>Слайд 37</vt:lpstr>
      <vt:lpstr>Слайд 38</vt:lpstr>
      <vt:lpstr>Слайд 39</vt:lpstr>
      <vt:lpstr>Слайд 40</vt:lpstr>
      <vt:lpstr>Слайд 41</vt:lpstr>
      <vt:lpstr>Слайд 42</vt:lpstr>
      <vt:lpstr>1. КОМПЬЮТЕРНЫЕ ПЕРЕВОДЧИКИ</vt:lpstr>
      <vt:lpstr>Слайд 44</vt:lpstr>
      <vt:lpstr>Слайд 45</vt:lpstr>
      <vt:lpstr>Слайд 46</vt:lpstr>
      <vt:lpstr>Слайд 47</vt:lpstr>
      <vt:lpstr>2. ОПТИЧЕСКИЕ СИСТЕМЫ РАСПОЗНАВАНИЯ</vt:lpstr>
      <vt:lpstr>Слайд 49</vt:lpstr>
      <vt:lpstr>Слайд 50</vt:lpstr>
      <vt:lpstr>Слайд 51</vt:lpstr>
      <vt:lpstr>Слайд 52</vt:lpstr>
      <vt:lpstr>Слайд 53</vt:lpstr>
      <vt:lpstr>Слайд 54</vt:lpstr>
      <vt:lpstr>Слайд 55</vt:lpstr>
      <vt:lpstr>3. КОМПЬЮТЕРНЫЕ СЕТИ: ЛОКАЛЬНЫЕ, ГЛОБАЛЬНАЯ СЕТЬ ИНТЕРНЕТ</vt:lpstr>
      <vt:lpstr>Лекция № 5  ЮРИДИЧЕСКИЕ ИНФОРМАЦИОННО-ПОИСКОВЫЕ СИСТЕМЫ</vt:lpstr>
      <vt:lpstr>Слайд 58</vt:lpstr>
      <vt:lpstr>Слайд 59</vt:lpstr>
      <vt:lpstr>Слайд 60</vt:lpstr>
      <vt:lpstr>Слайд 61</vt:lpstr>
      <vt:lpstr>Слайд 62</vt:lpstr>
      <vt:lpstr>Слайд 63</vt:lpstr>
      <vt:lpstr>Слайд 64</vt:lpstr>
      <vt:lpstr>Слайд 65</vt:lpstr>
      <vt:lpstr>Слайд 66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Информационные технологии в юридической деятельности</dc:title>
  <dc:creator>User</dc:creator>
  <cp:lastModifiedBy>User</cp:lastModifiedBy>
  <cp:revision>148</cp:revision>
  <dcterms:created xsi:type="dcterms:W3CDTF">2015-02-04T07:11:08Z</dcterms:created>
  <dcterms:modified xsi:type="dcterms:W3CDTF">2016-10-21T13:32:13Z</dcterms:modified>
</cp:coreProperties>
</file>