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handoutMasterIdLst>
    <p:handoutMasterId r:id="rId71"/>
  </p:handoutMasterIdLst>
  <p:sldIdLst>
    <p:sldId id="259" r:id="rId2"/>
    <p:sldId id="257" r:id="rId3"/>
    <p:sldId id="370" r:id="rId4"/>
    <p:sldId id="379" r:id="rId5"/>
    <p:sldId id="384" r:id="rId6"/>
    <p:sldId id="374" r:id="rId7"/>
    <p:sldId id="383" r:id="rId8"/>
    <p:sldId id="378" r:id="rId9"/>
    <p:sldId id="376" r:id="rId10"/>
    <p:sldId id="373" r:id="rId11"/>
    <p:sldId id="377" r:id="rId12"/>
    <p:sldId id="385" r:id="rId13"/>
    <p:sldId id="386" r:id="rId14"/>
    <p:sldId id="388" r:id="rId15"/>
    <p:sldId id="395" r:id="rId16"/>
    <p:sldId id="443" r:id="rId17"/>
    <p:sldId id="396" r:id="rId18"/>
    <p:sldId id="438" r:id="rId19"/>
    <p:sldId id="393" r:id="rId20"/>
    <p:sldId id="398" r:id="rId21"/>
    <p:sldId id="399" r:id="rId22"/>
    <p:sldId id="397" r:id="rId23"/>
    <p:sldId id="440" r:id="rId24"/>
    <p:sldId id="433" r:id="rId25"/>
    <p:sldId id="387" r:id="rId26"/>
    <p:sldId id="441" r:id="rId27"/>
    <p:sldId id="394" r:id="rId28"/>
    <p:sldId id="389" r:id="rId29"/>
    <p:sldId id="390" r:id="rId30"/>
    <p:sldId id="442" r:id="rId31"/>
    <p:sldId id="391" r:id="rId32"/>
    <p:sldId id="439" r:id="rId33"/>
    <p:sldId id="392" r:id="rId34"/>
    <p:sldId id="434" r:id="rId35"/>
    <p:sldId id="400" r:id="rId36"/>
    <p:sldId id="401" r:id="rId37"/>
    <p:sldId id="436" r:id="rId38"/>
    <p:sldId id="402" r:id="rId39"/>
    <p:sldId id="403" r:id="rId40"/>
    <p:sldId id="404" r:id="rId41"/>
    <p:sldId id="405" r:id="rId42"/>
    <p:sldId id="406" r:id="rId43"/>
    <p:sldId id="407" r:id="rId44"/>
    <p:sldId id="408" r:id="rId45"/>
    <p:sldId id="437" r:id="rId46"/>
    <p:sldId id="409" r:id="rId47"/>
    <p:sldId id="410" r:id="rId48"/>
    <p:sldId id="411" r:id="rId49"/>
    <p:sldId id="412" r:id="rId50"/>
    <p:sldId id="413" r:id="rId51"/>
    <p:sldId id="414" r:id="rId52"/>
    <p:sldId id="415" r:id="rId53"/>
    <p:sldId id="416" r:id="rId54"/>
    <p:sldId id="417" r:id="rId55"/>
    <p:sldId id="419" r:id="rId56"/>
    <p:sldId id="420" r:id="rId57"/>
    <p:sldId id="421" r:id="rId58"/>
    <p:sldId id="422" r:id="rId59"/>
    <p:sldId id="423" r:id="rId60"/>
    <p:sldId id="424" r:id="rId61"/>
    <p:sldId id="425" r:id="rId62"/>
    <p:sldId id="426" r:id="rId63"/>
    <p:sldId id="427" r:id="rId64"/>
    <p:sldId id="428" r:id="rId65"/>
    <p:sldId id="429" r:id="rId66"/>
    <p:sldId id="431" r:id="rId67"/>
    <p:sldId id="430" r:id="rId68"/>
    <p:sldId id="432" r:id="rId69"/>
    <p:sldId id="435" r:id="rId70"/>
  </p:sldIdLst>
  <p:sldSz cx="9144000" cy="6858000" type="screen4x3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83" autoAdjust="0"/>
    <p:restoredTop sz="94660"/>
  </p:normalViewPr>
  <p:slideViewPr>
    <p:cSldViewPr>
      <p:cViewPr>
        <p:scale>
          <a:sx n="76" d="100"/>
          <a:sy n="76" d="100"/>
        </p:scale>
        <p:origin x="-1622" y="-34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83AA74-D4EC-408A-AC43-5DA4654CE98C}" type="datetimeFigureOut">
              <a:rPr lang="ru-RU" smtClean="0"/>
              <a:pPr/>
              <a:t>21.03.2025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C7AD7E-BACE-4469-B7F8-E81224E37C4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91892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21.03.2025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21.03.2025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09600" y="1295400"/>
            <a:ext cx="7848600" cy="2057401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Правосознание.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Право как инструмент регулирования общественных отношений.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990600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Лекция 4 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82828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1000" y="228600"/>
            <a:ext cx="8458200" cy="60785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Структура 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правосознания включает в себя следующие элементы</a:t>
            </a:r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: </a:t>
            </a:r>
          </a:p>
          <a:p>
            <a:r>
              <a:rPr lang="ru-RU" sz="2000" b="1" dirty="0">
                <a:solidFill>
                  <a:srgbClr val="333333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Правовая идеология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 Отношение общества в целом к праву (доктрины, понятия, принципы, уровень развития юридической науки). </a:t>
            </a:r>
            <a:r>
              <a:rPr lang="ru-RU" sz="2000" dirty="0" smtClean="0"/>
              <a:t>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Правовая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идеология образует ту "среду" , где формируется правосознание отдельной личности.</a:t>
            </a:r>
            <a:endParaRPr lang="ru-RU" sz="20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ru-RU" sz="2000" b="1" dirty="0">
                <a:solidFill>
                  <a:srgbClr val="333333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Правовая психология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 Эмоциональная оценка обществом и отдельными людьми права и правовых явлений (чувства, настроения, переживания). </a:t>
            </a:r>
            <a:endParaRPr lang="ru-RU" sz="20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ru-RU" sz="2000" b="1" dirty="0">
                <a:solidFill>
                  <a:srgbClr val="333333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Индивидуальные знания о праве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 Уровень правовых знаний </a:t>
            </a:r>
            <a:r>
              <a:rPr lang="ru-RU" sz="2000" dirty="0" smtClean="0">
                <a:solidFill>
                  <a:srgbClr val="333333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каждой отдельной 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личности, который влияет на восприятие права. 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(например, данное восприятие различно у крестьянина, студента-юриста, врача, ученого-правоведа, неспециалиста, глубоко интересующегося правом).</a:t>
            </a:r>
            <a:endParaRPr lang="ru-RU" sz="20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ru-RU" sz="2000" b="1" dirty="0">
                <a:solidFill>
                  <a:srgbClr val="333333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Личностные ценности индивида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 Система убеждений, личный опыт, опираясь на которые, человек оценивает правовые явления. </a:t>
            </a:r>
            <a:endParaRPr lang="ru-RU" sz="20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780"/>
              </a:spcAft>
              <a:tabLst>
                <a:tab pos="457200" algn="l"/>
              </a:tabLst>
            </a:pPr>
            <a:r>
              <a:rPr lang="ru-RU" sz="2000" b="1" dirty="0">
                <a:solidFill>
                  <a:srgbClr val="333333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Субъективная воля индивида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 Способность человека на основании знаний, чувств принимать решение, которое будет определять правомерность или неправомерность его поведения.</a:t>
            </a:r>
            <a:endParaRPr lang="ru-RU" sz="20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74282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icture background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685800"/>
            <a:ext cx="7238999" cy="5105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342453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457200" y="228600"/>
          <a:ext cx="8458200" cy="6309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58200"/>
              </a:tblGrid>
              <a:tr h="476186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Правосознание классифицируется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64142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По носителям: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64142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Индивидуальное - личное отношение человека к праву.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64142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Групповое - отношение к праву групп, коллективов и т.д.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484579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Корпоративное- правосознание представителей различных профессий ( например, работников полиции, торговцев на рынке, физиков, врачей), социальных групп и слоев ( бизнесменов,</a:t>
                      </a:r>
                      <a:r>
                        <a:rPr lang="ru-RU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рабочих, интеллигентов, заключенных), членов партии ( коммунисты, христианские демократы и т.д.)  организаций и т.д.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64142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Массовое - правосознание</a:t>
                      </a:r>
                      <a:r>
                        <a:rPr lang="ru-RU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больших групп людей.</a:t>
                      </a:r>
                    </a:p>
                  </a:txBody>
                  <a:tcPr/>
                </a:tc>
              </a:tr>
              <a:tr h="364142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Общественное- правосознание всего общества.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64142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По уровню: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44251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Обыденное -  отношение к праву обывателя,</a:t>
                      </a:r>
                      <a:r>
                        <a:rPr lang="ru-RU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для которого право не является основным знанием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44251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Профессиональное</a:t>
                      </a:r>
                      <a:r>
                        <a:rPr lang="ru-RU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– правосознание, которое сложилось в результате специальной подготовки ( судьи, адвокаты).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64142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Научное</a:t>
                      </a:r>
                      <a:r>
                        <a:rPr lang="ru-RU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– правосознание свойственное ученым правоведам.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90600" y="533400"/>
            <a:ext cx="7467600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Основными функции правосознания </a:t>
            </a:r>
            <a:r>
              <a:rPr lang="ru-RU" sz="24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являются </a:t>
            </a:r>
          </a:p>
          <a:p>
            <a:pPr indent="450215" algn="just">
              <a:spcAft>
                <a:spcPts val="0"/>
              </a:spcAft>
            </a:pPr>
            <a:r>
              <a:rPr lang="ru-RU" sz="24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Информационно – познавательная   </a:t>
            </a:r>
            <a:r>
              <a:rPr lang="ru-RU" sz="24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-  высокий уровень правосознания способствует распространению правовой информации и накоплению юридических знаний как в обществе в целом, так и отдельным индивидом.</a:t>
            </a:r>
          </a:p>
          <a:p>
            <a:pPr indent="450215" algn="just">
              <a:spcAft>
                <a:spcPts val="0"/>
              </a:spcAft>
            </a:pPr>
            <a:r>
              <a:rPr lang="ru-RU" sz="24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Оценочная</a:t>
            </a:r>
            <a:r>
              <a:rPr lang="ru-RU" sz="24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– при развитом правосознании легче правильнее оцениваются те или иные правовые явления.</a:t>
            </a:r>
          </a:p>
          <a:p>
            <a:pPr indent="450215" algn="just">
              <a:spcAft>
                <a:spcPts val="0"/>
              </a:spcAft>
            </a:pPr>
            <a:r>
              <a:rPr lang="ru-RU" sz="24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Регулятивная</a:t>
            </a:r>
            <a:r>
              <a:rPr lang="ru-RU" sz="24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– способствует выработке и распространению правомерного поведения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3400" y="457200"/>
            <a:ext cx="80772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Система права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Включает три основных компонента: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нормы права, отрасль права,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институты права,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два дополнительных -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субинституты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подотрасли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800" b="1" dirty="0" smtClean="0"/>
              <a:t> </a:t>
            </a:r>
            <a:r>
              <a:rPr lang="ru-RU" dirty="0" smtClean="0"/>
              <a:t>1. 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Норма права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— общеобязательное правило поведения, санкционированное государством, подкреплённое государственным принуждением и содержащееся в нормативно-правовом акте. </a:t>
            </a:r>
            <a:endParaRPr lang="ru-RU" sz="2000" dirty="0" smtClean="0"/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2.  Отрасль права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— это совокупность правовых норм, составляющих самостоятельную область права, регулирующая однородную сферу общественных отношений (например, гражданское право, семейное право, трудовое право) .</a:t>
            </a:r>
          </a:p>
          <a:p>
            <a:r>
              <a:rPr lang="ru-RU" sz="2000" b="1" dirty="0" smtClean="0"/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3.  Институт права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— совокупность правовых норм, регулирующих относительно самостоятельную часть общественных отношений в рамках одной отрасли права (например, институт собственности, институт гражданства) </a:t>
            </a:r>
          </a:p>
          <a:p>
            <a:endParaRPr lang="ru-RU" sz="2000" b="1" dirty="0" smtClean="0"/>
          </a:p>
          <a:p>
            <a:r>
              <a:rPr lang="ru-RU" sz="2000" dirty="0" smtClean="0"/>
              <a:t> 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Не входит в понятие «система права» 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Правовая идеология.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7200" y="228600"/>
            <a:ext cx="845820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Родственные институты , входящие в одну отрасль, могут образовывать 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подотрасль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- промежуточную совокупность норм между правовым институтом и отраслью (например, патентное право -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подотрасль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гражданского,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налоговое -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подотрасль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финансового и т. д.).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Отрасли права могут быть:</a:t>
            </a:r>
          </a:p>
          <a:p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материальными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- регулирующими непосредственно общественные отношения;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процессуальными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регламентирующими порядок, оболочку правового регулирования материальных отраслей. </a:t>
            </a:r>
          </a:p>
          <a:p>
            <a:pPr>
              <a:buFont typeface="Arial" pitchFamily="34" charset="0"/>
              <a:buChar char="•"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5800" y="304800"/>
            <a:ext cx="80010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  Процессуальное право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— совокупность норм права, регулирующих процессуальный порядок, процедуры практической реализации и исполнения норм материального права 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Оно распространяется на ситуации, требующие вмешательства органов судебной власти, и определяет процедуру ведения гражданских, административных или уголовных дел .</a:t>
            </a: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Основные виды процессуального права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Гражданское процессуальное право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регулирует порядок рассмотрения гражданских дел в судах общей юрисдикции, таких как споры между частными лицами и организациями .</a:t>
            </a: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Уголовное процессуальное право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определяет порядок расследования преступлений, уголовного преследования и судебного разбирательства по уголовным делам. </a:t>
            </a: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Административное процессуальное право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касается рассмотрения дел, связанных с обжалованием действий и решений органов государственной власти .</a:t>
            </a: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Арбитражное процессуальное право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регулирует порядок разрешения экономических споров между предпринимателями и организациями в арбитражных судах.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09600" y="381000"/>
            <a:ext cx="784860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Примерами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материальных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отраслей являются : гражданское; уголовное; 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административное право;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процессуальных: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гражданско-процессуальное; уголовно-процессуальное; 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арбитражно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- процессуальное право.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Отрасли права могут быть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комплексными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- занимать промежуточное  положение между различными отраслями права. (Например, муниципальное право занимает промежуточное положение между конституционным и административным; предпринимательское - между гражданским и финансовым и т. д.)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 descr="Picture 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304800"/>
            <a:ext cx="5943599" cy="6324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52400" y="203217"/>
          <a:ext cx="8763000" cy="65107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81500"/>
                <a:gridCol w="4381500"/>
              </a:tblGrid>
              <a:tr h="516050">
                <a:tc gridSpan="2"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Материальные отрасли права в Российской федерации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616807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1. Конституционное право;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13.  Жилищное право; </a:t>
                      </a:r>
                    </a:p>
                    <a:p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56231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2. Гуманитарное</a:t>
                      </a:r>
                      <a:r>
                        <a:rPr lang="ru-RU" sz="1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право;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14. Авторское право;</a:t>
                      </a:r>
                    </a:p>
                  </a:txBody>
                  <a:tcPr/>
                </a:tc>
              </a:tr>
              <a:tr h="440577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3.  Избирательное право;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15.  Патентное право;</a:t>
                      </a:r>
                    </a:p>
                  </a:txBody>
                  <a:tcPr/>
                </a:tc>
              </a:tr>
              <a:tr h="393505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4.  Парламентское право;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16.  Наследственное право;</a:t>
                      </a:r>
                    </a:p>
                  </a:txBody>
                  <a:tcPr/>
                </a:tc>
              </a:tr>
              <a:tr h="51530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5.  Административное право;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17.  Семейное право;</a:t>
                      </a:r>
                    </a:p>
                  </a:txBody>
                  <a:tcPr/>
                </a:tc>
              </a:tr>
              <a:tr h="36584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6.  Финансовое</a:t>
                      </a:r>
                      <a:r>
                        <a:rPr lang="ru-RU" sz="1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право;</a:t>
                      </a:r>
                      <a:endParaRPr lang="ru-RU" sz="18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18.  </a:t>
                      </a:r>
                      <a:r>
                        <a:rPr lang="ru-RU" sz="18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Природоресурсное</a:t>
                      </a:r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право;</a:t>
                      </a:r>
                    </a:p>
                  </a:txBody>
                  <a:tcPr/>
                </a:tc>
              </a:tr>
              <a:tr h="4963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7.  Налоговое право;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19. Аграрное право;</a:t>
                      </a:r>
                    </a:p>
                  </a:txBody>
                  <a:tcPr/>
                </a:tc>
              </a:tr>
              <a:tr h="444367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8. Бюджетное право ;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20.  Экологическое право;</a:t>
                      </a:r>
                    </a:p>
                  </a:txBody>
                  <a:tcPr/>
                </a:tc>
              </a:tr>
              <a:tr h="436197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9. Банковское право;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21.  Трудовое право;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8484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10. Предпринимательское право;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22.  Право социального обеспечения; </a:t>
                      </a:r>
                    </a:p>
                  </a:txBody>
                  <a:tcPr/>
                </a:tc>
              </a:tr>
              <a:tr h="4963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11. Гражданское право;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23  Уголовное право;</a:t>
                      </a:r>
                    </a:p>
                  </a:txBody>
                  <a:tcPr/>
                </a:tc>
              </a:tr>
              <a:tr h="4963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12. Торговое (коммерческое) право;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>
            <a:normAutofit/>
          </a:bodyPr>
          <a:lstStyle/>
          <a:p>
            <a:endParaRPr lang="ru-RU" sz="2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990600"/>
            <a:ext cx="8763000" cy="5562600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1.    Правосознание: понятие, уровни, виды, структура. Слайды 1-11.</a:t>
            </a:r>
          </a:p>
          <a:p>
            <a:pPr marL="457200" indent="-457200"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2. Право как инструмент регулирования общественных отношений. Система права и система законодательства. Понятие формы права.  Отрасли права в РФ.  Правовой институт. Метод правового регулирования.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Внутригосударственное право и международное право. Сл. 12- 35.</a:t>
            </a:r>
          </a:p>
          <a:p>
            <a:pPr marL="457200" indent="-457200"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3. Правовая система и правовая семья. Романо-германская правовая семья. Англосаксонская правовая семья.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Признаки мусульманской правовой семьи. Правовая система современной России. Формы российского права. Общая характеристика основных форм российского права. Сл. 36-44.</a:t>
            </a:r>
          </a:p>
          <a:p>
            <a:pPr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4.  Субъекты Российской Федерации. Сл. 53-55.</a:t>
            </a:r>
          </a:p>
          <a:p>
            <a:pPr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5. Законность и правопорядок как отражение эффективности права.  Правонарушения и юридическая ответственность. Понятие и значение юридической ответственности в процессе формирования социально активной личности. Основы дисциплинарной, административной, гражданско-правовой, уголовной ответственности. </a:t>
            </a: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Общие положения о субъектах правовых отношений. Сл. 56-58.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4086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913902"/>
              </p:ext>
            </p:extLst>
          </p:nvPr>
        </p:nvGraphicFramePr>
        <p:xfrm>
          <a:off x="304798" y="228598"/>
          <a:ext cx="8610601" cy="63246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2"/>
                <a:gridCol w="6781799"/>
              </a:tblGrid>
              <a:tr h="47971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Отрасли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права в РФ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733077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1. Конституционное право;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1.регулирует общественные отношения, связанные с правами и свободами человека, устройством государства, и иные основополагающие общественные отношения; 2. конституционные нормы влияют на нормы всех иных отраслей права; 3. опирается преимущественно на императивный метод  правового регулирования; 4. имеет в качестве источника Конституцию РФ.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17512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2. Гражданское право;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1.регулирует имущественные и связанные с ними личные  неимущественные отношения; 2. опирается на координационный метод правового регулирования; 3. </a:t>
                      </a:r>
                      <a:r>
                        <a:rPr lang="en-US" sz="16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6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основной источник  Гражданский кодекс РФ.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004933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3. Гражданско-процессуальное право;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1. Имеет в качестве предмета правового регулирования процедуру гражданско-правового судопроизводства ( вопросы возбуждения гражданского дела, установления фактических обстоятельств, доказывания. Рассмотрения дела в судебном заседании, принятия решения по гражданскому делу, возможности его обжалования и т.д.)2. опирается на императивно- диспозитивный метод правового регулирования;3. в качестве главного источника имеет Гражданско-процессуальный кодекс.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189367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4. Уголовное право;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1. Охватывает своим регулированием общественные отношения связанные с борьбой с преступностью – системой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наиболее общественно опасных правонарушений и правонарушителей; 2.</a:t>
                      </a:r>
                      <a:r>
                        <a:rPr lang="en-US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опирается на императивный метод; 3. основной источник Уголовный кодекс РФ (УК).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0" y="1"/>
          <a:ext cx="9144000" cy="7132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2600"/>
                <a:gridCol w="7391400"/>
              </a:tblGrid>
              <a:tr h="152399">
                <a:tc>
                  <a:txBody>
                    <a:bodyPr/>
                    <a:lstStyle/>
                    <a:p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438507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5.  Уголовно-процессуальное право;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1. имеет в качестве предмета правового регулирования процедуру (процесс) осуществления уголовного судопроизводства  (порядок привлечения  к уголовной ответственности, возбуждения уголовного дела, его расследования, рассмотрения уголовного дела в суде, вынесения приговора, возможности обжалования и пересмотра приговора); 2. опирается на императивно-диспозитивный метод правового регулирования; 3. источник Уголовно-процессуальный кодекс РФ ( УПК)</a:t>
                      </a:r>
                    </a:p>
                  </a:txBody>
                  <a:tcPr/>
                </a:tc>
              </a:tr>
              <a:tr h="1225890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6. Уголовно-исполнительное право;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ru-RU" sz="16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Регулирует общественные отношения, связанные с </a:t>
                      </a:r>
                      <a:r>
                        <a:rPr lang="ru-RU" sz="1600" kern="1200" baseline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исполнением уголовного наказания </a:t>
                      </a:r>
                      <a:r>
                        <a:rPr lang="ru-RU" sz="16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(порядок отбытия наказания, правовой статус осужденных, отбывающих наказание, виды мест лишения свободы и т. д.);  2. опирается на властный (императивный) метод правового регулирования; 3.  руководствуется Уголовно-исполнительным кодексом РФ (УИК) как основным источником.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90600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7. Административное право;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1. регламентирует общественные отношения в сферах государственного управления и поддержания общественного порядка; 2. руководствуется императивным методом правового регулирования; 3.  имеет в качестве главного источника Кодекс об административных правонарушениях РФ (</a:t>
                      </a:r>
                      <a:r>
                        <a:rPr lang="ru-RU" sz="1600" kern="1200" baseline="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КоАП</a:t>
                      </a:r>
                      <a:r>
                        <a:rPr lang="ru-RU" sz="16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).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90972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8. Трудовое право;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1. регулирует общественные отношения в сфере наемного труда, правоотношения между наемными работниками и предприятием (организацией), работодателем; 2.  метод правового регулирования - императивно-диспозитивный;</a:t>
                      </a:r>
                    </a:p>
                    <a:p>
                      <a:r>
                        <a:rPr lang="ru-RU" sz="16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3. основной источник - Трудовой кодекс РФ (ТК РФ).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086871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9. Семейное право;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1.охватывает своим регулированием юридические отношения между супругами, а также между родителями и детьми (заключение брака, режим имущества супругов, расторжение брака и его последствия, вопросы материнства, отцовства и т. д.); 2. опирается на диспозитивный метод правового регулирования; 3. главный источник данного права - Семейный кодекс РФ (СК).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1411306"/>
            <a:ext cx="88392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</a:t>
            </a:r>
            <a:r>
              <a:rPr kumimoji="0" lang="ru-RU" sz="28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труктура права </a:t>
            </a:r>
            <a:r>
              <a:rPr lang="ru-RU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также</a:t>
            </a:r>
            <a:r>
              <a:rPr kumimoji="0" lang="ru-RU" sz="28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делиться на две большие группы: на частное и публичное право. </a:t>
            </a:r>
          </a:p>
          <a:p>
            <a:r>
              <a:rPr kumimoji="0" lang="ru-RU" sz="28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Частное право- </a:t>
            </a:r>
            <a:r>
              <a:rPr kumimoji="0" lang="ru-RU" sz="28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это упорядоченная совокупность юридических норм, охраняющих и регулирующих отношения частных лиц. 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Публичное право </a:t>
            </a:r>
            <a:r>
              <a:rPr kumimoji="0" lang="ru-RU" sz="28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образуют нормы, закрепляющие порядок деятельности органов государственной власти и управления;</a:t>
            </a:r>
            <a:endParaRPr kumimoji="0" lang="ru-RU" sz="28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AutoShape 2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0900" name="AutoShape 4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0902" name="Picture 6" descr="Picture 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9" y="152400"/>
            <a:ext cx="8461375" cy="6705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381000"/>
            <a:ext cx="7010400" cy="5410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09600" y="381001"/>
            <a:ext cx="8153400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           </a:t>
            </a:r>
          </a:p>
          <a:p>
            <a:pPr algn="just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  Правовой институт -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представляет собой обособленную группу юридических норм, регулирующих качественно однородные общественные отношения внутри одной отрасли права или на их стыке.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Например, институты дарения, наследования, купли-продажи в гражданском праве.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 descr="Picture 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304799"/>
            <a:ext cx="8534400" cy="61722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0" y="-228599"/>
          <a:ext cx="10058400" cy="70553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58400"/>
              </a:tblGrid>
              <a:tr h="524334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Институт права классифицируется :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24334">
                <a:tc>
                  <a:txBody>
                    <a:bodyPr/>
                    <a:lstStyle/>
                    <a:p>
                      <a:r>
                        <a:rPr lang="ru-RU" sz="2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По</a:t>
                      </a:r>
                      <a:r>
                        <a:rPr lang="ru-RU" sz="24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сфере распределения- </a:t>
                      </a:r>
                      <a:r>
                        <a:rPr lang="ru-RU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на </a:t>
                      </a:r>
                      <a:r>
                        <a:rPr lang="ru-RU" sz="2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отраслевые и межотраслевые;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24334">
                <a:tc>
                  <a:txBody>
                    <a:bodyPr/>
                    <a:lstStyle/>
                    <a:p>
                      <a:r>
                        <a:rPr lang="ru-RU" sz="2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По правовому характеру </a:t>
                      </a: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– </a:t>
                      </a:r>
                      <a:r>
                        <a:rPr lang="ru-RU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на материальные и процессуальные;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24334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По функциям</a:t>
                      </a:r>
                      <a:r>
                        <a:rPr lang="ru-RU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–  </a:t>
                      </a:r>
                      <a:r>
                        <a:rPr lang="ru-RU" sz="2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на охранительные и регулятивные</a:t>
                      </a:r>
                      <a:r>
                        <a:rPr lang="ru-RU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. Например,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38308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Институт гражданства </a:t>
                      </a: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( материальный, межотраслевой, регулятивный)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34811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Институт рассмотрения уголовного дела в кассационной инстанции</a:t>
                      </a: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( процессуальный, отраслевой, охранительный)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39274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Институт купли-продажи </a:t>
                      </a: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( материальный, отраслевой, регулятивный)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34811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Институт частной собственности </a:t>
                      </a: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( межотраслевой, материальный, регулятивный)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34811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Институт трудового договора </a:t>
                      </a: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(отраслевой, материальный, охранительный)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74922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Институт лишения свободы</a:t>
                      </a: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(отраслевой, материальный, охранительный)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83111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Институт сроков давности привлечения к уголовной ответственности </a:t>
                      </a: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(межотраслевой, охранительный, материально-процессуальный)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3400" y="533400"/>
            <a:ext cx="81534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 Предметом правового регулирования принято считать общественные  отношения,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регулируемые данной совокупностью норм права.  </a:t>
            </a: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Каждой отрасли  соответствует свой предмет регулирования, иначе говоря, каждая отрасль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отличается предметным своеобразием, спецификой регулируемых общественных отношений. </a:t>
            </a: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Предмет регулирования складывается объективно и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не зависит от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усмотрения законодателя.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5800" y="228600"/>
            <a:ext cx="78486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Метод правового регулирования — это обусловленный предметом способ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воздействия права на общественные отношения.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Методы правового регулирования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характеризуются тремя обстоятельствами: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а) порядком установления субъективных прав и обязанностей субъектов общественных отношений;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б) средствами их обеспечения (санкциями);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в) степенью самостоятельности (усмотрения) действий субъектов.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 соответствии с  этими критериями в юридической науке выделяют два главных метода правового  регулирования: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императивный и диспозитивный.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icture background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381000"/>
            <a:ext cx="7543800" cy="52730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006353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304800"/>
            <a:ext cx="762000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7200" y="228600"/>
            <a:ext cx="83058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Императивный метод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(его еще называют авторитарным, властным) основан на подчиненности, субординации участников общественных отношений. Этим методом жестко регулируется поведение (действия) субъектов, они, как правило,  ставятся в неравное положение, например, — гражданин и административный орган. Этот метод характерен для уголовного, административного, налогового  права.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Диспозитивный метод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(автономный), устанавливая права и обязанности субъектов, одновременно предоставляет им возможность выбрать вариант поведения или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дополнительно своим соглашением урегулировать свои взаимоотношения. Этот  метод присущ гражданскому, семейному, трудовому праву.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 descr="Picture 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71449"/>
            <a:ext cx="8763000" cy="64008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800" y="457200"/>
            <a:ext cx="83820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Среди отраслей права выделяют и комплексные отрасли, которые для     регулирования общественных отношений используют комбинирование различных методов и имеют сложный,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многоаспектный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предмет регулирования. </a:t>
            </a:r>
          </a:p>
          <a:p>
            <a:pPr algn="just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Например, к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комплексным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отраслям относят в настоящее время аграрное право. В его предмет включаются земельные, имущественные, трудовые, а также организационно- управленческие отношения в сфере сельскохозяйственной деятельности.</a:t>
            </a:r>
          </a:p>
          <a:p>
            <a:pPr algn="just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А поскольку предмет включает разнородные общественные отношения, то в этой   отрасли применяется как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императивный, так и диспозитивный методы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а также дополнительный метод — координации в организационно-управленческих  отношениях.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 descr="Picture 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0"/>
            <a:ext cx="7066420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838200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Внутригосударственное право и международное право</a:t>
            </a: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4800" y="990600"/>
            <a:ext cx="88392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К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национальному праву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принято относить совокупный массив отраслей, регулирующие отношения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внутри государства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 отличаются своеобразием национальных, исторических, культурных особенностей конкретного народа.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Международное же право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концентрирует совокупный опыт человеческой цивилизации и является результатом согласования воли субъектов международного общения главным образом — государств.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Конституции РФ провозглашено, что общепризнанные принципы и нормы международного права и международные договоры Российской Федерации являются составной частью ее правовой системы.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Это означает, что международное право служит ориентиром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внутригосударственного законодательства и правоприменительной практики.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Кроме того, нормы международного права непосредственно применяются во  внутригосударственных отношениях.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Однако конституция любого государства имеет приоритет перед нормами международного права.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Правовая система и правовая семья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09600" y="762000"/>
            <a:ext cx="8001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Правовая семья представляет собой более или менее широкую совокупность   национальных правовых систем, которые объединяют общность источников права,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основных понятий, структуры права и исторического пути его формирования.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5800" y="2666999"/>
            <a:ext cx="7467600" cy="3416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Наиболее известной является классификация французского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учѐного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Рене Давида, в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соответствии с которой выделяются: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1. романо-германская правовая семья,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2. англосаксонская правовая семья,</a:t>
            </a:r>
          </a:p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религиозная правовая семья (мусульманская, иудейская и др.),</a:t>
            </a:r>
          </a:p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4. социалистическая правовая семья,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традиционная правовая семья,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 descr="Picture 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381000"/>
            <a:ext cx="7772400" cy="60197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62000" y="1066800"/>
            <a:ext cx="80010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Романо-германская правовая семья, </a:t>
            </a:r>
          </a:p>
          <a:p>
            <a:pPr algn="ctr"/>
            <a:endParaRPr lang="ru-RU" dirty="0" smtClean="0"/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существовавшая первоначально в странах Европы, затем распространилась на Латинскую Америку, значительную часть Африки, Японию. По-видимому, этот процесс объясняется колонизаторской деятельностью многих европейских государств, высоким уровнем кодификации в них, которую можно было использовать как образец для создания собственного права. 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Распространена в таких странах как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Франция, Германия, Австрия,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Бельгия, Голландия, Дания, Испания, Исландия, Италия, Португалия,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Норвегия, Люксембург, Швеция, Швейцария, Финляндия, государства Латинской Америки.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" y="152400"/>
            <a:ext cx="8686800" cy="6477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Признаки романо-германской правовой семьи: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 единая иерархически построенная система источников права, включающих конституционные законы, кодексы, текущие законы и подзаконные акты.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 приоритетное место в системе нормативных правовых актов занимают законы, разрабатываемые и принимаемые высшими представительными органами.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 наличие писаных конституций, которым свойственна особая значимость, особый юридический авторитет.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4. в конституциях определяются основы государственного и общественного строя,  структура и компетенция государственных органов.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5. разработана особая процедура принятия Конституции, существуют специальные органы, призванные ее охранять (например, Конституционный совет во Франции,  Конституционный Суд в России и т.д.) и особая процедура ее изменения и отмены;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6. наличие и действие (в большинстве стран) гражданских, уголовных,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гражданско-процессуальных, уголовно-процессуальных и других кодексов;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7. важное положение занимают подзаконные нормативные правовые акты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(регламенты, инструкции и др.);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8. своеобразное положение обычая, относимого судебной практикой к числу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вспомогательных источников права.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9.Деление отраслей права на частные и публичные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10.Сходность структуры отрасли и правовых институтов, обусловленная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существующими традициями, сходством правовых принципов, общим понятийным фондом (единый смысл основных понятий и категорий).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icture background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17320" y="1060767"/>
            <a:ext cx="6309360" cy="4736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2661267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3400" y="762000"/>
            <a:ext cx="76962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2. Англосаксонская правовая семья.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Эта правая семья развивалась автономно. Связь с европейским континентом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оказала на нее более или менее значительного влияния.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англосаксонской правовой семье сама концепция права, система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источников права, юридический язык иные, чем в системах романо-германской правовой семьи. Данная правовая семья включает две группы: группу английского права и право США.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 первую группу английского права входят, наряду с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Англией, Северная  Ирландия, Канада, Австралия и Нова Зеландия, бывшие колонии Британской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империи.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 второй группе относятся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США, право которой практически самостоятельно,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хотя имело своим первоначальным источником английское право.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1000" y="335846"/>
            <a:ext cx="81534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 позиции более конкретного подхода можно назвать следующие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признаки англосаксонской автономной правовой семьи:</a:t>
            </a:r>
          </a:p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1. основным источником права выступает судебный прецедент, сформулированный судьями в их решениях по конкретному делу и распространяющийся на аналогичные дела;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2. большая гибкость норм общего права и меньшая их абстрактность в сравнении с нормами права романо-германских систем;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3. степень значимости прецедента зависит от места в судебной иерархии суда, рассматривающего дело;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4. отсутствие классического деления права на публичное и частное;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6. нет ярко выраженного деления права на отрасли;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7. вспомогательная роль, в сравнении с судебными прецедентами, статутного права и юридических обычаев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800" y="0"/>
            <a:ext cx="8610600" cy="69249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3. Мусульманская правовая семья.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Мусульманская правовая семья охватывает значительное число государств,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исповедующих ислам (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Афганистан, Иран, Пакистан, Саудовская Аравия, Объединенные Арабские Эмираты, Сирия, Турция, Тунис, Алжир, Египет,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Иордания).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Система  отличается ярко выраженной религиозной окраской. Она основана на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Коране (священной книге мусульман), Сунне (сборнике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преданий о деятельности и высказываниям пророка Мухаммеда), а также на обычаях –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адатах. Известно, что нормативные предписания Корана и Сунны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сравнительно немногочисленны. Наиболее обстоятельно они регулируют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брачно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семейные и наследственные отношения. Существенно то, что большинство положений Корана и Сунны раскрывают принципы, на которых должна строиться  повседневная жизнь мусульман.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Источником мусульманского права является также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Иджма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– сводный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комментарий древних правоведов, знатоков ислама, имеющий практическую значимость. Наиболее поздним источником мусульманского права является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Кияс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правила применения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шариата (норм мусульманского права) к новым жизненным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ситуациям по принципу аналогии.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Мусульманское право представляет собой пример «права», созданного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учеными-богословами, на основе неполных предписаний Корана и положений  Сунны. При рассмотрении дела судья не только обращается к Корану или Сунне, но  и может ссылаться на авторитетное мнение общепризнанного правоведа.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8991600" cy="71404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Признаки мусульманской правовой семьи: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1. источниками данного права являются религиозно-нравственные нормы и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ценности, содержащиеся в Коране, Сунне,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Иджме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 распространяющиеся на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мусульман;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2. весьма тесные переплетения юридических положений с религиозными,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философскими, моральными постулатами, а также с местными обычаями в целом образуют единые правила поведения;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3. Особое значение в системе источников права придается трудам ученых-юристов (доктрины), конкретизирующие и толкующие первоисточники, лежащие в основе конкретных решений.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4. Отсутствует классическое деление права на частное и публичное (глава следует за главой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без логического разграничения законов, которые бы следовало отнести к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частному либо к уголовному праву).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5. основные отрасли мусульманского права: уголовное право, судебное право и семейное право;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6. нормативные правовые акты (законодательство), в сравнении с религиозными источниками имеют вторичное значение;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7. судебная практика в собственном смысле (правовой прецедент)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не признается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источником права;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8. юридическая теория и судебная практика основаны на доминировании идеи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обязанности с позиции их неукоснительного исполнения, а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не право человека (как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это имеет место в романо-германской и англосаксонских правовых семьях).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800" y="152400"/>
            <a:ext cx="8382000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Правовая система современной России.</a:t>
            </a:r>
          </a:p>
          <a:p>
            <a:pPr algn="ctr"/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Российское право сходно с романо-германским правом. Это проявляется в основном в кодифицированном характере российского законодательства, в приоритете (доминировании) закона, по сравнению с другими источниками права.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Существенно то, что масштабные интеграционные процессы в современном мире придают особую актуальность сравнению и сближению различных правовых систем. Интенсивное развитие экономики, торговли, науки и культуры обусловливает укрупнение связей и последующих контактов государств. С этой точки зрения отметим тенденцию сближения правовой системы России (по источникам и содержанию – ст.2 Конституции РФ и др.), прежде всего, с семьей романо-германского права (доминирующее место закона в системе форм (источников) права; деление права на публичное и частное, на соответствующие отрасли и др.),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не утрачивая своей самобытности. Кроме того, Россия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восприимчива и к традициям семьи общего (англосаксонского) права, допуская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отдельных случаях в правоприменительной практике и толковании действие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принципа прецедента.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 descr="Picture 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5" y="152400"/>
            <a:ext cx="8683625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04800" y="0"/>
            <a:ext cx="8839200" cy="5570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Формы (источники) права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это способы выражения и закрепления правовых норм.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Выделяют четыре основные формы права: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Нормативно-правовой акт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это юр. акт, принятый компетентными субъектами правотворчества.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 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Нормативный договор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это двустороннее или многостороннее соглашение между субъектами правотворчества.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   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Правовой прецедент судебное или административное решение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 конкретному юридическому делу, которое становится нормой для всех аналогичных дел, возникающих в будущем.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  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Правовой обычай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санкционированное государством исторически сложившееся правило поведения.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юридической науке называются и другие формы права: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доктрина или юридическая наука – различные научные труды (трактаты, монографии, статьи), на основании которых правоприменительные органы принимают решения по конкретным юридическим делам;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7200" y="609600"/>
            <a:ext cx="7924800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Иерархию нормативно-правовых актов в Российской Федерации составляют:</a:t>
            </a:r>
          </a:p>
          <a:p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/>
              <a:t>1.</a:t>
            </a:r>
            <a:r>
              <a:rPr lang="en-US" sz="2400" dirty="0" smtClean="0"/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Конституция РФ;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федеральные конституционные законы;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федеральные законы;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4. нормативные указы Президента РФ;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5. постановления Правительства РФ;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6. нормативные акты министерств и ведомств РФ;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7.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законы субъектов РФ;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8. подзаконные акты органов власти субъектов РФ;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9.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локальные нормативные акты.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7200" y="609600"/>
            <a:ext cx="83058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 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Конституция РФ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является источником права высшей юридической силы. Она закрепляет основы экономического строя; основы политического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строя; основополагающие ·права и свободы человека; федеративное устройство Росси и ; устанавливает систему органов государственной  власти.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Нормы Конституции влияют на все иные правовые нормы, так как они не должны противоречить конституционным</a:t>
            </a:r>
          </a:p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2. Федеральные конституционные законы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принимаются, по вопросам, прямо указанным в Конституции (непосредственно развивают ряд положения  Конституции), характеризуются более сложной процедурой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принятия и отличаются повышенной стабильностью. Занимают промежуточное положение между Конституцией и федеральными законами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800" y="0"/>
            <a:ext cx="8229600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3.  Федеральные законы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принимаются (как и федеральные конституционные законы) Государственной Думой и Советом Федерации ФС РФ. Федеральные законы распространяют свое действие на территорию всей страны и регулируют наиболее важные сферы общественных отношений.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По своей юридической силе федеральный закон возвышается над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всеми иными нормативными актами (кроме Конституции и федеральных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конституционных законов) - подзаконными актами, которые должны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соответствовать федеральному закону.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4.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Указы Президента РФ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могут быть: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нормативными (содержать нормы права общего характера) ;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ненормативными (например, регулировать вопросы назначения конкретных лиц на государственные должности).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Нормативные указы Президента обладают высшей юридической силой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среди подзаконных актов. Они, как правило, распространяют свое действие на территорию своей страны и общеобязательны для исполнения. Указы Президента должны соответствовать Конституции и федеральным законам 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icture background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457200"/>
            <a:ext cx="7543799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6190703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" y="1"/>
            <a:ext cx="8686800" cy="7017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5. Актами Правительства РФ являются: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постановления (содержат нормы права) ;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распоряжения (регулируют оперативно-технические вопросы).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Следовательно, нормативно-правовыми бывают только постановления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Правительства РФ.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Данные акты издаются: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для регулирования важнейших вопросов экономики и государственной жизни 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только на основании и в о исполнение законов РФ и указов Президента РФ. 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Нормативно-правовые акты федеральных министерств и ведомств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(государственных комитетов, комитетов, федеральных агентств, федеральных инспекций , федеральных служб) принимаются в форме приказов, инструкций, положений, постановлений, писем, уставов.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Данные акты обычно регулируют общественные отношения в сферах экономики;  науки; образования; здравоохранения; культуры ; обороны и безопасности; правоохранительной деятельности.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Нормативно-правовые акты федеральных министерств и ведомств издаются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только в случаях и пределах, установленных: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федеральными законами ;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указами Президента РФ;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постановлениями Правительства РФ,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обязательны для организаций , учреждений, должностных лиц, подведомственных данным министерствам и ведомствам и для граждан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" y="152399"/>
            <a:ext cx="84582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7. Законы субъектов РФ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принимаются законодательными (представительными)  органами субъектов РФ и регулируют вопросы: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исключительно ведения субъектов РФ;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совместного ведения Российской Федерации и субъектов РФ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Законы субъектов федерации не должны противоречить Конституции РФ и федеральным законам, общеобязательны для исполнения на территории соответствующего субъекта РФ и обладают большей юридической силой, чем подзаконные акты субъекта РФ (ст. 76 Конституции РФ).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Среди законов субъектов РФ выделяются законы, обладающие высшей  юридической силой на территории субъекта РФ, - конституции республик в составе РФ, уставы иных субъектов федерации.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Локальные нормативные акты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охватывают своим действием отдельные  организации, предприятия и учреждения различных форм собственности.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3400" y="304800"/>
            <a:ext cx="81534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Нормативный договор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является отдельным видом источника права в  РФ. Примером нормативного договора является Федеративный договор РФ от 31 марта 1992 года (Соглашения СНД РФ "Федеративный договор").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Он регулирует общественные отношения в сфере построения Федерации и взаимоотношения ее с субъектами, а также отношения между субъектами РФ.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 источникам права РФ относятся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международные договоры РФ и признанные РФ международные нормы.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Согласно Конституции РФ нормы данных актов действуют в РФ непосредственно.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Обычай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является редкой формой (источником) права РФ. Среди правовых обычаев можно привести обычаи делового оборота, санкционированные  Гражданским кодексом РФ.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Субъекты Российской Федерации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381000"/>
            <a:ext cx="9144000" cy="7478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Российская Федерация — это объединение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89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субъектов Федерации. В её составе: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24 республики, 9 краёв, 1 автономная область, 4 автономных округа, 48 областей и 3 города федерального значения. 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В настоящее время в РФ действует 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8 федеральных округов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Центральный, Северо-Западный, Южный, Приволжский, Уральский, Сибирский, Дальневосточный,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Северо-Кавказский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    9 краев: Алтайский, Забайкальский, Камчатский, Краснодарский, Красноярский, Пермский, Приморский, Ставропольский , Хабаровский.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 Области: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Амурская, Архангельская, Астраханская, Белгородская, Брянская, Владимирская, Волгоградская, Вологодская, Воронежская,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Запорожская,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Ивановская, Иркутская, Калининградская, Калужская, Кемеровская, Кировская, Костромская, Курганская, Курская, Ленинградская, Липецкая, Магаданская,   Московская, Мурманская, Нижегородская, Новгородская, Новосибирская, Омская, Оренбургская, Орловская, Пензенская, Псковская, Ростовская, Рязанская, Самарская, Саратовская, Сахалинская, Свердловская, Смоленская, Тамбовская, Тверская, Томская, Тульская, Тюменская, Ульяновская,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Херсонская,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Челябинская, Ярославская.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3 Города федерального значения: Москва, Санкт-Петербург, Севастополь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1 Автономная область: Еврейская;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4 Автономных округа: Ненецкий, 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Ханты-Мансийский-Югра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, Чукотский,  Ямало-Ненецкий.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/>
              <a:t> 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Республика  в составе РФ - </a:t>
            </a:r>
            <a:r>
              <a:rPr lang="ru-RU" sz="27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территориальная единица верхнего уровня ( </a:t>
            </a:r>
            <a:r>
              <a:rPr lang="ru-RU" sz="27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24 республики</a:t>
            </a:r>
            <a:r>
              <a:rPr lang="ru-RU" sz="27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27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4800" y="762000"/>
            <a:ext cx="8610600" cy="5601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Республики, входящие в состав России, являются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государствами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однако не наделены суверенитетом.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Некоторые особенности конституционно-правового статуса республики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Font typeface="Arial" pitchFamily="34" charset="0"/>
              <a:buChar char="•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Наличие собственных конституции и законодательства.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Право устанавливать свои государственные языки.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  В органах государственной власти, органах местного самоуправления, государственных учреждениях республик они употребляются наряду с государственным языком Российской Федерации. 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В состав Российской Федерации входят 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республики Адыгея, Алтай, Башкортостан, Бурятия, Дагестан, Донецкая Народная Республика (ДНР), Ингушетия, Кабардино-Балкарская, Калмыкия, Карачаево-Черкесская, Карелия, Коми, Крым, Луганская Народная Республика (ЛНР), Марий Эл, Мордовия, Саха (Якутия), Северная Осетия — Алания, Татарстан, Тыва, Удмуртская, Хакасия, Чеченская, Чувашия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 В 2022 году к территории РФ были присоединены 4 новых субъекта —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Донецкая Народная Республика (ДНР), Луганская Народная Республика (ЛНР), Запорожская и Херсонская области 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201"/>
            <a:ext cx="9144000" cy="65986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036638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4. Законность и правопорядок как отражение эффективности права. </a:t>
            </a:r>
            <a:r>
              <a:rPr lang="ru-RU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465" name="Rectangle 1"/>
          <p:cNvSpPr>
            <a:spLocks noChangeArrowheads="1"/>
          </p:cNvSpPr>
          <p:nvPr/>
        </p:nvSpPr>
        <p:spPr bwMode="auto">
          <a:xfrm>
            <a:off x="685800" y="1752600"/>
            <a:ext cx="7924800" cy="2369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Законность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— это система реально действующего права, характеризующаяся полным осуществлением и реализацией правовых законодательных актов государственными органами, должностными лицами, общественными организациями, обеспечивающими использование и защиту прав и свобод граждан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1"/>
          <p:cNvSpPr>
            <a:spLocks noChangeArrowheads="1"/>
          </p:cNvSpPr>
          <p:nvPr/>
        </p:nvSpPr>
        <p:spPr bwMode="auto">
          <a:xfrm>
            <a:off x="304800" y="0"/>
            <a:ext cx="8382000" cy="655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Принципы законности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которые обуславливают гармоничное существование и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взаимодействие государства, личности и общества: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верховенство законов но отношению ко всем другим правовым актам, которые должны соответствовать положениям законов, издаваться и применяться во имя их исполнения;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законы должны воплощать в себе общечеловеческие идеалы и ценности;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законы должны отражать конституционно закрепленные права, свободы и законные интересы личности, а также гарантировать их обеспечение и защиту;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всеобщность законов как единство их понимания и применения на всей территории их действия;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равная возможность для всех субъектов права на гарантированную защиту законов в случае неправомерных посягательств на их права, свободы и законные интересы;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недопустимость противопоставления законности и целесообразности;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предотвращение и активная борьба с правонарушениями;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Организация эффективного контроля и надзора за исполнением законов.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1"/>
          <p:cNvSpPr>
            <a:spLocks noChangeArrowheads="1"/>
          </p:cNvSpPr>
          <p:nvPr/>
        </p:nvSpPr>
        <p:spPr bwMode="auto">
          <a:xfrm>
            <a:off x="381000" y="457200"/>
            <a:ext cx="7924800" cy="5970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Гарантии законности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— это определенный комплекс организационных, экономических, политических, идеологических факторов и юридических мер, обеспечивающих соблюдение норм права, защиту прав граждан и интересов общества и государства: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Правовые.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Политические. 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Материальные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 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Культурные.</a:t>
            </a:r>
          </a:p>
          <a:p>
            <a:pPr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Правопорядок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— это состояние (система) общественных отношений, являющаяся результатом фактического осуществления законодательных положений. Он служит итогом всей реализации права. </a:t>
            </a: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Правопорядок — это, прежде всего, весь массив правомерных действий всех участников общественных отношений. Это такое поведение, которое достигло целей правового регулирования.</a:t>
            </a: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Дисциплина 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обеспечивает в целом органичность и </a:t>
            </a:r>
            <a:r>
              <a:rPr lang="ru-RU" sz="20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гармонизированность</a:t>
            </a: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общественных отношений, т.е. определенный порядок поведения людей, соответствующий нормам права и морали, требованиям конкретной организации или вида деятельности.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04800" y="533400"/>
            <a:ext cx="8382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5.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Правонарушения и юридическая ответственность. Понятие и значение юридической ответственности в процессе формирования социально активной личности. Основы дисциплинарной, административной, гражданско-правовой, уголовной ответственности.</a:t>
            </a:r>
          </a:p>
          <a:p>
            <a:endParaRPr lang="ru-RU" sz="2400" b="1" u="sng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/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Правонарушение-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это общественно опасное виновное деяние, противоречащее нормам права и наносящее вред обществу.</a:t>
            </a:r>
          </a:p>
          <a:p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Правосознание как особая форма общественного сознания характеризуется тем, что</a:t>
            </a:r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81000" y="1524000"/>
            <a:ext cx="81534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Носителем правосознания является человек или общность людей;</a:t>
            </a:r>
          </a:p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Она отражает государственно-правовые явления;</a:t>
            </a:r>
          </a:p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Выражается по средствам эмоций, идей, переживаний и теорий, а так же юридических понятий и категорий;</a:t>
            </a:r>
          </a:p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Носит оценочный характер, так как отражает не только состояние, но и сопоставление перспектив развития политико-правовых явлений, их связь с окружающей действительностью;</a:t>
            </a:r>
          </a:p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Тесно взаимодействует с другими формами общественного сознания и т.д.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544842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1"/>
          <p:cNvSpPr>
            <a:spLocks noChangeArrowheads="1"/>
          </p:cNvSpPr>
          <p:nvPr/>
        </p:nvSpPr>
        <p:spPr bwMode="auto">
          <a:xfrm>
            <a:off x="228600" y="0"/>
            <a:ext cx="8915400" cy="6678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Признаки правонарушений: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1.Правонарушение - это поведение, которое может выражаться в действии или в бездействии. Правонарушениями не могут быть мысли, чувства людей, сколь бы страшными они не были. Правонарушением является только противоправное поведение. Бездействие является правонарушением в том случае, если человек должен был выполнить определённые обязанности, но не выполнил.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2.Правонарушения противоречат нормам права. В отличие от правомерного поведения, которое может либо быть прямо указано в качестве разрешенного (каждый имеет свободу слова), либо вытекать из духа закона (разрешено всё, что не запрещено), противоправные деяния должны быть чётко сформулированы в законе.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3.Правонарушения совершаются только людьми. Этот признак распространяется и на организации, поскольку противоправные поступки от их имени совершают люди, работающие в них. 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 Правонарушением признаётся виновное поведение. Человек считается виновным, если будет установлено, что он совершил противоправное деяние осознанно. 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5.Правонарушение имеет общественно опасный характер, т.е. причиняет вред общественным отношениям. Кому может быть причинён вред? Отдельной личности,  государству в целом или интересам всего общества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1"/>
          <p:cNvSpPr>
            <a:spLocks noChangeArrowheads="1"/>
          </p:cNvSpPr>
          <p:nvPr/>
        </p:nvSpPr>
        <p:spPr bwMode="auto">
          <a:xfrm>
            <a:off x="457200" y="0"/>
            <a:ext cx="8382000" cy="5816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Все виды правонарушений по степени опасности делят на две группы: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преступления и проступки.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Преступления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это самые опасные виды правонарушений, которые определены Уголовным кодексом РФ. Преступления могут совершаться в различных сферах общественной жизни и посягают различные ценности, существующие в обществе (жизнь и здоровье человека, права и свободы граждан, собственность, общественный порядок и др.). В связи с повышенной общественной опасностью преступлений за их совершение устанавливаются наиболее суровые наказания. Вот почему вопрос о том, что именно считается преступлением, решается только высшим законодательным органом, а перечень наказуемых деяний, изложенных в Уголовном кодексе, не подлежит дополнению и расширительному толкованию ни с чьей стороны.</a:t>
            </a:r>
            <a:endParaRPr kumimoji="0" lang="ru-RU" sz="20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Проступки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это наиболее многочисленная группа правонарушений. Хотя они и характеризуются меньшей степенью вредности, но в совокупности могут нанести очень большой вред. Проступки очень неоднородны и могут встречаться в различных сферах нашей жизни. В зависимости от этого они делятся на несколько видов: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0" y="1"/>
          <a:ext cx="9372600" cy="701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72600"/>
              </a:tblGrid>
              <a:tr h="438513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Виды</a:t>
                      </a:r>
                      <a:r>
                        <a:rPr lang="ru-RU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проступков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66635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1.Административные проступки </a:t>
                      </a: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Это правонарушения, негативно сказывающиеся на общественном порядке и не связанные с выполнением служебных (трудовых обязанностей). Термин "общественный порядок" следует понимать широко, а именно как нарушение различных сторон жизни общества: общественного спокойствия, правил дорожного движения, экологических правил, безбилетный проезд в общественном транспорте и т.п.</a:t>
                      </a:r>
                    </a:p>
                  </a:txBody>
                  <a:tcPr/>
                </a:tc>
              </a:tr>
              <a:tr h="100583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2.Дисциплинарные проступки </a:t>
                      </a: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это правонарушения, которые совершаются на работе, по месту учёбы и нарушают порядок работы данных организаций.  К ним можно отнести опоздания, прогулы, ненадлежащее выполнение своих трудовых обязанностей и т.п.</a:t>
                      </a:r>
                    </a:p>
                  </a:txBody>
                  <a:tcPr/>
                </a:tc>
              </a:tr>
              <a:tr h="99059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3.Гражданские проступки </a:t>
                      </a: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выражаются в нанесении организациям или отдельным гражданам имущественного вреда. Например, невыполнение или ненадлежащее выполнение договора.</a:t>
                      </a:r>
                    </a:p>
                  </a:txBody>
                  <a:tcPr/>
                </a:tc>
              </a:tr>
              <a:tr h="613919">
                <a:tc>
                  <a:txBody>
                    <a:bodyPr/>
                    <a:lstStyle/>
                    <a:p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4.Финансовые проступки </a:t>
                      </a: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связаны в основном с нарушением обязанности платить налоги.</a:t>
                      </a:r>
                    </a:p>
                  </a:txBody>
                  <a:tcPr/>
                </a:tc>
              </a:tr>
              <a:tr h="1595838">
                <a:tc>
                  <a:txBody>
                    <a:bodyPr/>
                    <a:lstStyle/>
                    <a:p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5.Семейные проступки </a:t>
                      </a: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это проступки в области брачно-семейных отношений, т.е. отношений между супругами, между родителями и детьми. Например, если один из супругов тратит все деньги только на себя - это нарушение нормы Семейного кодекса согласно которой каждый из супругов должен способствовать повышению благосостояния семьи. 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1"/>
          <p:cNvSpPr>
            <a:spLocks noChangeArrowheads="1"/>
          </p:cNvSpPr>
          <p:nvPr/>
        </p:nvSpPr>
        <p:spPr bwMode="auto">
          <a:xfrm>
            <a:off x="381000" y="685800"/>
            <a:ext cx="8305800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Юридическая ответственность.</a:t>
            </a:r>
            <a:endParaRPr kumimoji="0" lang="ru-RU" sz="2800" b="1" i="0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Юридическая ответственность - это применение мер государственного принуждения за совершенное правонарушение.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Она характеризуется следующими признаками: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 Юридическая ответственность налагается от  имени государства.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Юридическая ответственность возлагается только за правонарушение, т. е. деяние противоправное и к тому же осознанное, виновное.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 Юридическая ответственность выражается в неблагоприятных последствиях для правонарушителя. Они весьма различны и могут носить характер либо личный (например, лишение свободы), либо имущественный (штраф, конфискация и т.п.).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1"/>
          <p:cNvSpPr>
            <a:spLocks noChangeArrowheads="1"/>
          </p:cNvSpPr>
          <p:nvPr/>
        </p:nvSpPr>
        <p:spPr bwMode="auto">
          <a:xfrm>
            <a:off x="152400" y="0"/>
            <a:ext cx="8991600" cy="6832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Принципы  Юридическая ответственности: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  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Принцип законности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Не может быть юридической ответственности за деяние, не предусмотренное законом. Кроме того, закон предусматривает конкретную форму юридической ответственности за совершение каждого правонарушения.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</a:t>
            </a:r>
            <a:r>
              <a:rPr kumimoji="0" lang="ru-RU" b="1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Принцип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обоснованности</a:t>
            </a:r>
            <a:r>
              <a:rPr kumimoji="0" lang="ru-RU" b="1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определяется на основании тщательного изучения и правильной правовой оценки всех обстоятельств правонарушения.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</a:t>
            </a:r>
            <a:r>
              <a:rPr kumimoji="0" lang="ru-RU" b="1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Принцип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неотвратимости</a:t>
            </a:r>
            <a:r>
              <a:rPr kumimoji="0" lang="ru-RU" b="1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наказания.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Принцип своевременности.</a:t>
            </a:r>
            <a:r>
              <a:rPr kumimoji="0" lang="ru-RU" b="1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Срок давности позволяет применять меры ответственности тогда, когда это максимально эффективно.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5.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Принцип индивидуальной ответственности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Он обязывает максимально учитывать особенности лица, совершившего правонарушение, смягчающие и отягчающие обстоятельства.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6.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ризнак состязательность процесса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Она выражается в предоставлении возможности лицу, обвиняемому в совершении правонарушения, активно участвовать в процессе и тем самым защищать свои интересы, а также прибегать к защите адвоката.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7.  Принцип презумпции невиновности.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Он закреплён в статье 49 Конституции РФ: "Каждый обвиняемый в совершении преступления считается невиновным, пока его виновность не будет доказана в предусмотренном федеральным законом порядке и установлена вступившим в законную силу приговором суда". Более того, обвиняемый не обязан доказывать свою невиновность, а все неустранимые сомнения в виновности лица толкуются в пользу обвиняемого.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8.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ринцип справедливости</a:t>
            </a:r>
            <a:r>
              <a:rPr kumimoji="0" lang="ru-RU" b="1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характеризует юридическую ответственность с моральной стороны. В основе справедливой ответственности лежит соблюдение принципа соразмерности правонарушения и ответственности за его совершение.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1"/>
          <p:cNvSpPr>
            <a:spLocks noChangeArrowheads="1"/>
          </p:cNvSpPr>
          <p:nvPr/>
        </p:nvSpPr>
        <p:spPr bwMode="auto">
          <a:xfrm>
            <a:off x="0" y="0"/>
            <a:ext cx="9144000" cy="655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Виды</a:t>
            </a:r>
            <a:r>
              <a:rPr kumimoji="0" lang="ru-RU" sz="2400" b="0" i="0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юридической ответственности</a:t>
            </a:r>
            <a:endParaRPr kumimoji="0" lang="ru-RU" sz="2400" b="0" i="0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1.Уголовная ответственность наступает за совершение преступлений, т.е. деяний, предусмотренных Уголовным кодексом, и характеризуется наиболее жёсткими санкциями, в числе которых лишение свободы и смертная казнь.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2.Административная ответственность предусматривается за совершение административных проступков, все виды которых перечислены в Кодексе об административных правонарушениях. Административные санкции - менее жёсткие по сравнению с уголовными, но вместе с тем довольно ощутимые: арест, штраф, конфискация предметов и др.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3.Дисциплинарная ответственность следует за нарушение трудовых обязанностей. Дисциплинарные санкции (предупреждение, выговор, увольнение и др.), хотя и не столь суровы, способны значительно умалить честь и достоинство работника, уважение к нему в коллективе.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4.Гражданская ответственность применяется за совершение гражданского правонарушения, т.е. причинение имущественного вреда гражданам, организациям, с которыми правонарушитель не состоит в трудовых отношениях.    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5.Финансовая ответственность наступает в основном за неуплату налогов. Финансовые санкции также довольно ощутимы, к их числу относятся различные штрафы и даже арест банковского счёта.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6.Семейная ответственность назначается за семейные проступки, носящие самый разнообразный характер. Семейно-правовые санкции не столь разнообразны, однако их влияние на частную жизнь гражданина может быть сильным (например, развод, раздел имущества, лишение родительских прав и др.).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1"/>
          <p:cNvSpPr>
            <a:spLocks noChangeArrowheads="1"/>
          </p:cNvSpPr>
          <p:nvPr/>
        </p:nvSpPr>
        <p:spPr bwMode="auto">
          <a:xfrm>
            <a:off x="228600" y="381000"/>
            <a:ext cx="8534400" cy="4585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6. Общие положения о субъектах правовых отношений. Права и свободы гражданина в демократическом обществе.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Субъекты правоотношений</a:t>
            </a:r>
            <a:endParaRPr kumimoji="0" lang="ru-RU" sz="2400" b="1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Участником правоотношений может быть один человек или организованная группа лиц. В соответствии с этим субъекты правоотношений разделяются на индивидуальные и коллективные.</a:t>
            </a:r>
            <a:r>
              <a:rPr lang="ru-RU" sz="2400" dirty="0" smtClean="0"/>
              <a:t>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Для того чтобы вступить в общественные отношения, не нужно никаких дополнительных условий, а вот правоотношения невозможны, если его участники не обладают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правосубъектностью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то есть предусмотренной нормами права способностью (возможностью) быть участниками правоотношений. 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 descr="Picture 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2400"/>
            <a:ext cx="8774295" cy="64690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7200" y="609600"/>
            <a:ext cx="8153400" cy="6617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Правосубъектность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обеспечивают правоспособность, дееспособность 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деликтоспособность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   Правоспособность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— возможность иметь и реализовывать свои права.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Правоспособностью обладают все физические лица от рождения и до смерти. Правоспособность человека может быть частично ограничена в исключительных случаях по решению суда — например, право на свободу передвижения может ограничивать подписка о невыезде, если человека заподозрят в преступлении.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   Дееспособность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— это возможность своими действиями приобретать и реализовывать права и обязанности.</a:t>
            </a:r>
            <a:r>
              <a:rPr lang="ru-RU" sz="2000" dirty="0" smtClean="0"/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До 6 лет человек считается полностью недееспособным, затем его дееспособность расширяется, а полная гражданская дееспособность по общему правилу наступает с 18 лет.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Деликтоспособность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— это способность лица нести предусмотренную законом ответственность за совершённые правонарушения.</a:t>
            </a:r>
            <a:r>
              <a:rPr lang="ru-RU" sz="2000" dirty="0" smtClean="0"/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Самый ранний возраст юридической ответственности — 14 лет. С этого возраста человек несёт уголовную ответственность за определённый круг преступлений.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 descr="Picture 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2097" y="152400"/>
            <a:ext cx="8753303" cy="5562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Понятие и структура правосознания</a:t>
            </a:r>
            <a:endParaRPr lang="ru-RU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57200" y="1143000"/>
            <a:ext cx="83820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Существуют различные формы общественного сознания: политическое, моральное (нравственное), эстетическое, этическое, религиозное, </a:t>
            </a: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правовое.</a:t>
            </a:r>
          </a:p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ru-RU" sz="20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Правосознание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есть понимание права, совокупность представлений и чувств, выражающих отношение людей как к действующему, так и к желаемому праву. </a:t>
            </a:r>
          </a:p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ru-RU" sz="20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Оно имеет общую природу с правом и в силу этого вторично по отношению к существующим экономическим отношениям; формируется под непосредственным воздействием объективно обусловленных потребностей и интересов общества, различных социальных групп; динамично развивается под влиянием меняющихся объективных условий и процессов; является частью общественного сознания и поэтому испытывает на себе воздействие философских, идеологических и  политических воззрений.</a:t>
            </a:r>
            <a:endParaRPr lang="ru-RU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06649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icture background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1787" y="609601"/>
            <a:ext cx="6780213" cy="5044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3657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838200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правосознания</a:t>
            </a:r>
            <a:endParaRPr lang="ru-RU" sz="4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 descr="Picture background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066800"/>
            <a:ext cx="8458200" cy="4892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1788800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4539</TotalTime>
  <Words>5552</Words>
  <Application>Microsoft Office PowerPoint</Application>
  <PresentationFormat>Экран (4:3)</PresentationFormat>
  <Paragraphs>389</Paragraphs>
  <Slides>69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69</vt:i4>
      </vt:variant>
    </vt:vector>
  </HeadingPairs>
  <TitlesOfParts>
    <vt:vector size="70" baseType="lpstr">
      <vt:lpstr>Тема Office</vt:lpstr>
      <vt:lpstr>Правосознание. Право как инструмент регулирования общественных отношений.  </vt:lpstr>
      <vt:lpstr>Презентация PowerPoint</vt:lpstr>
      <vt:lpstr>Презентация PowerPoint</vt:lpstr>
      <vt:lpstr>Презентация PowerPoint</vt:lpstr>
      <vt:lpstr>Презентация PowerPoint</vt:lpstr>
      <vt:lpstr>Правосознание как особая форма общественного сознания характеризуется тем, что</vt:lpstr>
      <vt:lpstr>Понятие и структура правосознания</vt:lpstr>
      <vt:lpstr>Презентация PowerPoint</vt:lpstr>
      <vt:lpstr>Структура правосознания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Внутригосударственное право и международное право</vt:lpstr>
      <vt:lpstr>Правовая система и правовая семья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Субъекты Российской Федерации</vt:lpstr>
      <vt:lpstr>Республика  в составе РФ - территориальная единица верхнего уровня ( 24 республики)</vt:lpstr>
      <vt:lpstr>Презентация PowerPoint</vt:lpstr>
      <vt:lpstr> 4. Законность и правопорядок как отражение эффективности права.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Управление личной эффективностью</dc:title>
  <dc:creator>Галина Валентиновна Березовская</dc:creator>
  <cp:lastModifiedBy>Галина Валентиновна Березовская</cp:lastModifiedBy>
  <cp:revision>381</cp:revision>
  <cp:lastPrinted>2025-02-20T03:43:10Z</cp:lastPrinted>
  <dcterms:created xsi:type="dcterms:W3CDTF">2024-10-02T01:06:20Z</dcterms:created>
  <dcterms:modified xsi:type="dcterms:W3CDTF">2025-03-21T02:03:32Z</dcterms:modified>
</cp:coreProperties>
</file>