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9" r:id="rId2"/>
    <p:sldId id="280" r:id="rId3"/>
    <p:sldId id="281" r:id="rId4"/>
    <p:sldId id="297" r:id="rId5"/>
    <p:sldId id="282" r:id="rId6"/>
    <p:sldId id="296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4" r:id="rId17"/>
    <p:sldId id="295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267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80" autoAdjust="0"/>
  </p:normalViewPr>
  <p:slideViewPr>
    <p:cSldViewPr>
      <p:cViewPr varScale="1">
        <p:scale>
          <a:sx n="65" d="100"/>
          <a:sy n="65" d="100"/>
        </p:scale>
        <p:origin x="-168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9BA2-05E0-40B5-86EF-D42F7B57F7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834476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055FE-DAD6-4341-9BC2-4FC851381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51044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43F-31A7-4BC2-A4AA-E538F83B3608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F92-8121-48F0-A4FD-102096B128A2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62A4-C909-455C-856E-804ECE802C6C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2D2B-23D2-49AD-B027-7E8219C0C2A9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B216-A355-4C45-A623-61B2A75E89FB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56BE-AACD-4E45-9C95-AC9E3784B9DD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AAB9-5CA9-4E8F-9158-33EF5DC46DFD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5D86-90CE-498E-A497-A05F90AB9002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F0F4-2272-4090-9C30-21749A047B31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BA23-EC0E-410C-9996-08E5647E727E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FAA-2613-48D9-8032-875221A0A733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71A3-7B9F-4723-ABE7-CBA70B578E77}" type="datetime1">
              <a:rPr lang="ru-RU" smtClean="0"/>
              <a:pPr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dertask.ru/blog/dolgosrochnoe-planirovani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57399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личной эффективностью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-2711142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Долгосрочное планирование</a:t>
            </a:r>
            <a:r>
              <a:rPr lang="ru-RU" dirty="0" smtClean="0"/>
              <a:t> заключается в постановке масштабных целей и разработке плана действий на значительный период времени — обычно от одного года до нескольких лет. </a:t>
            </a:r>
            <a:r>
              <a:rPr lang="ru-RU" dirty="0" smtClean="0">
                <a:hlinkClick r:id="rId2"/>
              </a:rPr>
              <a:t>2</a:t>
            </a:r>
            <a:endParaRPr lang="ru-RU" dirty="0" smtClean="0"/>
          </a:p>
          <a:p>
            <a:r>
              <a:rPr lang="ru-RU" dirty="0" smtClean="0"/>
              <a:t>Оно предполагает систематический подход к организации времени, ресурсов и усилий для достижения определённых результатов в будущем. </a:t>
            </a:r>
            <a:r>
              <a:rPr lang="ru-RU" dirty="0" smtClean="0">
                <a:hlinkClick r:id="rId2"/>
              </a:rPr>
              <a:t>2</a:t>
            </a: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381000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Долгосрочное планирование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заключается в постановке масштабных целей и разработке плана действий на значительный период времени — обычно от одного года до нескольких лет. 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Оно предполагает систематический подход к организации времени, ресурсов и усилий для достижения определённых результатов в будущем.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Некоторые области, где может быть полезно долгосрочное планирование:</a:t>
            </a:r>
          </a:p>
          <a:p>
            <a:pPr algn="just"/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карьеры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Планирование карьеры на долгосрочную перспективу включает шаги для продвижения по службе, обучение новым навыкам, участие в проектах и подготовку к возможным сменам в работе или сфере деятельности.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Финансовая устойчивость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Создание долгосрочного финансового плана, включающего пенсионное обеспечение, инвестиции, накопления на большие покупки (недвижимость, автомобиль) и финансовую безопасность семьи.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Здоровье и благополучие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Планирование здорового образа жизни, включающее регулярные медицинские осмотры, занятия спортом, правильное питание и уход за собой для обеспечения физического и психологического благополучия.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Личное развитие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Развитие навыков, увлечений или хобби, освоение новых языков, путешествия, культурное обогащение, всё это можно включить в долгосрочный план личностного роста.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Бизнес и предпринимательство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Разработка стратегии развития компании на несколько лет вперёд, включая планы по расширению рынка, внедрению новых продуктов или услуг, управлению рисками и обеспечению стабильности.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Долгосрочное планирование помогает поставить ясные цели, организовать ресурсы, определить приоритеты и действия на длительный срок.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8534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Планирование дня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поможет более эффективно распределить время и успеть сделать больше дел.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Несколько советов, как спланировать день: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Составить список задач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Сюда можно включить не только деловые встречи, но и обычные бытовые дела. Важно иногда заглядывать в список, чтобы сверяться и напоминать себе о приоритете задач.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Найти оптимальное время для планирования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Можно вечером составлять основной список, а утром анализировать его и вносить корректировки.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Самые важные дела отметить первыми в списке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Это ориентир, так будет сразу видно, что нужно сделать в первую очередь.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Большие задачи разделить на мелкие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Такой подход позволяет чётко спланировать ход выполнения большой задачи.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Поставить будильник на телефоне или компьютере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Он поможет напомнить о задачах или встречах.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необходимости вносить поправки в расписание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Регулярно нужно проверять ежедневник и при необходимости пересматривать приоритеты или время, выделенное на выполнение задач.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609600"/>
            <a:ext cx="838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Существует несколько методов планирования дня, например: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Обычный список дел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Нужно вспомнить, что предстоит сделать сегодня, а потом записать всё на лист бумаги или в программу для планирования.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Айви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Нужно составить список дел и пронумеровать задачи по важности. Самая важная задача будет идти под номером 1, вторая по важности — под номером 2 и т. д.. Задачи выполняют по порядку, начиная с первого номера. Важно соблюдать правило: пока текущая задача полностью не выполнена, нельзя переходить к следующей. 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1–3–5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 Эта техника подразумевает не линейную, а пирамидальную структуру дня. Идея в том, чтобы планировать на день только девять задач: одну очень важную (выполнять в первую очередь), три менее важных (выполнять во вторую очередь) и пять второстепенных (выполнять по остаточному принципу). Задачи, которые 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вошли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этот список, отменяют или переносят на завтра.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Выбор метода планирования дня зависит от личных предпочтений и задач.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8200" y="609600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 «Альпы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это техника планирования дня, в которой упор делается на контроль затраченного времени. Он был разработан немецким специалистом в области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тайм-менеджмента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Лотаром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Зайвертом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2286000"/>
            <a:ext cx="7391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Преимущества метода «Альпы»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выделять самые важные дела и концентрироваться на них, даёт возможность эффективно распоряжаться рабочим временем, уменьшает количество бесполезных перерывов в работе, избавляет от внутреннего напряжения, забывчивости и повышает самодисциплину.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0"/>
            <a:ext cx="85344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использования метода «Альпы» состоит из 5 этапов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Составление списка дел на 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него обычно включают регулярные и входящие задачи, дела из недельного и месячного плана, а также те задачи, которые по каким-то причинам не были выполнены накануне.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Оценка затрат времени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Напротив каждой задачи записывают примерное время, необходимое для её выполнения, а результаты суммируют.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Резервирование времени про запас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Нужно оценить, сколько в действительности есть времени на эти задачи. План должен охватывать не более 60% всего времени, отведённого на работу. Оставшиеся 40% — это резерв для неожиданных дел, непредвиденных обстоятельств и форс-мажоров.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Сокращение времени, отведённого на задачи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Требуется «подогнать» своё расписание под то время, которое получилось на предыдущем этапе. Для этого нужно расставить приоритеты (например, с помощью матрицы Эйзенхауэра), перепроверить отведённое на задачи время и попробовать его сократить (до разумного предела), подумать, какие задачи можно перепоручить или делегировать. 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Подведение итогов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конце дня ещё раз смотрят, какие задачи удалось выполнить, а какие нет. Что из несделанного требуется перенести на следующий день?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305800" cy="5784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 структурированного внимания (МСВ)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 Г. А. Архангельским как основа эффективной системы планирования, учитывающая свойства внимания человека. 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Суть методики в разделении фокуса внимания на несколько групп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Фокус внимания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Область, соответствующая текущему сознанию. Лишь одна задача может соответствовать этому уровню. 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Ближайшее внимание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Эта область соответствует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предсознанию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данной ступени внимания может находиться от 5 до 9 объектов одновременно, или же — небольших задач. 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Область далёкого внимания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Эта ступень соответствует подсознанию. Вся информация, что не попала в первые 2 пункта, находится именно здесь.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53340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Горизонты планирования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помогают упорядочить множество напоминаний и задач. Для этого в системе планирования вводят три основных раздела: 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задачи на сегодня (план дня в ежедневнике). 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среднесрочные задачи, выполнение которых предполагается в ближайшие неделю — месяц. 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долгосрочные проекты и задачи.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Временные рамки здесь определены не жёстко, задачи могут выходить за границы определённого периода. Так, задачи горизонта планирования «День» могут быть решены в ближайшие 2–3 дня, дела в разделе «Неделя» — требуют выполнения в течение 2–3 недель, а годового раздела — могут выйти за рамки периода.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Пропорция </a:t>
            </a:r>
            <a:r>
              <a:rPr lang="ru-RU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Зайверта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583180"/>
            <a:ext cx="8839200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«Золотая» пропорция планирования времени предложена</a:t>
            </a:r>
            <a:b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известнейшим экономистом и специалист по менеджменту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Вилфредо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Парето, предложивший в свое время известную формулу экономической социологии 20:80 (в руках у 20% населения Земли сосредоточено 80% денежных средств). Пропорция Парето получила множество интерпретаций (в том числе и критических) в самых различных сферах экономической науки и деятельности, в частности и в ТМ. Считается, что при эффективном планировании 20% жестко запланированных временных затрат должны обеспечивать 80% достигнутых целей. В то время как оставшиеся 80% временных затрат, которые можно жестко не планировать (или, например, использовать для этих промежутков времени более гибкое контекстное планирование), обеспечивают достижение всего 20% целей.</a:t>
            </a:r>
            <a:b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" y="-378514"/>
            <a:ext cx="356826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522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Лайк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529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228600"/>
            <a:ext cx="8305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Вторая «золотая» пропорция планирования времени 60:20:20 предложена классиком ТМ </a:t>
            </a:r>
            <a:r>
              <a:rPr lang="ru-RU" alt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Лотаром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Зайвертом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60% рабочего времени — планируемое выполнение основных задач и функций; 20% времени — на творчество и самоорганизацию (гибкое планирование); еще 20% времени — резервное время на неплановые траты, в том числе на помехи.</a:t>
            </a:r>
            <a:b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качестве третьей «золотой» пропорции 15:20:65 можно привести распространенный в западном ТМ метод приоритетного планирования (так называемый метод ABC, или, в русских переводах, метод АБВ): 15% времени — жестко планируемое время выполнения главных приоритетных задач; 20% — выполнение второстепенных задач; 65% — вспомогательные задачи, помехи и т. п.</a:t>
            </a:r>
            <a:b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Трудно 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сказать, какая из предложенных пропорций оперативного планирования времени является «более правильной». Скорее всего, здесь следует говорить о «совместимости» индивидуального стиля деятельности с рекомендуемыми «золотыми» пропорциями.</a:t>
            </a:r>
          </a:p>
        </p:txBody>
      </p:sp>
    </p:spTree>
    <p:extLst>
      <p:ext uri="{BB962C8B-B14F-4D97-AF65-F5344CB8AC3E}">
        <p14:creationId xmlns:p14="http://schemas.microsoft.com/office/powerpoint/2010/main" xmlns="" val="376791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609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это процесс создания пошагового порядка действий, который должен привести к поставленной цели в долгосрочной перспективе.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вид деятельности, связанный с постановкой целей, задач и действий в будущем.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8100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6299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99" y="76200"/>
            <a:ext cx="8315325" cy="615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06966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2503"/>
            <a:ext cx="8610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Матрица Эйзенхауэра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это 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тайм-менеджмента, помогающий расставлять приоритеты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делать важное и не тратить время на ненужное. </a:t>
            </a:r>
          </a:p>
          <a:p>
            <a:pPr algn="just"/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Суть метода в том, чтобы разделить все задачи на четыре группы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algn="just">
              <a:buFont typeface="Arial"/>
              <a:buChar char="•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Важные и срочные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(A). Это задачи, выполнение которых должно привести к поставленным целям. Такие задачи нельзя отложить — если не выполнить их вовремя, то негативные последствия наступят раньше, чем задачу получится делегировать. </a:t>
            </a:r>
          </a:p>
          <a:p>
            <a:pPr algn="just">
              <a:buFont typeface="Arial"/>
              <a:buChar char="•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Важные, но несрочные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(B). 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квадрант рекомендуют включать все текущие дела, связанные с основной деятельностью, планирование и анализ работы, учебные и спортивные занятия. </a:t>
            </a:r>
          </a:p>
          <a:p>
            <a:pPr algn="just">
              <a:buFont typeface="Arial"/>
              <a:buChar char="•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Срочные, но неважные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(C). Дела, которые находятся в этом квадранте, по большей части являются отвлекающими и не приближают человека к намеченным результатам. </a:t>
            </a:r>
          </a:p>
          <a:p>
            <a:pPr algn="just">
              <a:buFont typeface="Arial"/>
              <a:buChar char="•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Невеселые и несрочные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(D).  Дела из этого квадранта выполняют в последнюю очередь или не делают совсем. </a:t>
            </a: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Нарисовать матрицу Эйзенхауэра можно на простом листе бумаги или в любом офисном редакторе. Контролировать выполнение задач удобно в специальных сервисах для их постановки — например,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Trello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Cerebro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YouGile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437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04800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ABC-анализ в тайм-менеджменте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метод планирования дня и расстановки приоритетов, разработанный немецким специалистом по тайм-менеджменту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Лотаром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Зайвертом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Суть метода в перераспределении времени между задачами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 важные дела отводят больше времени, а на второстепенные — меньше. </a:t>
            </a:r>
          </a:p>
          <a:p>
            <a:pPr algn="just"/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основан на принципе Парето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согласно которому 20% выполняемых задач создают 80% результата. Однако для более точной классификации в методе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Зайверта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дела делятся не на две группы (20-80), а на три (15-20-65). </a:t>
            </a:r>
          </a:p>
          <a:p>
            <a:pPr algn="just"/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методике, все задачи делятся на три группы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А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особенно важные дела. Они составляют 15% от всех задач, однако вносят самый большой вклад в достижение целей (около 65%).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Б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просто важные задачи. Они оставляют 20% от списка дел и вносят 20% вклада в достижение целей.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менее важные и несущественные задачи. Составляют до 65% от всех задач, однако вносят всего лишь 15% вклада в достижение целей. </a:t>
            </a:r>
          </a:p>
        </p:txBody>
      </p:sp>
    </p:spTree>
    <p:extLst>
      <p:ext uri="{BB962C8B-B14F-4D97-AF65-F5344CB8AC3E}">
        <p14:creationId xmlns:p14="http://schemas.microsoft.com/office/powerpoint/2010/main" xmlns="" val="2273240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81000"/>
            <a:ext cx="815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Расстановка приоритетов с помощью ABC-анализа проходит в пять этапов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список задач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планируемый промежуток времени (день, неделя и т. д.).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Расположите задачи по их важности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этого нужно оценить, насколько та или иная задача приближает к достижению целей. Получившийся список перенумеруйте.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15% задач пометьте буквой А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следующие 20% — буквой Б, а оставшиеся 65% — буквой В. Если количество задач не кратно процентам, округляйте в удобную для себя сторону.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изменить бюджет времени на эти группы задач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65% времени должно приходиться на задачи А, 20% — на задачи Б, 15% — на задачи В. </a:t>
            </a:r>
          </a:p>
          <a:p>
            <a:pPr algn="just"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Подумайте, как сократить время на выполнение задач из категорий Б и 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можно ли их кому-нибудь делегировать или перепоручить, можно ли их вообще не делать. </a:t>
            </a:r>
          </a:p>
          <a:p>
            <a:pPr algn="just"/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ABC позволяет сосредоточиться и повысить эффективность работы. </a:t>
            </a:r>
            <a:endParaRPr lang="ru-RU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217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MAD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4967054" cy="469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8111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2"/>
          <a:ext cx="8915400" cy="7106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400"/>
              </a:tblGrid>
              <a:tr h="39378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принципы планирования</a:t>
                      </a:r>
                      <a:r>
                        <a:rPr lang="ru-RU" sz="2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719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Целенаправленность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Каждое действие должно иметь прямое отношение к определённой задаче.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Включение различных заинтересованных сторон в планирование, анализ и принятие решений.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Рациональность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Оптимизация использования материальных и человеческих ресурсов, сокращение затрат. </a:t>
                      </a:r>
                    </a:p>
                  </a:txBody>
                  <a:tcPr/>
                </a:tc>
              </a:tr>
              <a:tr h="398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Гибкость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Адаптация к переменам внешней среды, оперативность корректировок.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Комплексность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Выдерживание связи и баланса между всеми элементами проекта или деятельности.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Строгая структура плана, включающая определённое место, последовательность и взаимосвязь процессов и мероприятий.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Точность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 Установление точных показателей и критериев успеха, чтобы проводить анализ результатов. </a:t>
                      </a:r>
                    </a:p>
                  </a:txBody>
                  <a:tcPr/>
                </a:tc>
              </a:tr>
              <a:tr h="450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Своевременность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 Принятие мер в определённые сроки.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Непротиворечивость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Выбор вариантов действий, не противоречащих с другими элементами плана. </a:t>
                      </a:r>
                    </a:p>
                  </a:txBody>
                  <a:tcPr/>
                </a:tc>
              </a:tr>
              <a:tr h="450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 Системный мониторинг реализации всех мероприятий и их оценка. </a:t>
                      </a:r>
                    </a:p>
                  </a:txBody>
                  <a:tcPr/>
                </a:tc>
              </a:tr>
              <a:tr h="661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Фиксация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Составление документации и отчётности по основным параметрам плана, например, задачам, ресурсам, срокам исполнения, ответственным лицам.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7846101"/>
              </p:ext>
            </p:extLst>
          </p:nvPr>
        </p:nvGraphicFramePr>
        <p:xfrm>
          <a:off x="304800" y="152400"/>
          <a:ext cx="8458200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8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Этапы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планирования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+mj-lt"/>
                        <a:buNone/>
                      </a:pPr>
                      <a:r>
                        <a:rPr lang="ru-RU" sz="1800" b="0" i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800" b="0" i="0" baseline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целей и задач</a:t>
                      </a:r>
                      <a:r>
                        <a:rPr lang="ru-RU" sz="1800" b="0" i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Определяется результат, которого нужно достигнуть, а также задачи, которые нужно выполнить. 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2.Сбор и анализ информации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Собирается информация, необходимая для определения возможностей и угроз, анализа конкурентов, потребностей клиентов, рыночных тенденций и других факторов, влияющих на решения. 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3.Определение альтернативных вариантов действий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Исследуется ряд возможных альтернативных вариантов, которые могут быть использованы для достижения поставленных результатов. 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Оценка и выбор оптимального варианта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Производится оценка каждого из альтернативных вариантов и выбирается наиболее подходящий. 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Разработка детального проекта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Разрабатывается детальный план работ, которые необходимы для достижения поставленных показателей. 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Мониторинг и контроль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Производится отслеживание и контроль реализации обозначенных работ, а также корректирование плана в случае необходимости. 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Оценка результатов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Руководством оцениваются результаты выполненной работы и принимается решение о том, какие изменения нужно внести в следующую итерацию планирования или в реализацию стратегии. 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54460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28600"/>
          <a:ext cx="914400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99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планов в организации включает</a:t>
                      </a:r>
                      <a:r>
                        <a:rPr lang="ru-RU" sz="2400" b="0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1166961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Стратегическое планирование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 Задает общее направление движения компании и ориентировано на долгосрочную перспективу (периоды более 3 лет). </a:t>
                      </a:r>
                    </a:p>
                  </a:txBody>
                  <a:tcPr/>
                </a:tc>
              </a:tr>
              <a:tr h="1299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Тактическое планирование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 Отвечает на вопрос, как компания должна достигнуть определённого состояния. Ориентировано на среднесрочную перспективу и охватывает периоды времени от 1 года до 3 лет. </a:t>
                      </a:r>
                    </a:p>
                  </a:txBody>
                  <a:tcPr/>
                </a:tc>
              </a:tr>
              <a:tr h="1689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Оперативно-календарное планирование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Ограничено краткосрочным периодом (до 1 года). Включает в себя конкретные способы использования ресурсов, необходимых для достижения целей, определённых в более длительных планах. </a:t>
                      </a:r>
                    </a:p>
                  </a:txBody>
                  <a:tcPr/>
                </a:tc>
              </a:tr>
              <a:tr h="1874211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Также к системе планов относятся целевые программы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которые определяют развитие одного из важнейших аспектов деятельности организации (например, совершенствование техники и технологии, организации технологического процесса, движения запасов материально-технических средств). 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2283165"/>
              </p:ext>
            </p:extLst>
          </p:nvPr>
        </p:nvGraphicFramePr>
        <p:xfrm>
          <a:off x="152400" y="304800"/>
          <a:ext cx="83820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адачи планирования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Arial"/>
                        <a:buNone/>
                      </a:pPr>
                      <a:r>
                        <a:rPr lang="ru-RU" sz="2400" b="1" i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места организации в экономической системе; 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 результатов её деятельности и имеющихся в распоряжении ресурсов; 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Определение списка действий для решения задач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Подбор альтернативных вариантов их выполнения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Обозначение конечных и промежуточных результатов, которых нужно достичь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планов действий и контроль прогресса их исполнения.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544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0" y="304800"/>
          <a:ext cx="8077200" cy="463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7200"/>
              </a:tblGrid>
              <a:tr h="5426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0615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Контекстное планирование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 — это 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техника управления задачами и проектами, при которой акцент делается не на сроках выполнения или важности задач, а на контексте, в котором они могут быть выполнены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 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220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 формировании списка задач учитывают определённые условия, необходимые для выполнения. Например, чтобы получить новую дебетовую карту (задача), нужно находиться в банке (контекст задачи), а чтобы купить робот-пылесос (задача), нужно отправиться в магазин бытовых приборов (контекст). 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228599"/>
          <a:ext cx="8610600" cy="582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472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Ключевые шаги контекстного планирования</a:t>
                      </a:r>
                      <a:r>
                        <a:rPr lang="ru-RU" sz="2800" b="0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670497">
                <a:tc>
                  <a:txBody>
                    <a:bodyPr/>
                    <a:lstStyle/>
                    <a:p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Составление общего списка задач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В этот список могут попасть как личные, так и рабочие дела. </a:t>
                      </a:r>
                    </a:p>
                  </a:txBody>
                  <a:tcPr/>
                </a:tc>
              </a:tr>
              <a:tr h="10514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Выявление наиболее важных личных и рабочих контекстов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Это внешние обстоятельства и события, которые влияют на работу или на личную жизнь в разрезе выполнения разных задач. Желательно выделить не более 5–7 контекстов. 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Распределение задач по контекстам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То есть на выходе должно получиться несколько списков (5–7, если придерживаться рекомендаций). </a:t>
                      </a:r>
                    </a:p>
                  </a:txBody>
                  <a:tcPr/>
                </a:tc>
              </a:tr>
              <a:tr h="1744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Исполнение задачи при выполнении условия/контекста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Лучше всего просматривать список задач конкретного контекста и анализировать их по приоритетности и возможности исполнения.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381000"/>
          <a:ext cx="8382000" cy="556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6426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контекстного планирования могут использоваться</a:t>
                      </a:r>
                      <a:r>
                        <a:rPr lang="ru-RU" sz="2400" b="0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</a:txBody>
                  <a:tcPr/>
                </a:tc>
              </a:tr>
              <a:tr h="983839"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бумажные списки задач (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стикеры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 </a:t>
                      </a:r>
                    </a:p>
                  </a:txBody>
                  <a:tcPr/>
                </a:tc>
              </a:tr>
              <a:tr h="6426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ежедневники и календари (с пометками для записей); </a:t>
                      </a:r>
                    </a:p>
                  </a:txBody>
                  <a:tcPr/>
                </a:tc>
              </a:tr>
              <a:tr h="1097850"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цифровые GTD-планировщики (мобильные и 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десктопные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программы); 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78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канбан-доски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или просто доски для размещения карточек задач; </a:t>
                      </a:r>
                    </a:p>
                  </a:txBody>
                  <a:tcPr/>
                </a:tc>
              </a:tr>
              <a:tr h="10978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BPM-системы или иные программы для управления временем и проектами.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774</Words>
  <Application>Microsoft Office PowerPoint</Application>
  <PresentationFormat>Экран (4:3)</PresentationFormat>
  <Paragraphs>124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Управление личной эффективностью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Пропорция Зайверта</vt:lpstr>
      <vt:lpstr>Слайд 19</vt:lpstr>
      <vt:lpstr>Слайд 20</vt:lpstr>
      <vt:lpstr>Слайд 21</vt:lpstr>
      <vt:lpstr>Слайд 22</vt:lpstr>
      <vt:lpstr>Слайд 23</vt:lpstr>
      <vt:lpstr>Слайд 24</vt:lpstr>
      <vt:lpstr>Структура Go MAD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Админ</cp:lastModifiedBy>
  <cp:revision>174</cp:revision>
  <cp:lastPrinted>2024-11-18T07:35:25Z</cp:lastPrinted>
  <dcterms:created xsi:type="dcterms:W3CDTF">2024-10-02T01:06:20Z</dcterms:created>
  <dcterms:modified xsi:type="dcterms:W3CDTF">2024-12-08T08:30:28Z</dcterms:modified>
</cp:coreProperties>
</file>