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69" r:id="rId3"/>
    <p:sldId id="268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82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4" r:id="rId24"/>
    <p:sldId id="295" r:id="rId25"/>
    <p:sldId id="267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80" autoAdjust="0"/>
  </p:normalViewPr>
  <p:slideViewPr>
    <p:cSldViewPr>
      <p:cViewPr varScale="1">
        <p:scale>
          <a:sx n="65" d="100"/>
          <a:sy n="65" d="100"/>
        </p:scale>
        <p:origin x="-16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dertask.ru/blog/dolgosrochnoe-planirovanie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ime-blog.ru/metod-alpy/" TargetMode="External"/><Relationship Id="rId2" Type="http://schemas.openxmlformats.org/officeDocument/2006/relationships/hyperlink" Target="https://edprodpo.com/blog/kouching/metod-alpy-kak-upravlyat-vremenem-chtoby-vse-uspevat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формулировка Целей.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8222046"/>
              </p:ext>
            </p:extLst>
          </p:nvPr>
        </p:nvGraphicFramePr>
        <p:xfrm>
          <a:off x="152400" y="1"/>
          <a:ext cx="8991600" cy="682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/>
              </a:tblGrid>
              <a:tr h="88883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Постановка целей от общего к частному предполагает декомпозицию большой цели на несколько взаимосвязанных задач или этапов. Процесс декомпозиции:</a:t>
                      </a:r>
                    </a:p>
                  </a:txBody>
                  <a:tcPr/>
                </a:tc>
              </a:tr>
              <a:tr h="806289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Выделение основных групп задач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Их делят на более мелкие и так далее. У каждой группы должны быть свои цели и измеримый результат. </a:t>
                      </a:r>
                    </a:p>
                  </a:txBody>
                  <a:tcPr/>
                </a:tc>
              </a:tr>
              <a:tr h="62218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Деление работ, нужных для достижения цели, на группы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Разделять можно по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дедлайнам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ответственным этапам выполнения и так далее. </a:t>
                      </a:r>
                    </a:p>
                  </a:txBody>
                  <a:tcPr/>
                </a:tc>
              </a:tr>
              <a:tr h="88883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3.Детализация каждой группы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уровня простых задач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которые можно быстро выполнить. Но важно следовать здравому смыслу — микроскопические этапы тоже не нужны. </a:t>
                      </a:r>
                    </a:p>
                  </a:txBody>
                  <a:tcPr/>
                </a:tc>
              </a:tr>
              <a:tr h="62218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Назначение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дедлайнов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Это нужно, чтобы понять приоритеты и сроки достижения глобальной цели. </a:t>
                      </a:r>
                    </a:p>
                  </a:txBody>
                  <a:tcPr/>
                </a:tc>
              </a:tr>
              <a:tr h="88883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Составление описания для каждого этапа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 нём нужно указывать ответственных лиц, контакты подрядчиков, названия компаний — всё, что может понадобиться в работе. </a:t>
                      </a:r>
                    </a:p>
                  </a:txBody>
                  <a:tcPr/>
                </a:tc>
              </a:tr>
              <a:tr h="622184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Обеспечение согласованности задач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Они не должны дублироваться и противоречить друг другу. </a:t>
                      </a:r>
                    </a:p>
                  </a:txBody>
                  <a:tcPr/>
                </a:tc>
              </a:tr>
              <a:tr h="12900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Также постановка целей от общего к частному лежит в основе метода 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OKR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который предусматривает обязательную детализацию целей от общекорпоративных до конкретного человека. Это позволяет скоординировать работу отдельных людей и отделов в едином направлении.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6096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это процесс создания пошагового порядка действий, который должен привести к поставленной цели в долгосрочной перспективе.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"/>
          <a:ext cx="8915400" cy="7106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/>
              </a:tblGrid>
              <a:tr h="39378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принципы планирования</a:t>
                      </a:r>
                      <a:r>
                        <a:rPr lang="ru-RU" sz="2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719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Целенаправленность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Каждое действие должно иметь прямое отношение к определённой задаче.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Включение различных заинтересованных сторон в планирование, анализ и принятие решений.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Рациональность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Оптимизация использования материальных и человеческих ресурсов, сокращение затрат. </a:t>
                      </a:r>
                    </a:p>
                  </a:txBody>
                  <a:tcPr/>
                </a:tc>
              </a:tr>
              <a:tr h="398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Адаптация к переменам внешней среды, оперативность корректировок.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Комплексность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Выдерживание связи и баланса между всеми элементами проекта или деятельности.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Строгая структура плана, включающая определённое место, последовательность и взаимосвязь процессов и мероприятий.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Точность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 Установление точных показателей и критериев успеха, чтобы проводить анализ результатов. </a:t>
                      </a:r>
                    </a:p>
                  </a:txBody>
                  <a:tcPr/>
                </a:tc>
              </a:tr>
              <a:tr h="450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 Принятие мер в определённые сроки.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Непротиворечивость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Выбор вариантов действий, не противоречащих с другими элементами плана. </a:t>
                      </a:r>
                    </a:p>
                  </a:txBody>
                  <a:tcPr/>
                </a:tc>
              </a:tr>
              <a:tr h="450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Системный мониторинг реализации всех мероприятий и их оценка.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Фиксация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Составление документации и отчётности по основным параметрам плана, например, задачам, ресурсам, срокам исполнения, ответственным лицам.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28600"/>
          <a:ext cx="91440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99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планов в организации включает</a:t>
                      </a:r>
                      <a:r>
                        <a:rPr lang="ru-RU" sz="24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116696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Стратегическое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 Задает общее направление движения компании и ориентировано на долгосрочную перспективу (периоды более 3 лет). </a:t>
                      </a:r>
                    </a:p>
                  </a:txBody>
                  <a:tcPr/>
                </a:tc>
              </a:tr>
              <a:tr h="1299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Тактическое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 Отвечает на вопрос, как компания должна достигнуть определённого состояния. Ориентировано на среднесрочную перспективу и охватывает периоды времени от 1 года до 3 лет. </a:t>
                      </a:r>
                    </a:p>
                  </a:txBody>
                  <a:tcPr/>
                </a:tc>
              </a:tr>
              <a:tr h="1689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Оперативно-календарное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Ограничено краткосрочным периодом (до 1 года). Включает в себя конкретные способы использования ресурсов, необходимых для достижения целей, определённых в более длительных планах. </a:t>
                      </a:r>
                    </a:p>
                  </a:txBody>
                  <a:tcPr/>
                </a:tc>
              </a:tr>
              <a:tr h="187421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Также к системе планов относятся целевые программы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которые определяют развитие одного из важнейших аспектов деятельности организации (например, совершенствование техники и технологии, организации технологического процесса, движения запасов материально-технических средств). 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304800"/>
          <a:ext cx="8077200" cy="463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0"/>
              </a:tblGrid>
              <a:tr h="5426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0615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Контекстное планирование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 — это 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техника управления задачами и проектами, при которой акцент делается не на сроках выполнения или важности задач, а на контексте, в котором они могут быть выполнены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 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220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 формировании списка задач учитывают определённые условия, необходимые для выполнения. Например, чтобы получить новую дебетовую карту (задача), нужно находиться в банке (контекст задачи), а чтобы купить робот-пылесос (задача), нужно отправиться в магазин бытовых приборов (контекст). 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228599"/>
          <a:ext cx="8610600" cy="582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47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Ключевые шаги контекстного планирования</a:t>
                      </a:r>
                      <a:r>
                        <a:rPr lang="ru-RU" sz="28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670497">
                <a:tc>
                  <a:txBody>
                    <a:bodyPr/>
                    <a:lstStyle/>
                    <a:p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Составление общего списка задач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 этот список могут попасть как личные, так и рабочие дела. </a:t>
                      </a:r>
                    </a:p>
                  </a:txBody>
                  <a:tcPr/>
                </a:tc>
              </a:tr>
              <a:tr h="10514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Выявление наиболее важных личных и рабочих контекстов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Это внешние обстоятельства и события, которые влияют на работу или на личную жизнь в разрезе выполнения разных задач. Желательно выделить не более 5–7 контекстов. 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Распределение задач по контекстам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То есть на выходе должно получиться несколько списков (5–7, если придерживаться рекомендаций). </a:t>
                      </a:r>
                    </a:p>
                  </a:txBody>
                  <a:tcPr/>
                </a:tc>
              </a:tr>
              <a:tr h="1744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Исполнение задачи при выполнении условия/контекста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Лучше всего просматривать список задач конкретного контекста и анализировать их по приоритетности и возможности исполнения.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381000"/>
          <a:ext cx="8382000" cy="556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6426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контекстного планирования могут использоваться</a:t>
                      </a:r>
                      <a:r>
                        <a:rPr lang="ru-RU" sz="24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983839"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бумажные списки задач (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стикеры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 </a:t>
                      </a:r>
                    </a:p>
                  </a:txBody>
                  <a:tcPr/>
                </a:tc>
              </a:tr>
              <a:tr h="6426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ежедневники и календари (с пометками для записей); </a:t>
                      </a: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цифровые GTD-планировщики (мобильные и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десктопные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программы); 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канбан-доски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или просто доски для размещения карточек задач; </a:t>
                      </a: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BPM-системы или иные программы для управления временем и проектами.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-2711142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Долгосрочное планирование</a:t>
            </a:r>
            <a:r>
              <a:rPr lang="ru-RU" dirty="0" smtClean="0"/>
              <a:t> заключается в постановке масштабных целей и разработке плана действий на значительный период времени — обычно от одного года до нескольких лет. </a:t>
            </a:r>
            <a:r>
              <a:rPr lang="ru-RU" dirty="0" smtClean="0">
                <a:hlinkClick r:id="rId2"/>
              </a:rPr>
              <a:t>2</a:t>
            </a:r>
            <a:endParaRPr lang="ru-RU" dirty="0" smtClean="0"/>
          </a:p>
          <a:p>
            <a:r>
              <a:rPr lang="ru-RU" dirty="0" smtClean="0"/>
              <a:t>Оно предполагает систематический подход к организации времени, ресурсов и усилий для достижения определённых результатов в будущем. </a:t>
            </a:r>
            <a:r>
              <a:rPr lang="ru-RU" dirty="0" smtClean="0">
                <a:hlinkClick r:id="rId2"/>
              </a:rPr>
              <a:t>2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38100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Долгосрочное планирование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заключается в постановке масштабных целей и разработке плана действий на значительный период времени — обычно от одного года до нескольких лет. 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Оно предполагает систематический подход к организации времени, ресурсов и усилий для достижения определённых результатов в будущем.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Некоторые области, где может быть полезно долгосрочное планирование:</a:t>
            </a:r>
          </a:p>
          <a:p>
            <a:pPr algn="just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карьеры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Планирование карьеры на долгосрочную перспективу включает шаги для продвижения по службе, обучение новым навыкам, участие в проектах и подготовку к возможным сменам в работе или сфере деятельности.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Финансовая устойчивость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Создание долгосрочного финансового плана, включающего пенсионное обеспечение, инвестиции, накопления на большие покупки (недвижимость, автомобиль) и финансовую безопасность семьи.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Здоровье и благополучие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Планирование здорового образа жизни, включающее регулярные медицинские осмотры, занятия спортом, правильное питание и уход за собой для обеспечения физического и психологического благополучия.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Развитие навыков, увлечений или хобби, освоение новых языков, путешествия, культурное обогащение, всё это можно включить в долгосрочный план личностного роста.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Бизнес и предпринимательство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Разработка стратегии развития компании на несколько лет вперёд, включая планы по расширению рынка, внедрению новых продуктов или услуг, управлению рисками и обеспечению стабильности.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Долгосрочное планирование помогает поставить ясные цели, организовать ресурсы, определить приоритеты и действия на длительный срок.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534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 дня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поможет более эффективно распределить время и успеть сделать больше дел.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Несколько советов, как спланировать день: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Составить список задач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Сюда можно включить не только деловые встречи, но и обычные бытовые дела. Важно иногда заглядывать в список, чтобы сверяться и напоминать себе о приоритете задач.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Найти оптимальное время для планирования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Можно вечером составлять основной список, а утром анализировать его и вносить корректировки.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Самые важные дела отметить первыми в списке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Это ориентир, так будет сразу видно, что нужно сделать в первую очередь.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Большие задачи разделить на мелкие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Такой подход позволяет чётко спланировать ход выполнения большой задачи.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Поставить будильник на телефоне или компьютере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Он поможет напомнить о задачах или встречах.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необходимости вносить поправки в расписание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Регулярно нужно проверять ежедневник и при необходимости пересматривать приоритеты или время, выделенное на выполнение задач.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Управление временем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295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447800"/>
            <a:ext cx="7162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мера длительности существования всех объектов, необратимое течение, протекающее из прошлого, через настоящее в будущее. Ресурс, допускающий измерение, структурирование, обмен (на деньги, информацию, энергию и др.)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609600"/>
            <a:ext cx="838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Существует несколько методов планирования дня, например: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Обычный список дел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Нужно вспомнить, что предстоит сделать сегодня, а потом записать всё на лист бумаги или в программу для планирования.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Айви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Нужно составить список дел и пронумеровать задачи по важности. Самая важная задача будет идти под номером 1, вторая по важности — под номером 2 и т. д.. Задачи выполняют по порядку, начиная с первого номера. Важно соблюдать правило: пока текущая задача полностью не выполнена, нельзя переходить к следующей.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1–3–5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 Эта техника подразумевает не линейную, а пирамидальную структуру дня. Идея в том, чтобы планировать на день только девять задач: одну очень важную (выполнять в первую очередь), три менее важных (выполнять во вторую очередь) и пять второстепенных (выполнять по остаточному принципу). Задачи, которые не влезли в этот список, отменяют или переносят на завтра.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Выбор метода планирования дня зависит от личных предпочтений и задач.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8200" y="60960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«Альпы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это техника планирования дня, в которой упор делается на контроль затраченного времени. Он был разработан немецким специалистом в области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тайм-менеджмента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Лотаром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Зайвертом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2286000"/>
            <a:ext cx="7391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Преимущества метода «Альпы»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выделять самые важные дела и концентрироваться на них, даёт возможность эффективно распоряжаться рабочим временем, уменьшает количество бесполезных перерывов в работе, избавляет от внутреннего напряжения, забывчивости и повышает самодисциплину.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304800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лгоритм</a:t>
            </a:r>
            <a:r>
              <a:rPr lang="ru-RU" b="1" dirty="0" smtClean="0"/>
              <a:t> использования метода «Альпы» состоит из 5 этапов</a:t>
            </a:r>
            <a:r>
              <a:rPr lang="ru-RU" dirty="0" smtClean="0"/>
              <a:t>: </a:t>
            </a:r>
            <a:r>
              <a:rPr lang="ru-RU" dirty="0" smtClean="0">
                <a:hlinkClick r:id="rId2"/>
              </a:rPr>
              <a:t>1</a:t>
            </a:r>
            <a:endParaRPr lang="ru-RU" dirty="0" smtClean="0"/>
          </a:p>
          <a:p>
            <a:r>
              <a:rPr lang="ru-RU" b="1" dirty="0" smtClean="0"/>
              <a:t>Составление списка дел на день</a:t>
            </a:r>
            <a:r>
              <a:rPr lang="ru-RU" dirty="0" smtClean="0"/>
              <a:t>. В него обычно включают регулярные и входящие задачи, дела из недельного и месячного плана, а также те задачи, которые по каким-то причинам не были выполнены накануне. </a:t>
            </a:r>
            <a:r>
              <a:rPr lang="ru-RU" dirty="0" smtClean="0">
                <a:hlinkClick r:id="rId3"/>
              </a:rPr>
              <a:t>5</a:t>
            </a:r>
            <a:endParaRPr lang="ru-RU" dirty="0" smtClean="0"/>
          </a:p>
          <a:p>
            <a:r>
              <a:rPr lang="ru-RU" b="1" dirty="0" smtClean="0"/>
              <a:t>Оценка затрат времени</a:t>
            </a:r>
            <a:r>
              <a:rPr lang="ru-RU" dirty="0" smtClean="0"/>
              <a:t>. Напротив каждой задачи записывают примерное время, необходимое для её выполнения, а результаты суммируют. </a:t>
            </a:r>
            <a:r>
              <a:rPr lang="ru-RU" dirty="0" smtClean="0">
                <a:hlinkClick r:id="rId3"/>
              </a:rPr>
              <a:t>5</a:t>
            </a:r>
            <a:endParaRPr lang="ru-RU" dirty="0" smtClean="0"/>
          </a:p>
          <a:p>
            <a:r>
              <a:rPr lang="ru-RU" b="1" dirty="0" smtClean="0"/>
              <a:t>Резервирование времени про запас</a:t>
            </a:r>
            <a:r>
              <a:rPr lang="ru-RU" dirty="0" smtClean="0"/>
              <a:t>. Нужно оценить, сколько в действительности есть времени на эти задачи. План должен охватывать не более 60% всего времени, отведённого на работу. Оставшиеся 40% — это резерв для неожиданных дел, непредвиденных обстоятельств и форс-мажоров. </a:t>
            </a:r>
            <a:r>
              <a:rPr lang="ru-RU" dirty="0" smtClean="0">
                <a:hlinkClick r:id="rId3"/>
              </a:rPr>
              <a:t>5</a:t>
            </a:r>
            <a:endParaRPr lang="ru-RU" dirty="0" smtClean="0"/>
          </a:p>
          <a:p>
            <a:r>
              <a:rPr lang="ru-RU" b="1" dirty="0" smtClean="0"/>
              <a:t>Сокращение времени, отведённого на задачи</a:t>
            </a:r>
            <a:r>
              <a:rPr lang="ru-RU" dirty="0" smtClean="0"/>
              <a:t>. Требуется «подогнать» своё расписание под то время, которое получилось на предыдущем этапе. Для этого нужно расставить приоритеты (например, с помощью матрицы Эйзенхауэра), перепроверить отведённое на задачи время и попробовать его сократить (до разумного предела), подумать, какие задачи можно перепоручить или делегировать. </a:t>
            </a:r>
            <a:r>
              <a:rPr lang="ru-RU" dirty="0" smtClean="0">
                <a:hlinkClick r:id="rId3"/>
              </a:rPr>
              <a:t>5</a:t>
            </a:r>
            <a:endParaRPr lang="ru-RU" dirty="0" smtClean="0"/>
          </a:p>
          <a:p>
            <a:r>
              <a:rPr lang="ru-RU" b="1" dirty="0" smtClean="0"/>
              <a:t>Подведение итогов</a:t>
            </a:r>
            <a:r>
              <a:rPr lang="ru-RU" dirty="0" smtClean="0"/>
              <a:t>. В конце дня ещё раз смотрят, какие задачи удалось выполнить, а какие нет. Что из несделанного требуется перенести на следующий день? </a:t>
            </a:r>
            <a:r>
              <a:rPr lang="ru-RU" dirty="0" smtClean="0">
                <a:hlinkClick r:id="rId3"/>
              </a:rPr>
              <a:t>5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305800" cy="5784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структурированного внимания (МСВ)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 Г. А. Архангельским как основа эффективной системы планирования, учитывающая свойства внимания человека. 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Суть методики в разделении фокуса внимания на несколько групп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Фокус внимания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Область, соответствующая текущему сознанию. Лишь одна задача может соответствовать этому уровню.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Ближайшее внимание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Эта область соответствует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предсознанию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данной ступени внимания может находиться от 5 до 9 объектов одновременно, или же — небольших задач.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Область далёкого внимания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Эта ступень соответствует подсознанию. Вся информация, что не попала в первые 2 пункта, находится именно здесь.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5334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Горизонты планирования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помогают упорядочить множество напоминаний и задач. Для этого в системе планирования вводят три основных раздела: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задачи на сегодня (план дня в ежедневнике).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среднесрочные задачи, выполнение которых предполагается в ближайшие неделю — месяц.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долгосрочные проекты и задачи.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Временные рамки здесь определены не жёстко, задачи могут выходить за границы определённого периода. Так, задачи горизонта планирования «День» могут быть решены в ближайшие 2–3 дня, дела в разделе «Неделя» — требуют выполнения в течение 2–3 недель, а годового раздела — могут выйти за рамки периода.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MAD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4967054" cy="469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8111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Поиск и формулировка целей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6858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Поиск и формулировка целей. 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технология постановки целей ( по Д.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Доурдэну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Ситуационный анализ ( по Л.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Зайверту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Постановка целей от общего к частному.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Понятие планирование: принципы и правила планирования. Система планов. Контекстное планирование. Долгосрочное планирование. Планирование дня. Метод  «Альпы». Метод Структурированного внимания и горизонты планирования.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3468180"/>
              </p:ext>
            </p:extLst>
          </p:nvPr>
        </p:nvGraphicFramePr>
        <p:xfrm>
          <a:off x="381000" y="304801"/>
          <a:ext cx="8458200" cy="6217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133"/>
                <a:gridCol w="4839067"/>
              </a:tblGrid>
              <a:tr h="84910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Способы поиска целей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5366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Интуитивный поиск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Наиболее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частый.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Поиск цели основан на внимательном отношении к собственным догадкам и спонтанно возникающих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«озарений». Основа личный опыт.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262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Изобретение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Подходит для краткосрочных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целей. Метод можно охарактеризовать как экспериментальный.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266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Вычисление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Поиск долгосрочных целей. Напоминает метод экспертной оценки. Метод подходит для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организационного </a:t>
                      </a:r>
                      <a:r>
                        <a:rPr lang="ru-RU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целеполагания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постановки внешних, объективных целей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214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Выбор и предписание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Происходит заимствование уже ранее известных целей.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Подходит для индивидуального поиска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448516"/>
              </p:ext>
            </p:extLst>
          </p:nvPr>
        </p:nvGraphicFramePr>
        <p:xfrm>
          <a:off x="0" y="228601"/>
          <a:ext cx="9144000" cy="637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54"/>
                <a:gridCol w="6409346"/>
              </a:tblGrid>
              <a:tr h="990599"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Технология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SMAPT-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задает критерии качества цели, которых необходимо придерживаться при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целепологании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2757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 (specific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 конкретные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Каждая цель должна быть описана как четкий, конкретный результат;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287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(measurable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измеряемые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должна быть измеримой с помощью конкретных индикаторов и стандартных процедур измерения;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287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(assignable)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согласованные с целями более высокого уровня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должна быть неслучайной,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обоснованной, доказанной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, жизненно необходимой для человека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2757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realisti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реалестичные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должна быть реалистичной, в принципе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достижимой;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287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T(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2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related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определена по времени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должна быть четко определена по времени, должны быть конкретные сроки ее достижения.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3298390"/>
              </p:ext>
            </p:extLst>
          </p:nvPr>
        </p:nvGraphicFramePr>
        <p:xfrm>
          <a:off x="0" y="-31104"/>
          <a:ext cx="9144000" cy="6889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47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Алгоритм   постановки цели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помощью системы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SMART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2905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Пишется список возможных целей и проводиться спецификация результата (точное его описание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065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Каждая из целей обосновывается, человек оценивает значимость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каждой цели для его деятельности, могут быть разработаны  отдельные критерии для оценивания важных целей ( по 10-бальной шкале)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065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Человек прогнозирует и оценивает степень достижения целей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вплоть до применения числовых оценок вероятности достижения целей ( тоже по 10-бальной шкале;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6428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Для каждой из целей выбирается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3-5 критериев измерения и контроля достижения 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 Важно, чтобы эти критерии измерения промежуточных результатов были достаточно удобными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 например финансовые  показатели);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250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Д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ля выбранных целей указываются точные сроки их достижения, затем пишется план, в котором выделяются промежуточные этапы достижения целей 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8821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на первом этапе отбрасываются цели, которые невозможно преобразовать в конкретный результат; на втором этапе сокращаются незначимые для  деятельности человека цели; на третьем этапе « недостижимые» цели;  на четвертом исключаются цели которые невозможно контролировать; на пятом остаются 5-7 «хороших» целей и происходит переход от стратегического (долгосрочного) </a:t>
                      </a:r>
                      <a:r>
                        <a:rPr lang="ru-RU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целеполагания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оперативному (краткосрочному) планированию;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" y="1"/>
          <a:ext cx="8991600" cy="6658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/>
              </a:tblGrid>
              <a:tr h="59413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Проектая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технология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целепологания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Г.Архангельскому</a:t>
                      </a:r>
                      <a:r>
                        <a:rPr lang="ru-RU" sz="2400" baseline="0" dirty="0" smtClean="0"/>
                        <a:t>.</a:t>
                      </a:r>
                      <a:endParaRPr lang="ru-RU" sz="2400" dirty="0"/>
                    </a:p>
                  </a:txBody>
                  <a:tcPr/>
                </a:tc>
              </a:tr>
              <a:tr h="101851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Определяется абстрактный уровень будущей цели. Для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этого необходимо прояснить систему ценностей, выделив конкретные ценности ; ключевые  области жизнедеятельности, на которые распространяется влияние этих ценностей.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296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Конкретная цель определяется таким образом, чтобы она не противоречила существующим в данной сфере жизнедеятельности ценностям и принципам.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1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Далее планируется конкретный процесс достижения цели.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этом этапе осуществляется последовательная декомпозиция сверху вниз главных целей до уровня частных (оперативных) задач. 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307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Определение временного масштаба, в который планируется обеспечить достижение цели — «за неделю», «в этом году» и т. п. (в отличие от точных сроков SMART). </a:t>
                      </a:r>
                    </a:p>
                  </a:txBody>
                  <a:tcPr/>
                </a:tc>
              </a:tr>
              <a:tr h="763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Деление дел на «жёсткие» (привязанные к определённым датам и времени) и «мягкие» (планируемые во временном масштабе и с учётом системы контекстов). </a:t>
                      </a:r>
                    </a:p>
                  </a:txBody>
                  <a:tcPr/>
                </a:tc>
              </a:tr>
              <a:tr h="8932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Распределение дел по зонам внимания — стратегической, оперативной и тактической (им соответствуют масштабы времени в один год, одну неделю и один день). </a:t>
                      </a:r>
                    </a:p>
                  </a:txBody>
                  <a:tcPr/>
                </a:tc>
              </a:tr>
              <a:tr h="71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 Архангельского работает, когда мотивы не ясны, а цель определяется личным желанием индивидуума.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3048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 анализ по Л.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Зайверту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представляет собой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личных ресурсов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(средств для достижения целей) и позволяет выяснить, что следует поощрять (сильные стороны) и над чем ещё надо работать (слабые стороны). 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анализа своих способностей человек определяет, что вообще он может сделать, то есть каким личным потенциалом для достижения своих целей он располагает. С другой стороны, он должен ясно представлять себе свои слабости, чтобы избегать действий, которые могут способствовать проявлению подобных «качеств», или принять меры к избавлению от этих недостатков.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1868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Процесс ситуационного анализа по Л. 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Зайверту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1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 этап  Использование направляющих вопросов для ситуационного анализа. </a:t>
                      </a:r>
                    </a:p>
                  </a:txBody>
                  <a:tcPr/>
                </a:tc>
              </a:tr>
              <a:tr h="488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 этап  Разработка личного баланса успехов и неудач. </a:t>
                      </a:r>
                    </a:p>
                  </a:txBody>
                  <a:tcPr/>
                </a:tc>
              </a:tr>
              <a:tr h="518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этап.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сильных и слабых сторон. </a:t>
                      </a:r>
                    </a:p>
                  </a:txBody>
                  <a:tcPr/>
                </a:tc>
              </a:tr>
              <a:tr h="45870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 этап . Анализ «цель — средство». 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3308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Некоторые направляющие вопросы для ситуационного анализа в личной сфере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 по Л.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Зайверту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: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Мой жизненный путь: каким были мои крупнейшие успехи и неудачи?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Влияние семьи: детство, юность, родители, братья и сёстры, близкие?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Мои личностные параметры, черты характера и сильные стороны?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 чём состоят мои конфликты с окружающим миром? Чем я их объясняю?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При каких обстоятельствах я чувствую себя сильным, побеждённым, слабым?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Каких успехов я до сих пор не смог достичь? По каким причинам?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Какие опасности, трудности, проблемы и т. п. могут передо мной возникнуть? В каких областях? Какие меры я хочу предпринять для их предотвращения? 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Также для ситуационного анализа в профессиональной сфере можно использовать такие вопросы, как: знаю ли я задачи моей должности, знаю ли я, чего от меня ждут, согласованы ли мои цели с руководством?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1323</Words>
  <Application>Microsoft Office PowerPoint</Application>
  <PresentationFormat>Экран (4:3)</PresentationFormat>
  <Paragraphs>150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Управление личной эффективностью</vt:lpstr>
      <vt:lpstr>Управление временем</vt:lpstr>
      <vt:lpstr>Поиск и формулировка целей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Структура Go MAD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Админ</cp:lastModifiedBy>
  <cp:revision>164</cp:revision>
  <cp:lastPrinted>2024-11-18T07:35:25Z</cp:lastPrinted>
  <dcterms:created xsi:type="dcterms:W3CDTF">2024-10-02T01:06:20Z</dcterms:created>
  <dcterms:modified xsi:type="dcterms:W3CDTF">2025-03-14T16:06:45Z</dcterms:modified>
</cp:coreProperties>
</file>