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57" r:id="rId3"/>
    <p:sldId id="258" r:id="rId4"/>
    <p:sldId id="260" r:id="rId5"/>
    <p:sldId id="264" r:id="rId6"/>
    <p:sldId id="268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9" r:id="rId16"/>
    <p:sldId id="276" r:id="rId17"/>
    <p:sldId id="277" r:id="rId18"/>
    <p:sldId id="280" r:id="rId19"/>
    <p:sldId id="281" r:id="rId20"/>
    <p:sldId id="282" r:id="rId21"/>
    <p:sldId id="291" r:id="rId22"/>
    <p:sldId id="292" r:id="rId23"/>
    <p:sldId id="284" r:id="rId24"/>
    <p:sldId id="285" r:id="rId25"/>
    <p:sldId id="287" r:id="rId26"/>
    <p:sldId id="288" r:id="rId27"/>
    <p:sldId id="289" r:id="rId28"/>
    <p:sldId id="290" r:id="rId29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745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745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745" y="0"/>
            <a:ext cx="4309434" cy="33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978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485" y="3211634"/>
            <a:ext cx="7953544" cy="30421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745" y="6422188"/>
            <a:ext cx="4309434" cy="337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2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ключевые области жизни личности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и измерение личной эффективности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измерить личную эффективность: спросить себя «Насколько хорошо я знаю свои цели и продуктивно достигаю их в настоящий момент». И после этого честно дать ответ: например число по десятибалльной шкале. Идея в том, чтобы честно дать себе ответ-в какой точке отсчета ты находишься и дать оценку самому себе.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 личной эффективности у человека не существует.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личной эффективности в достижении целей: переходе от текущего состояния к желаемому. Личная эффективность описывает скорость достижения целей, скорость этого перехода.  Моментальный переход от текущего состояния к желаемому показывает наивысшую личную эффективность,  которая означает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 здесь и сейчас и получать от этого удовольствие.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Краткий теоретический экскурс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понимают важность постановки цели и задач для достижения своей мечты.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у Вас есть мечта? От мечты до цели, кажется, один шаг. Нужно только «перевести» мечту в разряд цели, «приделать» к мечте ножки в виде действий и тогда мечта–цель становится достижимой.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Мощь постановки целей бесспорна — это одна из наиболее распространенных характеристик успешных людей.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— это образ желаемого результата, который должен быть достигнут в ходе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выполнения действия.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— это то, к чему стремятся, чего хотят достигнуть; назначение, смысл предпринимаемых действий; желаемое на данный момент состояние какого–либо проекта в результате выполненной работы.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необходимо ставить цели, чтобы они были достигнуты и с тем результатом, который вам необходим?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должны быть умными.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способов постановки целей является эффективная технология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S.M.A.R.T.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практике управления существуют так называемые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–критерии, которым должны соответствовать цели.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это аббревиатура, образованная первыми буквами английских слов: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S — Specific —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конкретность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M — Measurable —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измеримость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A — Attainable/Assignable —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достижимость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R — Result–oriented/Relevant —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выгодность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T — </a:t>
            </a:r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Timeable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/Tangible —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временные рамки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соответствия формулировки цели названным критериям производится с помощью ниже перечисленных    вопросов.</a:t>
            </a:r>
          </a:p>
          <a:p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Есть ли точное выражение того, что именно должно быть получено в итоге достижения данной цели?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Можно ли цель однозначно определить с помощью графиков, показателей, статистических данных? Сможет ли третья сторона однозначно определить, достигнута цель или нет?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Реальна ли поставленная цель? Возможно ли достижение заявленной цели с учетом имеющихся ресурсов? Можно ли ее достичь при возникновении прогнозируемых затруднений?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Какая польза или выгода будет получена в результате достижения цели? Кто конкретно и какую конкретно выгоду сможет извлечь из достижения данной цели? Вносит ли достижение данной цели существенный вклад в достижение  целей более высокого порядка?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Какое время отведено на достижение данной цели? Достаточно ли выделенного времени для реального достижения данной цели? Установлена ли точная дата, когда цель будет достигнута?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№1.   Сформулируйте свою ближайшую цель с помощью технологии SMART.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799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Краткий теоретический экскурс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«Дерево целей» представляет собой структурированную, построенную по иерархическому принципу (распределенная по уровням, ранжированная) совокупность ЖИЗНЕННО ВАЖНЫХ целей. В нем также выделены генеральная цель («вершина дерева») и подчиненные ей подцели первого, второго и последующего уровней («ветви дерева»). «Дерево целей» связывает между собой перспективные цели и конкретные задачи на каждом уровне иерархии. При этом цель высшего порядка соответствует вершине дерева. Нижние ярусы «дерева целей» образуют локальные цели (задачи), с помощью которых обеспечивается достижение целей верхнего уровня.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приведенном ниже рисунке представлен вариант построения «дерева целей» в ориентации на долгосрочную перспективу.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№2. С учетом логических взаимосвязей Ваших основных намерений с Вашей мечтой постройте целостную картину собственных стратегических ориентиров в виде дерева жизненно важных целей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4495800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Вместо заключения: «Если ты не будешь заниматься         тем, что тебе нравится, жизнь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заставит тебя заниматься тем, что ты будешь ненавидеть».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Народная мудрость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024664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Ваше Дерево Жизненно Важных Целей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Группа 98"/>
          <p:cNvGrpSpPr/>
          <p:nvPr/>
        </p:nvGrpSpPr>
        <p:grpSpPr>
          <a:xfrm>
            <a:off x="153627" y="1846347"/>
            <a:ext cx="8759100" cy="3249092"/>
            <a:chOff x="552023" y="1308146"/>
            <a:chExt cx="8499962" cy="3035338"/>
          </a:xfrm>
        </p:grpSpPr>
        <p:sp>
          <p:nvSpPr>
            <p:cNvPr id="2" name="TextBox 1"/>
            <p:cNvSpPr txBox="1"/>
            <p:nvPr/>
          </p:nvSpPr>
          <p:spPr>
            <a:xfrm>
              <a:off x="3594726" y="1308146"/>
              <a:ext cx="1040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Видение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71954" y="1935040"/>
              <a:ext cx="20856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Миссия и ценности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96096" y="2650058"/>
              <a:ext cx="22374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Стратегические цели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76223" y="333585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Задачи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14500" y="3974152"/>
              <a:ext cx="1000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Задания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>
              <a:stCxn id="2" idx="2"/>
              <a:endCxn id="3" idx="0"/>
            </p:cNvCxnSpPr>
            <p:nvPr/>
          </p:nvCxnSpPr>
          <p:spPr>
            <a:xfrm flipH="1">
              <a:off x="4114804" y="1677478"/>
              <a:ext cx="1" cy="2575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3" idx="2"/>
              <a:endCxn id="4" idx="0"/>
            </p:cNvCxnSpPr>
            <p:nvPr/>
          </p:nvCxnSpPr>
          <p:spPr>
            <a:xfrm flipH="1">
              <a:off x="4114800" y="2304372"/>
              <a:ext cx="4" cy="3456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390223" y="2477215"/>
              <a:ext cx="5257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401653" y="2473719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648023" y="2468250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4" idx="2"/>
              <a:endCxn id="5" idx="0"/>
            </p:cNvCxnSpPr>
            <p:nvPr/>
          </p:nvCxnSpPr>
          <p:spPr>
            <a:xfrm>
              <a:off x="4114800" y="3019390"/>
              <a:ext cx="5" cy="3164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145483" y="3175292"/>
              <a:ext cx="1938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145483" y="3175291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084114" y="3175292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202820" y="3019390"/>
              <a:ext cx="5" cy="3164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5233503" y="3175292"/>
              <a:ext cx="1938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233503" y="3175291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172134" y="3175292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673740" y="3019390"/>
              <a:ext cx="5" cy="3164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704423" y="3175292"/>
              <a:ext cx="1938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704423" y="3175291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643054" y="3175292"/>
              <a:ext cx="0" cy="1436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5" idx="2"/>
            </p:cNvCxnSpPr>
            <p:nvPr/>
          </p:nvCxnSpPr>
          <p:spPr>
            <a:xfrm>
              <a:off x="4114805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3790523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790523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4438225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4947386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4623104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4623104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5270806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291080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H="1">
              <a:off x="2966798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966798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3614500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5753105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5428823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5428823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076525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2476505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2152223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2152223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799925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6591305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6267023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6267023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6914725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1674176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1349894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349894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1997596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876305" y="3705190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552023" y="3787224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552023" y="3787224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1199725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7353305" y="3709893"/>
              <a:ext cx="0" cy="1640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7029023" y="3791927"/>
              <a:ext cx="6477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7029023" y="3791927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7676725" y="3796630"/>
              <a:ext cx="0" cy="820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8077200" y="2611060"/>
              <a:ext cx="629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Что?</a:t>
              </a:r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952843" y="1621593"/>
              <a:ext cx="890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Зачем?</a:t>
              </a:r>
              <a:endParaRPr lang="ru-RU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731752" y="3546092"/>
              <a:ext cx="13202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Что</a:t>
              </a:r>
            </a:p>
            <a:p>
              <a:pPr algn="ctr"/>
              <a:r>
                <a:rPr lang="ru-RU" dirty="0" smtClean="0"/>
                <a:t>конкретно?</a:t>
              </a:r>
              <a:endParaRPr lang="ru-RU" dirty="0"/>
            </a:p>
          </p:txBody>
        </p:sp>
        <p:cxnSp>
          <p:nvCxnSpPr>
            <p:cNvPr id="95" name="Прямая со стрелкой 94"/>
            <p:cNvCxnSpPr>
              <a:stCxn id="59" idx="0"/>
              <a:endCxn id="93" idx="2"/>
            </p:cNvCxnSpPr>
            <p:nvPr/>
          </p:nvCxnSpPr>
          <p:spPr>
            <a:xfrm flipV="1">
              <a:off x="8391870" y="1990925"/>
              <a:ext cx="6095" cy="62013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>
              <a:stCxn id="59" idx="2"/>
              <a:endCxn id="94" idx="0"/>
            </p:cNvCxnSpPr>
            <p:nvPr/>
          </p:nvCxnSpPr>
          <p:spPr>
            <a:xfrm flipH="1">
              <a:off x="8391869" y="2980392"/>
              <a:ext cx="1" cy="565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" name="Прямоугольник 104"/>
          <p:cNvSpPr/>
          <p:nvPr/>
        </p:nvSpPr>
        <p:spPr>
          <a:xfrm>
            <a:off x="1943159" y="228600"/>
            <a:ext cx="56742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 целей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0" y="228600"/>
            <a:ext cx="6705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Ваше дерево Жизненно Важных Целей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08844"/>
              </p:ext>
            </p:extLst>
          </p:nvPr>
        </p:nvGraphicFramePr>
        <p:xfrm>
          <a:off x="381000" y="1447800"/>
          <a:ext cx="8610600" cy="483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  <a:gridCol w="861060"/>
              </a:tblGrid>
              <a:tr h="483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достижения личностного успеха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7620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Притча «О том, что всегда с тобой».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постоянно с вами. Я могу стать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вашим лучшим помощником или тяжелейшей обузой. Я могу помочь вам подняться или потянуть вас на дно. Я целиком нахожусь в вашем распоряжении. Половину своих дел вы можете просто поручить мне, и я сделаю их быстро и правильно. Мною легко управлять – просто проявляйте по отношению ко мне характер. Покажите мне, как именно должно быть выполнено то или иное дело, и, после нескольких уроков я начну делать его автоматически. Я – слуга всех великих людей и, увы, всех неудачников. Неудачниками сделал их именно я. Я не механизм, хотя работаю с точностью механизма, наделенного человеческим разумом. Вы можете использовать меня на благо или направлять на разрушение – мне это безразлично. Привлекайте меня, тренируйте, проявляйте характер по отношению ко мне, и я сделаю так, что мир окажется у ваших ног. Будьте ко мне невнимательны, и я вас уничтожу. Кто я такой? Я – ваш навык.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№3  Письменно ответьте на вопросы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9906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Вам необходимо располагать для достижения намеченных целей?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качества вам нужно развивать в себе для достижения своей цели?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Персональные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качества___________________________________________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особенности_________________________________________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Черты личности, препятствующие достижению цели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личной эффективности.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GoMAD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личной эффективности.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и измерение личной эффективности.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 «Колесо баланса»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 S.M.A.R.T.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«Дерево Жизненно Важных Целей»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86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Проведите SWOT – анализ своего персонального потенциала.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1430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Название  этого метода образовано первыми буквами английских терминов, отражающих  основные блоки анализа: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сила; 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Weakness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слабость;  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Opportunities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возможности;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Threats –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угрозы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743200"/>
            <a:ext cx="7848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Выпишите в квадраты таблицы  сильные и слабые стороны. Подумайте о возможностях и угрозах. Проведите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попарное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сопоставление. Сильные и слабые стороны соотнесите с возможностями, угрозами и ограничениями в плане достижения жизненно важных целей. Используйте для этого ответы на следующие вопросы: как сильные стороны Вашей личности можно использовать для реализации возможностей; как возможности можно использовать для нейтрализации слабых сторон Вашей личности; как сильные стороны Вашей личности могут быть использованы для преодоления угроз и ограничений; какие из слабых сторон наиболее опасны в контексте угроз и ограничений.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96322"/>
              </p:ext>
            </p:extLst>
          </p:nvPr>
        </p:nvGraphicFramePr>
        <p:xfrm>
          <a:off x="457200" y="2590799"/>
          <a:ext cx="7772400" cy="2918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  <a:gridCol w="2590800"/>
              </a:tblGrid>
              <a:tr h="44159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 и угрозы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524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Внешние факторы</a:t>
                      </a: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Внутренние факторы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Угрозы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2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</a:tr>
              <a:tr h="7812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стороны</a:t>
                      </a:r>
                    </a:p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5800" y="381001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№4. Сделайте SWOT–анализ своего персонального потенциала. Для оформления</a:t>
            </a:r>
          </a:p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 SWOT–анализа можно использовать приведенную ниже матрицу.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79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12192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№5. С учетом проделанного анализа составьте перечень наиболее важных компетенций, которые Вам необходимо развить в себе для воплощения своей цели. Запишите их.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09600"/>
            <a:ext cx="75438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 учетом проделанного анализа составьте перечень наиболее важных  компетенций, которые Вам необходимо развить в себе для воплощения своей  цели. Запишите их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5334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Составьте краткую программу саморазвития как главную составляющую часть ресурсного обеспечения достижения Вашей мечты, реализации жизненно важных целей. Для этого используйте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коуч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–технологию «Колесо баланса». Для начала ознакомьтесь с ней.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Коуч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технология    «Колесо баланса»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990599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Колесо баланса – довольно универсальный инструмент. В базовом виде он помогает разобраться с приоритетами вашей жизни. С его помощью Вы наглядно структурируете основные сферы Вашей деятельности (или Ваши «роли» по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Примеры этих жизненных сфер: «семья», «работа», «финансы», «здоровье», «друзья», «хобби» и т.д. С помощью работы над колесом баланса Вы можете яснее расставить приоритеты (какие сферы наиболее актуальны для Вас именно сейчас), увидеть «влиятельные сферы», развивая которые, Вы развиваете и всё остальное в своей жизни. Например, бывает так, что человек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33528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осознаёт необходимость вклада в сферу работы в течение ближайшего месяца;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видит, что улучшив ситуацию в одной этой сфере «на 1 балл», у него автоматически улучшатся и ситуация в семье, и ситуация со здоровьем (допустим, уйдёт беспокойство), автоматически ему станет проще уделять время друзьям, и так далее. Это лишь пример: у каждого человека этот приоритет очень индивидуален. Однако результат работы «по колесу» — это большая осознанность жизни, большее ощущение контроля над ситуацией, уверенности и интереса к жизни. Часто через этот метод человек очень ясно видит ответ на вопрос: «Что же делать?!». Перед Вами круг, поделенный на 8 сегментов. Каждый такой сегмент отвечает за определенную компетентность. Оцените степень удовлетворенности каждой компетентностью по 10 бальной шкале: 0 – «совсем не удовлетворен», 10 – «максимально удовлетворен», и нанесите на график. Соедините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точки вместе.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Колесо баланса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6172200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ответить на следующие вопросы: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вы видите? Похожа ли получившаяся фигура на колесо? Насколько оно сбалансировано?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_____________________________________________________________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из компетентностей наиболее и наименее приближенна к своей   максимальной выраженности?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2971800"/>
            <a:ext cx="7772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именно определяется для вас удовлетворенность или неудовлетворенность в наличии этой компетентности?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в какой сфере наиболее значимы для вас сегодня?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шаги вы можете предпринять, чтобы сбалансировать колесо?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вашей жизни было множество препятствий, которые, как вам казалось, непреодолимы. Однако время шло, препятствия заканчивались или Вы их с честью преодолевали. Проанализируйте важные события своей жизни. Выберите самые трудные ситуации, которые вы рассматривали как проблемы. Как вы справились с ними? Какие личностные ресурсы вы использовали? Кто вам помог справиться с трудной ситуацией? Результаты анализа впишите в таблицу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25891"/>
              </p:ext>
            </p:extLst>
          </p:nvPr>
        </p:nvGraphicFramePr>
        <p:xfrm>
          <a:off x="611124" y="3200400"/>
          <a:ext cx="7845552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5184"/>
                <a:gridCol w="2615184"/>
                <a:gridCol w="2615184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Препятствия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полученный опыт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Препятствия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личной эффективности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эффективность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результативное достижение личных целей. Она позволяет  двигаться из текущего состояния в желаемое и охватывает всю жизнь ( а не только профессиональные области) и не зависит от чужой точки зрения.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Личная эффективность заключается в эффективном достижении личных целей. Если человек не разобрался со своими целями, то личная эффективность для него не имеет смысла. Пока он не поймет своих намерений - он будет эффективным для кого-то. С  другой стороны, если человек разобрался со своими целями,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только он может оценить их эффективность и их достижения.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5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оставляющие личной  эффективности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своих намерений и целей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личными ресурсами (время, здоровье, деньги, …)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окружающими людьми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0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эффективность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способность успевать больше за меньшее время и жить спокойную, при этом наполненную жизнь. Это помогает достигать успеха в  работе, учебе и личной жизни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эффективность в учебе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эффективность в жизни</a:t>
            </a:r>
          </a:p>
          <a:p>
            <a:pPr marL="0" indent="0">
              <a:buNone/>
            </a:pP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спортом – долгосрочный вклад в здоровье. Чтобы заниматься регулярно, можно начать с упражнений онлайн,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поможет сэкономить время. Личная эффективность здесь проявляется в поиске вариантов, которые с минимальными временными и финансовыми затратами помогут достигать наибольшего результата.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060848"/>
            <a:ext cx="38164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человек осваивает новую профессию, ему важно создать для себя инфраструктуру, которая будет помогать учиться. Нужно разобраться в целях и выделить в расписании конкретные часы для обучения. Чтобы повысить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личную эффективность,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полезно перестроить день таким образом, чтобы время на учебу выпадало в продуктивные часы. Начать можно с утра, пока все спят и никто не отвлек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ает, или на выходных.</a:t>
            </a:r>
          </a:p>
        </p:txBody>
      </p:sp>
    </p:spTree>
    <p:extLst>
      <p:ext uri="{BB962C8B-B14F-4D97-AF65-F5344CB8AC3E}">
        <p14:creationId xmlns:p14="http://schemas.microsoft.com/office/powerpoint/2010/main" val="112949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Кови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Современный мыслитель Стивен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своей книге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«Семь привычек высокоэффективных людей»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концепцию двойного создания. Он утверждает, что любое целенаправленное действие человек создает дважды: первый раз в своем воображении, а второй раз уже в материальной реальности, то есть фактически выполняет это действие.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его теории эффективное мышление проявляется в действиях, которые отличаются организованностью, основанной на четком планировании. «Лично эффективные» люди умеют организовывать как себя, так и окружающих, максимально используя все таланты и способности партнеров.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MAD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Британский ученый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Энди Гилберт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Andy Gilbert)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 структуру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эффективности под названием </a:t>
            </a:r>
            <a:r>
              <a:rPr 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Go </a:t>
            </a:r>
            <a:r>
              <a:rPr lang="en-US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MAD</a:t>
            </a:r>
            <a:r>
              <a:rPr lang="ru-RU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сокращение английской фразы «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 A Difference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перевод которой « Пойди и создай разницу».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исследователей обнаружила, что высокоэффективные люди обязательно имеют весомую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благодаря которой то или иное действие имеет для них смысл, т.е. благодаря наличию причины достижение целей происходит осознанно и с мотивацией.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важная причина, подкрепленная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верой в себя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подталкивает человека поставить значимую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затем он превращает в конкретный план действий, составленный естественно, с учетом приоритетов.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свершения, которые оставили глубокий след в истории человечества, были содеяны не одним человеком, а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 людей,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бъединенных одной целью.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отличается от остальных элементов тем, что он связан со всеми элементами. Ответственные люди помнят о причине, ради которой они начали действовать, в случае неудач они восстанавливают веру в себя и держат в фокусе цель.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элемент –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взаимодействия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предыдуших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4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MAD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967054" cy="469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1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личной эффективности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личные способности, которые можно сознательно развивать, тренировать и улучшать. Чем больше я развиваю свои техники,  тем лучших результатов я добиваюсь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внимания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 Организация личных дел. Концентрируем свои мысли на своих намерениях, независимо от внешних раздражителей. Используем навык  удержания «ментального фокуса» на своих целях, думаем о них в любое свободное время, записываем их и вешаем на видное место, часто перечитываем список своих намерений, находим единомышленников, которые помогают помнить о том, чего я хочу).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самоорганизация.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расставлять приоритеты.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понимание основ тайм менеджмента для специфики своей деятельности (работы или бизнеса).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Планирование. Записанный план. Список конкретных шагов. Мотивы. Исполнение планов. Получай удовольствие от исполнения реального плана.)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2345</Words>
  <Application>Microsoft Office PowerPoint</Application>
  <PresentationFormat>Экран (4:3)</PresentationFormat>
  <Paragraphs>150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Управление личной эффективностью</vt:lpstr>
      <vt:lpstr>Презентация PowerPoint</vt:lpstr>
      <vt:lpstr>Понятие личной эффективности</vt:lpstr>
      <vt:lpstr> Составляющие личной  эффективности</vt:lpstr>
      <vt:lpstr>Личная эффективность - это способность успевать больше за меньшее время и жить спокойную, при этом наполненную жизнь. Это помогает достигать успеха в  работе, учебе и личной жизни.</vt:lpstr>
      <vt:lpstr>Теория Кови</vt:lpstr>
      <vt:lpstr>Структура Go MAD</vt:lpstr>
      <vt:lpstr>Структура Go MAD</vt:lpstr>
      <vt:lpstr>Навыки личной эффективности - это личные способности, которые можно сознательно развивать, тренировать и улучшать. Чем больше я развиваю свои техники,  тем лучших результатов я добиваюсь</vt:lpstr>
      <vt:lpstr>Предел и измерение личной эффективности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Технологии достижения личностного успеха</vt:lpstr>
      <vt:lpstr>Индивидуальное задание №3  Письменно ответьте на вопросы </vt:lpstr>
      <vt:lpstr>Проведите SWOT – анализ своего персонального потенциала.</vt:lpstr>
      <vt:lpstr>Презентация PowerPoint</vt:lpstr>
      <vt:lpstr>Презентация PowerPoint</vt:lpstr>
      <vt:lpstr>Презентация PowerPoint</vt:lpstr>
      <vt:lpstr>Презентация PowerPoint</vt:lpstr>
      <vt:lpstr>Коуч    технология    «Колесо баланса»</vt:lpstr>
      <vt:lpstr>Колесо баланса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Галина Валентиновна Березовская</cp:lastModifiedBy>
  <cp:revision>70</cp:revision>
  <cp:lastPrinted>2025-03-15T06:26:40Z</cp:lastPrinted>
  <dcterms:created xsi:type="dcterms:W3CDTF">2024-10-02T01:06:20Z</dcterms:created>
  <dcterms:modified xsi:type="dcterms:W3CDTF">2025-03-15T06:38:00Z</dcterms:modified>
</cp:coreProperties>
</file>