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0"/>
  </p:notesMasterIdLst>
  <p:handoutMasterIdLst>
    <p:handoutMasterId r:id="rId31"/>
  </p:handoutMasterIdLst>
  <p:sldIdLst>
    <p:sldId id="259" r:id="rId2"/>
    <p:sldId id="257" r:id="rId3"/>
    <p:sldId id="258" r:id="rId4"/>
    <p:sldId id="260" r:id="rId5"/>
    <p:sldId id="264" r:id="rId6"/>
    <p:sldId id="268" r:id="rId7"/>
    <p:sldId id="269" r:id="rId8"/>
    <p:sldId id="267" r:id="rId9"/>
    <p:sldId id="270" r:id="rId10"/>
    <p:sldId id="271" r:id="rId11"/>
    <p:sldId id="272" r:id="rId12"/>
    <p:sldId id="273" r:id="rId13"/>
    <p:sldId id="274" r:id="rId14"/>
    <p:sldId id="275" r:id="rId15"/>
    <p:sldId id="279" r:id="rId16"/>
    <p:sldId id="276" r:id="rId17"/>
    <p:sldId id="277" r:id="rId18"/>
    <p:sldId id="280" r:id="rId19"/>
    <p:sldId id="281" r:id="rId20"/>
    <p:sldId id="282" r:id="rId21"/>
    <p:sldId id="291" r:id="rId22"/>
    <p:sldId id="292" r:id="rId23"/>
    <p:sldId id="284" r:id="rId24"/>
    <p:sldId id="285" r:id="rId25"/>
    <p:sldId id="287" r:id="rId26"/>
    <p:sldId id="288" r:id="rId27"/>
    <p:sldId id="289" r:id="rId28"/>
    <p:sldId id="290" r:id="rId29"/>
  </p:sldIdLst>
  <p:sldSz cx="9144000" cy="6858000" type="screen4x3"/>
  <p:notesSz cx="9942513" cy="676116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2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2" autoAdjust="0"/>
    <p:restoredTop sz="94680" autoAdjust="0"/>
  </p:normalViewPr>
  <p:slideViewPr>
    <p:cSldViewPr>
      <p:cViewPr varScale="1">
        <p:scale>
          <a:sx n="83" d="100"/>
          <a:sy n="83" d="100"/>
        </p:scale>
        <p:origin x="-1426" y="-7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9206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309434" cy="33789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5630745" y="0"/>
            <a:ext cx="4309434" cy="33789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1" y="6422188"/>
            <a:ext cx="4309434" cy="33789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5630745" y="6422188"/>
            <a:ext cx="4309434" cy="33789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629BA2-05E0-40B5-86EF-D42F7B57F74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12834476"/>
      </p:ext>
    </p:extLst>
  </p:cSld>
  <p:clrMap bg1="lt1" tx1="dk1" bg2="lt2" tx2="dk2" accent1="accent1" accent2="accent2" accent3="accent3" accent4="accent4" accent5="accent5" accent6="accent6" hlink="hlink" folHlink="folHlink"/>
  <p:hf sldNum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309434" cy="33789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5630745" y="0"/>
            <a:ext cx="4309434" cy="33789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281363" y="508000"/>
            <a:ext cx="3379787" cy="25336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994485" y="3211634"/>
            <a:ext cx="7953544" cy="304214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6422188"/>
            <a:ext cx="4309434" cy="33789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5630745" y="6422188"/>
            <a:ext cx="4309434" cy="33789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7055FE-DAD6-4341-9BC2-4FC8513817F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94510449"/>
      </p:ext>
    </p:extLst>
  </p:cSld>
  <p:clrMap bg1="lt1" tx1="dk1" bg2="lt2" tx2="dk2" accent1="accent1" accent2="accent2" accent3="accent3" accent4="accent4" accent5="accent5" accent6="accent6" hlink="hlink" folHlink="folHlink"/>
  <p:hf sldNum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Верхний колонтитул 7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Дата 8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878245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3D443F-31A7-4BC2-A4AA-E538F83B3608}" type="datetime1">
              <a:rPr lang="ru-RU" smtClean="0"/>
              <a:pPr/>
              <a:t>15.03.2025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C0F92-8121-48F0-A4FD-102096B128A2}" type="datetime1">
              <a:rPr lang="ru-RU" smtClean="0"/>
              <a:pPr/>
              <a:t>15.03.2025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A62A4-C909-455C-856E-804ECE802C6C}" type="datetime1">
              <a:rPr lang="ru-RU" smtClean="0"/>
              <a:pPr/>
              <a:t>15.03.2025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82D2B-23D2-49AD-B027-7E8219C0C2A9}" type="datetime1">
              <a:rPr lang="ru-RU" smtClean="0"/>
              <a:pPr/>
              <a:t>15.03.2025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CB216-A355-4C45-A623-61B2A75E89FB}" type="datetime1">
              <a:rPr lang="ru-RU" smtClean="0"/>
              <a:pPr/>
              <a:t>15.03.2025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E56BE-AACD-4E45-9C95-AC9E3784B9DD}" type="datetime1">
              <a:rPr lang="ru-RU" smtClean="0"/>
              <a:pPr/>
              <a:t>15.03.2025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8AAB9-5CA9-4E8F-9158-33EF5DC46DFD}" type="datetime1">
              <a:rPr lang="ru-RU" smtClean="0"/>
              <a:pPr/>
              <a:t>15.03.2025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F05D86-90CE-498E-A497-A05F90AB9002}" type="datetime1">
              <a:rPr lang="ru-RU" smtClean="0"/>
              <a:pPr/>
              <a:t>15.03.2025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3F0F4-2272-4090-9C30-21749A047B31}" type="datetime1">
              <a:rPr lang="ru-RU" smtClean="0"/>
              <a:pPr/>
              <a:t>15.03.2025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5BA23-EC0E-410C-9996-08E5647E727E}" type="datetime1">
              <a:rPr lang="ru-RU" smtClean="0"/>
              <a:pPr/>
              <a:t>15.03.2025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5CFAA-2613-48D9-8032-875221A0A733}" type="datetime1">
              <a:rPr lang="ru-RU" smtClean="0"/>
              <a:pPr/>
              <a:t>15.03.2025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D871A3-7B9F-4723-ABE7-CBA70B578E77}" type="datetime1">
              <a:rPr lang="ru-RU" smtClean="0"/>
              <a:pPr/>
              <a:t>15.03.2025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533401"/>
            <a:ext cx="7772400" cy="2057399"/>
          </a:xfrm>
        </p:spPr>
        <p:txBody>
          <a:bodyPr/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Управление личной эффективностью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Цели и ключевые области жизни личности </a:t>
            </a:r>
          </a:p>
          <a:p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Лекция 2 </a:t>
            </a:r>
            <a:endParaRPr lang="ru-RU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82828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ru-RU" sz="32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Предел и измерение личной эффективности</a:t>
            </a:r>
            <a:endParaRPr lang="ru-RU" sz="32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rmAutofit fontScale="92500" lnSpcReduction="10000"/>
          </a:bodyPr>
          <a:lstStyle/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Как измерить личную эффективность: спросить себя «Насколько хорошо я знаю свои цели и продуктивно достигаю их в настоящий момент». И после этого честно дать ответ: например число по десятибалльной шкале. Идея в том, чтобы честно дать себе ответ-в какой точке отсчета ты находишься и дать оценку самому себе.</a:t>
            </a:r>
          </a:p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Предела личной эффективности у человека не существует.</a:t>
            </a:r>
          </a:p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Смысл личной эффективности в достижении целей: переходе от текущего состояния к желаемому. Личная эффективность описывает скорость достижения целей, скорость этого перехода.  Моментальный переход от текущего состояния к желаемому показывает наивысшую личную эффективность,  которая означает </a:t>
            </a:r>
            <a:r>
              <a:rPr lang="ru-RU" sz="28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жить здесь и сейчас и получать от этого удовольствие.</a:t>
            </a:r>
            <a:endParaRPr lang="ru-RU" sz="28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7810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52400" y="0"/>
            <a:ext cx="8991600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Краткий теоретический экскурс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Многие понимают важность постановки цели и задач для достижения своей мечты.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 у Вас есть мечта? От мечты до цели, кажется, один шаг. Нужно только «перевести» мечту в разряд цели, «приделать» к мечте ножки в виде действий и тогда мечта–цель становится достижимой.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Мощь постановки целей бесспорна — это одна из наиболее распространенных характеристик успешных людей.</a:t>
            </a:r>
          </a:p>
          <a:p>
            <a:pPr algn="just"/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Цель — это образ желаемого результата, который должен быть достигнут в ходе</a:t>
            </a:r>
          </a:p>
          <a:p>
            <a:pPr algn="just"/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выполнения действия.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Цель — это то, к чему стремятся, чего хотят достигнуть; назначение, смысл предпринимаемых действий; желаемое на данный момент состояние какого–либо проекта в результате выполненной работы.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Как необходимо ставить цели, чтобы они были достигнуты и с тем результатом, который вам необходим?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Цели должны быть умными.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Одним из способов постановки целей является эффективная технология </a:t>
            </a:r>
            <a:r>
              <a:rPr lang="ru-RU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S.M.A.R.T.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 практике управления существуют так называемые </a:t>
            </a:r>
            <a:r>
              <a:rPr lang="ru-RU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SMART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–критерии, которым должны соответствовать цели.</a:t>
            </a:r>
          </a:p>
          <a:p>
            <a:pPr algn="just"/>
            <a:r>
              <a:rPr lang="ru-RU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SMART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— это аббревиатура, образованная первыми буквами английских слов:</a:t>
            </a:r>
          </a:p>
          <a:p>
            <a:pPr algn="ctr"/>
            <a:r>
              <a:rPr lang="en-US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• S — Specific — </a:t>
            </a:r>
            <a:r>
              <a:rPr lang="ru-RU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конкретность</a:t>
            </a:r>
          </a:p>
          <a:p>
            <a:pPr algn="ctr"/>
            <a:r>
              <a:rPr lang="en-US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• M — Measurable — </a:t>
            </a:r>
            <a:r>
              <a:rPr lang="ru-RU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измеримость</a:t>
            </a:r>
          </a:p>
          <a:p>
            <a:pPr algn="ctr"/>
            <a:r>
              <a:rPr lang="en-US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• A — Attainable/Assignable — </a:t>
            </a:r>
            <a:r>
              <a:rPr lang="ru-RU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достижимость</a:t>
            </a:r>
          </a:p>
          <a:p>
            <a:pPr algn="ctr"/>
            <a:r>
              <a:rPr lang="en-US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• R — Result–oriented/Relevant — </a:t>
            </a:r>
            <a:r>
              <a:rPr lang="ru-RU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выгодность</a:t>
            </a:r>
          </a:p>
          <a:p>
            <a:pPr algn="ctr"/>
            <a:r>
              <a:rPr lang="en-US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• T — </a:t>
            </a:r>
            <a:r>
              <a:rPr lang="en-US" b="1" i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Timeable</a:t>
            </a:r>
            <a:r>
              <a:rPr lang="en-US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/Tangible — </a:t>
            </a:r>
            <a:r>
              <a:rPr lang="ru-RU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временные рамки</a:t>
            </a:r>
            <a:endParaRPr lang="ru-RU" i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04800" y="304800"/>
            <a:ext cx="8458200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Проверка соответствия формулировки цели названным критериям производится с помощью ниже перечисленных    вопросов.</a:t>
            </a:r>
          </a:p>
          <a:p>
            <a:endParaRPr lang="ru-RU" sz="2000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1. Есть ли точное выражение того, что именно должно быть получено в итоге достижения данной цели?</a:t>
            </a:r>
          </a:p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2. Можно ли цель однозначно определить с помощью графиков, показателей, статистических данных? Сможет ли третья сторона однозначно определить, достигнута цель или нет?</a:t>
            </a:r>
          </a:p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3. Реальна ли поставленная цель? Возможно ли достижение заявленной цели с учетом имеющихся ресурсов? Можно ли ее достичь при возникновении прогнозируемых затруднений?</a:t>
            </a:r>
          </a:p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4. Какая польза или выгода будет получена в результате достижения цели? Кто конкретно и какую конкретно выгоду сможет извлечь из достижения данной цели? Вносит ли достижение данной цели существенный вклад в достижение  целей более высокого порядка?</a:t>
            </a:r>
          </a:p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5. Какое время отведено на достижение данной цели? Достаточно ли выделенного времени для реального достижения данной цели? Установлена ли точная дата, когда цель будет достигнута?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09600" y="381000"/>
            <a:ext cx="80010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Индивидуальное задание №1.   Сформулируйте свою ближайшую цель с помощью технологии SMART.</a:t>
            </a:r>
            <a:endParaRPr lang="ru-RU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04800" y="304799"/>
            <a:ext cx="8610600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Краткий теоретический экскурс</a:t>
            </a:r>
          </a:p>
          <a:p>
            <a:pPr algn="just"/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«Дерево целей» представляет собой структурированную, построенную по иерархическому принципу (распределенная по уровням, ранжированная) совокупность ЖИЗНЕННО ВАЖНЫХ целей. В нем также выделены генеральная цель («вершина дерева») и подчиненные ей подцели первого, второго и последующего уровней («ветви дерева»). «Дерево целей» связывает между собой перспективные цели и конкретные задачи на каждом уровне иерархии. При этом цель высшего порядка соответствует вершине дерева. Нижние ярусы «дерева целей» образуют локальные цели (задачи), с помощью которых обеспечивается достижение целей верхнего уровня.</a:t>
            </a:r>
          </a:p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На приведенном ниже рисунке представлен вариант построения «дерева целей» в ориентации на долгосрочную перспективу.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09600" y="457200"/>
            <a:ext cx="81534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Индивидуальное задание №2. С учетом логических взаимосвязей Ваших основных намерений с Вашей мечтой постройте целостную картину собственных стратегических ориентиров в виде дерева жизненно важных целей</a:t>
            </a:r>
            <a:endParaRPr lang="ru-RU" sz="24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609600" y="4495800"/>
            <a:ext cx="792480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Вместо заключения: «Если ты не будешь заниматься         тем, что тебе нравится, жизнь 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заставит тебя заниматься тем, что ты будешь ненавидеть».</a:t>
            </a:r>
          </a:p>
          <a:p>
            <a:pPr algn="r"/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Народная мудрость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838200" y="3024664"/>
            <a:ext cx="77724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Ваше Дерево Жизненно Важных Целей</a:t>
            </a:r>
            <a:endParaRPr lang="ru-RU" sz="2400" i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9" name="Группа 98"/>
          <p:cNvGrpSpPr/>
          <p:nvPr/>
        </p:nvGrpSpPr>
        <p:grpSpPr>
          <a:xfrm>
            <a:off x="153627" y="1846347"/>
            <a:ext cx="8759100" cy="3249092"/>
            <a:chOff x="552023" y="1308146"/>
            <a:chExt cx="8499962" cy="3035338"/>
          </a:xfrm>
        </p:grpSpPr>
        <p:sp>
          <p:nvSpPr>
            <p:cNvPr id="2" name="TextBox 1"/>
            <p:cNvSpPr txBox="1"/>
            <p:nvPr/>
          </p:nvSpPr>
          <p:spPr>
            <a:xfrm>
              <a:off x="3594726" y="1308146"/>
              <a:ext cx="104015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ru-RU" dirty="0" smtClean="0"/>
                <a:t>Видение</a:t>
              </a:r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071954" y="1935040"/>
              <a:ext cx="208569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ru-RU" dirty="0" smtClean="0"/>
                <a:t>Миссия и ценности</a:t>
              </a:r>
              <a:endParaRPr lang="ru-RU" dirty="0"/>
            </a:p>
          </p:txBody>
        </p:sp>
        <p:sp>
          <p:nvSpPr>
            <p:cNvPr id="4" name="TextBox 3"/>
            <p:cNvSpPr txBox="1"/>
            <p:nvPr/>
          </p:nvSpPr>
          <p:spPr>
            <a:xfrm>
              <a:off x="2996096" y="2650058"/>
              <a:ext cx="223740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ru-RU" dirty="0" smtClean="0"/>
                <a:t>Стратегические цели</a:t>
              </a:r>
              <a:endParaRPr lang="ru-RU" dirty="0"/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3676223" y="3335858"/>
              <a:ext cx="87716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dirty="0" smtClean="0"/>
                <a:t>Задачи</a:t>
              </a:r>
              <a:endParaRPr lang="ru-RU" dirty="0"/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3614500" y="3974152"/>
              <a:ext cx="100059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dirty="0" smtClean="0"/>
                <a:t>Задания</a:t>
              </a:r>
              <a:endParaRPr lang="ru-RU" dirty="0"/>
            </a:p>
          </p:txBody>
        </p:sp>
        <p:cxnSp>
          <p:nvCxnSpPr>
            <p:cNvPr id="8" name="Прямая соединительная линия 7"/>
            <p:cNvCxnSpPr>
              <a:stCxn id="2" idx="2"/>
              <a:endCxn id="3" idx="0"/>
            </p:cNvCxnSpPr>
            <p:nvPr/>
          </p:nvCxnSpPr>
          <p:spPr>
            <a:xfrm flipH="1">
              <a:off x="4114804" y="1677478"/>
              <a:ext cx="1" cy="257562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2" name="Прямая соединительная линия 11"/>
            <p:cNvCxnSpPr>
              <a:stCxn id="3" idx="2"/>
              <a:endCxn id="4" idx="0"/>
            </p:cNvCxnSpPr>
            <p:nvPr/>
          </p:nvCxnSpPr>
          <p:spPr>
            <a:xfrm flipH="1">
              <a:off x="4114800" y="2304372"/>
              <a:ext cx="4" cy="345686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7" name="Прямая соединительная линия 16"/>
            <p:cNvCxnSpPr/>
            <p:nvPr/>
          </p:nvCxnSpPr>
          <p:spPr>
            <a:xfrm flipH="1">
              <a:off x="1390223" y="2477215"/>
              <a:ext cx="5257800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3" name="Прямая соединительная линия 22"/>
            <p:cNvCxnSpPr/>
            <p:nvPr/>
          </p:nvCxnSpPr>
          <p:spPr>
            <a:xfrm>
              <a:off x="1401653" y="2473719"/>
              <a:ext cx="0" cy="143625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4" name="Прямая соединительная линия 23"/>
            <p:cNvCxnSpPr/>
            <p:nvPr/>
          </p:nvCxnSpPr>
          <p:spPr>
            <a:xfrm>
              <a:off x="6648023" y="2468250"/>
              <a:ext cx="0" cy="143625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5" name="Прямая соединительная линия 24"/>
            <p:cNvCxnSpPr>
              <a:stCxn id="4" idx="2"/>
              <a:endCxn id="5" idx="0"/>
            </p:cNvCxnSpPr>
            <p:nvPr/>
          </p:nvCxnSpPr>
          <p:spPr>
            <a:xfrm>
              <a:off x="4114800" y="3019390"/>
              <a:ext cx="5" cy="316468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6" name="Прямая соединительная линия 25"/>
            <p:cNvCxnSpPr/>
            <p:nvPr/>
          </p:nvCxnSpPr>
          <p:spPr>
            <a:xfrm flipH="1">
              <a:off x="3145483" y="3175292"/>
              <a:ext cx="193863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7" name="Прямая соединительная линия 26"/>
            <p:cNvCxnSpPr/>
            <p:nvPr/>
          </p:nvCxnSpPr>
          <p:spPr>
            <a:xfrm>
              <a:off x="3145483" y="3175291"/>
              <a:ext cx="0" cy="143625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8" name="Прямая соединительная линия 27"/>
            <p:cNvCxnSpPr/>
            <p:nvPr/>
          </p:nvCxnSpPr>
          <p:spPr>
            <a:xfrm>
              <a:off x="5084114" y="3175292"/>
              <a:ext cx="0" cy="143625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0" name="Прямая соединительная линия 39"/>
            <p:cNvCxnSpPr/>
            <p:nvPr/>
          </p:nvCxnSpPr>
          <p:spPr>
            <a:xfrm>
              <a:off x="6202820" y="3019390"/>
              <a:ext cx="5" cy="316468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1" name="Прямая соединительная линия 40"/>
            <p:cNvCxnSpPr/>
            <p:nvPr/>
          </p:nvCxnSpPr>
          <p:spPr>
            <a:xfrm flipH="1">
              <a:off x="5233503" y="3175292"/>
              <a:ext cx="193863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2" name="Прямая соединительная линия 41"/>
            <p:cNvCxnSpPr/>
            <p:nvPr/>
          </p:nvCxnSpPr>
          <p:spPr>
            <a:xfrm>
              <a:off x="5233503" y="3175291"/>
              <a:ext cx="0" cy="143625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3" name="Прямая соединительная линия 42"/>
            <p:cNvCxnSpPr/>
            <p:nvPr/>
          </p:nvCxnSpPr>
          <p:spPr>
            <a:xfrm>
              <a:off x="7172134" y="3175292"/>
              <a:ext cx="0" cy="143625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4" name="Прямая соединительная линия 43"/>
            <p:cNvCxnSpPr/>
            <p:nvPr/>
          </p:nvCxnSpPr>
          <p:spPr>
            <a:xfrm>
              <a:off x="1673740" y="3019390"/>
              <a:ext cx="5" cy="316468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5" name="Прямая соединительная линия 44"/>
            <p:cNvCxnSpPr/>
            <p:nvPr/>
          </p:nvCxnSpPr>
          <p:spPr>
            <a:xfrm flipH="1">
              <a:off x="704423" y="3175292"/>
              <a:ext cx="1938631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6" name="Прямая соединительная линия 45"/>
            <p:cNvCxnSpPr/>
            <p:nvPr/>
          </p:nvCxnSpPr>
          <p:spPr>
            <a:xfrm>
              <a:off x="704423" y="3175291"/>
              <a:ext cx="0" cy="143625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7" name="Прямая соединительная линия 46"/>
            <p:cNvCxnSpPr/>
            <p:nvPr/>
          </p:nvCxnSpPr>
          <p:spPr>
            <a:xfrm>
              <a:off x="2643054" y="3175292"/>
              <a:ext cx="0" cy="143625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8" name="Прямая соединительная линия 47"/>
            <p:cNvCxnSpPr>
              <a:stCxn id="5" idx="2"/>
            </p:cNvCxnSpPr>
            <p:nvPr/>
          </p:nvCxnSpPr>
          <p:spPr>
            <a:xfrm>
              <a:off x="4114805" y="3705190"/>
              <a:ext cx="0" cy="164068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2" name="Прямая соединительная линия 51"/>
            <p:cNvCxnSpPr/>
            <p:nvPr/>
          </p:nvCxnSpPr>
          <p:spPr>
            <a:xfrm flipH="1">
              <a:off x="3790523" y="3787224"/>
              <a:ext cx="647702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6" name="Прямая соединительная линия 55"/>
            <p:cNvCxnSpPr/>
            <p:nvPr/>
          </p:nvCxnSpPr>
          <p:spPr>
            <a:xfrm>
              <a:off x="3790523" y="3787224"/>
              <a:ext cx="0" cy="82034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8" name="Прямая соединительная линия 57"/>
            <p:cNvCxnSpPr/>
            <p:nvPr/>
          </p:nvCxnSpPr>
          <p:spPr>
            <a:xfrm>
              <a:off x="4438225" y="3791927"/>
              <a:ext cx="0" cy="82034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0" name="Прямая соединительная линия 59"/>
            <p:cNvCxnSpPr/>
            <p:nvPr/>
          </p:nvCxnSpPr>
          <p:spPr>
            <a:xfrm>
              <a:off x="4947386" y="3705190"/>
              <a:ext cx="0" cy="164068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1" name="Прямая соединительная линия 60"/>
            <p:cNvCxnSpPr/>
            <p:nvPr/>
          </p:nvCxnSpPr>
          <p:spPr>
            <a:xfrm flipH="1">
              <a:off x="4623104" y="3787224"/>
              <a:ext cx="647702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2" name="Прямая соединительная линия 61"/>
            <p:cNvCxnSpPr/>
            <p:nvPr/>
          </p:nvCxnSpPr>
          <p:spPr>
            <a:xfrm>
              <a:off x="4623104" y="3787224"/>
              <a:ext cx="0" cy="82034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3" name="Прямая соединительная линия 62"/>
            <p:cNvCxnSpPr/>
            <p:nvPr/>
          </p:nvCxnSpPr>
          <p:spPr>
            <a:xfrm>
              <a:off x="5270806" y="3791927"/>
              <a:ext cx="0" cy="82034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4" name="Прямая соединительная линия 63"/>
            <p:cNvCxnSpPr/>
            <p:nvPr/>
          </p:nvCxnSpPr>
          <p:spPr>
            <a:xfrm>
              <a:off x="3291080" y="3705190"/>
              <a:ext cx="0" cy="164068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5" name="Прямая соединительная линия 64"/>
            <p:cNvCxnSpPr/>
            <p:nvPr/>
          </p:nvCxnSpPr>
          <p:spPr>
            <a:xfrm flipH="1">
              <a:off x="2966798" y="3787224"/>
              <a:ext cx="647702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6" name="Прямая соединительная линия 65"/>
            <p:cNvCxnSpPr/>
            <p:nvPr/>
          </p:nvCxnSpPr>
          <p:spPr>
            <a:xfrm>
              <a:off x="2966798" y="3787224"/>
              <a:ext cx="0" cy="82034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7" name="Прямая соединительная линия 66"/>
            <p:cNvCxnSpPr/>
            <p:nvPr/>
          </p:nvCxnSpPr>
          <p:spPr>
            <a:xfrm>
              <a:off x="3614500" y="3791927"/>
              <a:ext cx="0" cy="82034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8" name="Прямая соединительная линия 67"/>
            <p:cNvCxnSpPr/>
            <p:nvPr/>
          </p:nvCxnSpPr>
          <p:spPr>
            <a:xfrm>
              <a:off x="5753105" y="3705190"/>
              <a:ext cx="0" cy="164068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9" name="Прямая соединительная линия 68"/>
            <p:cNvCxnSpPr/>
            <p:nvPr/>
          </p:nvCxnSpPr>
          <p:spPr>
            <a:xfrm flipH="1">
              <a:off x="5428823" y="3787224"/>
              <a:ext cx="647702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0" name="Прямая соединительная линия 69"/>
            <p:cNvCxnSpPr/>
            <p:nvPr/>
          </p:nvCxnSpPr>
          <p:spPr>
            <a:xfrm>
              <a:off x="5428823" y="3787224"/>
              <a:ext cx="0" cy="82034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1" name="Прямая соединительная линия 70"/>
            <p:cNvCxnSpPr/>
            <p:nvPr/>
          </p:nvCxnSpPr>
          <p:spPr>
            <a:xfrm>
              <a:off x="6076525" y="3791927"/>
              <a:ext cx="0" cy="82034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2" name="Прямая соединительная линия 71"/>
            <p:cNvCxnSpPr/>
            <p:nvPr/>
          </p:nvCxnSpPr>
          <p:spPr>
            <a:xfrm>
              <a:off x="2476505" y="3705190"/>
              <a:ext cx="0" cy="164068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3" name="Прямая соединительная линия 72"/>
            <p:cNvCxnSpPr/>
            <p:nvPr/>
          </p:nvCxnSpPr>
          <p:spPr>
            <a:xfrm flipH="1">
              <a:off x="2152223" y="3787224"/>
              <a:ext cx="647702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4" name="Прямая соединительная линия 73"/>
            <p:cNvCxnSpPr/>
            <p:nvPr/>
          </p:nvCxnSpPr>
          <p:spPr>
            <a:xfrm>
              <a:off x="2152223" y="3787224"/>
              <a:ext cx="0" cy="82034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5" name="Прямая соединительная линия 74"/>
            <p:cNvCxnSpPr/>
            <p:nvPr/>
          </p:nvCxnSpPr>
          <p:spPr>
            <a:xfrm>
              <a:off x="2799925" y="3791927"/>
              <a:ext cx="0" cy="82034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6" name="Прямая соединительная линия 75"/>
            <p:cNvCxnSpPr/>
            <p:nvPr/>
          </p:nvCxnSpPr>
          <p:spPr>
            <a:xfrm>
              <a:off x="6591305" y="3705190"/>
              <a:ext cx="0" cy="164068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7" name="Прямая соединительная линия 76"/>
            <p:cNvCxnSpPr/>
            <p:nvPr/>
          </p:nvCxnSpPr>
          <p:spPr>
            <a:xfrm flipH="1">
              <a:off x="6267023" y="3787224"/>
              <a:ext cx="647702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8" name="Прямая соединительная линия 77"/>
            <p:cNvCxnSpPr/>
            <p:nvPr/>
          </p:nvCxnSpPr>
          <p:spPr>
            <a:xfrm>
              <a:off x="6267023" y="3787224"/>
              <a:ext cx="0" cy="82034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9" name="Прямая соединительная линия 78"/>
            <p:cNvCxnSpPr/>
            <p:nvPr/>
          </p:nvCxnSpPr>
          <p:spPr>
            <a:xfrm>
              <a:off x="6914725" y="3791927"/>
              <a:ext cx="0" cy="82034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0" name="Прямая соединительная линия 79"/>
            <p:cNvCxnSpPr/>
            <p:nvPr/>
          </p:nvCxnSpPr>
          <p:spPr>
            <a:xfrm>
              <a:off x="1674176" y="3705190"/>
              <a:ext cx="0" cy="164068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1" name="Прямая соединительная линия 80"/>
            <p:cNvCxnSpPr/>
            <p:nvPr/>
          </p:nvCxnSpPr>
          <p:spPr>
            <a:xfrm flipH="1">
              <a:off x="1349894" y="3787224"/>
              <a:ext cx="647702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2" name="Прямая соединительная линия 81"/>
            <p:cNvCxnSpPr/>
            <p:nvPr/>
          </p:nvCxnSpPr>
          <p:spPr>
            <a:xfrm>
              <a:off x="1349894" y="3787224"/>
              <a:ext cx="0" cy="82034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3" name="Прямая соединительная линия 82"/>
            <p:cNvCxnSpPr/>
            <p:nvPr/>
          </p:nvCxnSpPr>
          <p:spPr>
            <a:xfrm>
              <a:off x="1997596" y="3791927"/>
              <a:ext cx="0" cy="82034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4" name="Прямая соединительная линия 83"/>
            <p:cNvCxnSpPr/>
            <p:nvPr/>
          </p:nvCxnSpPr>
          <p:spPr>
            <a:xfrm>
              <a:off x="876305" y="3705190"/>
              <a:ext cx="0" cy="164068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5" name="Прямая соединительная линия 84"/>
            <p:cNvCxnSpPr/>
            <p:nvPr/>
          </p:nvCxnSpPr>
          <p:spPr>
            <a:xfrm flipH="1">
              <a:off x="552023" y="3787224"/>
              <a:ext cx="647702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6" name="Прямая соединительная линия 85"/>
            <p:cNvCxnSpPr/>
            <p:nvPr/>
          </p:nvCxnSpPr>
          <p:spPr>
            <a:xfrm>
              <a:off x="552023" y="3787224"/>
              <a:ext cx="0" cy="82034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7" name="Прямая соединительная линия 86"/>
            <p:cNvCxnSpPr/>
            <p:nvPr/>
          </p:nvCxnSpPr>
          <p:spPr>
            <a:xfrm>
              <a:off x="1199725" y="3791927"/>
              <a:ext cx="0" cy="82034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8" name="Прямая соединительная линия 87"/>
            <p:cNvCxnSpPr/>
            <p:nvPr/>
          </p:nvCxnSpPr>
          <p:spPr>
            <a:xfrm>
              <a:off x="7353305" y="3709893"/>
              <a:ext cx="0" cy="164068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9" name="Прямая соединительная линия 88"/>
            <p:cNvCxnSpPr/>
            <p:nvPr/>
          </p:nvCxnSpPr>
          <p:spPr>
            <a:xfrm flipH="1">
              <a:off x="7029023" y="3791927"/>
              <a:ext cx="647702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0" name="Прямая соединительная линия 89"/>
            <p:cNvCxnSpPr/>
            <p:nvPr/>
          </p:nvCxnSpPr>
          <p:spPr>
            <a:xfrm>
              <a:off x="7029023" y="3791927"/>
              <a:ext cx="0" cy="82034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1" name="Прямая соединительная линия 90"/>
            <p:cNvCxnSpPr/>
            <p:nvPr/>
          </p:nvCxnSpPr>
          <p:spPr>
            <a:xfrm>
              <a:off x="7676725" y="3796630"/>
              <a:ext cx="0" cy="82034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59" name="TextBox 58"/>
            <p:cNvSpPr txBox="1"/>
            <p:nvPr/>
          </p:nvSpPr>
          <p:spPr>
            <a:xfrm>
              <a:off x="8077200" y="2611060"/>
              <a:ext cx="62933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dirty="0" smtClean="0"/>
                <a:t>Что?</a:t>
              </a:r>
              <a:endParaRPr lang="ru-RU" dirty="0"/>
            </a:p>
          </p:txBody>
        </p:sp>
        <p:sp>
          <p:nvSpPr>
            <p:cNvPr id="93" name="TextBox 92"/>
            <p:cNvSpPr txBox="1"/>
            <p:nvPr/>
          </p:nvSpPr>
          <p:spPr>
            <a:xfrm>
              <a:off x="7952843" y="1621593"/>
              <a:ext cx="89024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dirty="0" smtClean="0"/>
                <a:t>Зачем?</a:t>
              </a:r>
              <a:endParaRPr lang="ru-RU" dirty="0"/>
            </a:p>
          </p:txBody>
        </p:sp>
        <p:sp>
          <p:nvSpPr>
            <p:cNvPr id="94" name="TextBox 93"/>
            <p:cNvSpPr txBox="1"/>
            <p:nvPr/>
          </p:nvSpPr>
          <p:spPr>
            <a:xfrm>
              <a:off x="7731752" y="3546092"/>
              <a:ext cx="1320233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ru-RU" dirty="0" smtClean="0"/>
                <a:t>Что</a:t>
              </a:r>
            </a:p>
            <a:p>
              <a:pPr algn="ctr"/>
              <a:r>
                <a:rPr lang="ru-RU" dirty="0" smtClean="0"/>
                <a:t>конкретно?</a:t>
              </a:r>
              <a:endParaRPr lang="ru-RU" dirty="0"/>
            </a:p>
          </p:txBody>
        </p:sp>
        <p:cxnSp>
          <p:nvCxnSpPr>
            <p:cNvPr id="95" name="Прямая со стрелкой 94"/>
            <p:cNvCxnSpPr>
              <a:stCxn id="59" idx="0"/>
              <a:endCxn id="93" idx="2"/>
            </p:cNvCxnSpPr>
            <p:nvPr/>
          </p:nvCxnSpPr>
          <p:spPr>
            <a:xfrm flipV="1">
              <a:off x="8391870" y="1990925"/>
              <a:ext cx="6095" cy="620135"/>
            </a:xfrm>
            <a:prstGeom prst="straightConnector1">
              <a:avLst/>
            </a:prstGeom>
            <a:ln w="28575"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7" name="Прямая со стрелкой 96"/>
            <p:cNvCxnSpPr>
              <a:stCxn id="59" idx="2"/>
              <a:endCxn id="94" idx="0"/>
            </p:cNvCxnSpPr>
            <p:nvPr/>
          </p:nvCxnSpPr>
          <p:spPr>
            <a:xfrm flipH="1">
              <a:off x="8391869" y="2980392"/>
              <a:ext cx="1" cy="565700"/>
            </a:xfrm>
            <a:prstGeom prst="straightConnector1">
              <a:avLst/>
            </a:prstGeom>
            <a:ln w="28575"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05" name="Прямоугольник 104"/>
          <p:cNvSpPr/>
          <p:nvPr/>
        </p:nvSpPr>
        <p:spPr>
          <a:xfrm>
            <a:off x="1943159" y="228600"/>
            <a:ext cx="5674209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400" b="1" spc="50" dirty="0" smtClean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Дерево  целей</a:t>
            </a:r>
            <a:endParaRPr lang="ru-RU" sz="4400" b="1" spc="50" dirty="0">
              <a:ln w="11430"/>
              <a:solidFill>
                <a:srgbClr val="C0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219200" y="228600"/>
            <a:ext cx="6705600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Ваше дерево Жизненно Важных Целей </a:t>
            </a:r>
            <a:endParaRPr lang="ru-RU" sz="28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7808844"/>
              </p:ext>
            </p:extLst>
          </p:nvPr>
        </p:nvGraphicFramePr>
        <p:xfrm>
          <a:off x="381000" y="1447800"/>
          <a:ext cx="8610600" cy="483739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61060"/>
                <a:gridCol w="861060"/>
                <a:gridCol w="861060"/>
                <a:gridCol w="861060"/>
                <a:gridCol w="861060"/>
                <a:gridCol w="861060"/>
                <a:gridCol w="861060"/>
                <a:gridCol w="861060"/>
                <a:gridCol w="861060"/>
                <a:gridCol w="861060"/>
              </a:tblGrid>
              <a:tr h="483739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83739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83739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83739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83739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83739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83739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83739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83739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83739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533400"/>
          </a:xfrm>
        </p:spPr>
        <p:txBody>
          <a:bodyPr>
            <a:normAutofit/>
          </a:bodyPr>
          <a:lstStyle/>
          <a:p>
            <a:r>
              <a:rPr lang="ru-RU" sz="2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Технологии достижения личностного успеха</a:t>
            </a:r>
            <a:endParaRPr lang="ru-RU" sz="28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28600" y="762000"/>
            <a:ext cx="868680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 smtClean="0"/>
          </a:p>
          <a:p>
            <a:pPr algn="ctr"/>
            <a:r>
              <a:rPr lang="ru-RU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Притча «О том, что всегда с тобой». </a:t>
            </a:r>
          </a:p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Я постоянно с вами. Я могу стать</a:t>
            </a:r>
          </a:p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вашим лучшим помощником или тяжелейшей обузой. Я могу помочь вам подняться или потянуть вас на дно. Я целиком нахожусь в вашем распоряжении. Половину своих дел вы можете просто поручить мне, и я сделаю их быстро и правильно. Мною легко управлять – просто проявляйте по отношению ко мне характер. Покажите мне, как именно должно быть выполнено то или иное дело, и, после нескольких уроков я начну делать его автоматически. Я – слуга всех великих людей и, увы, всех неудачников. Неудачниками сделал их именно я. Я не механизм, хотя работаю с точностью механизма, наделенного человеческим разумом. Вы можете использовать меня на благо или направлять на разрушение – мне это безразлично. Привлекайте меня, тренируйте, проявляйте характер по отношению ко мне, и я сделаю так, что мир окажется у ваших ног. Будьте ко мне невнимательны, и я вас уничтожу. Кто я такой? Я – ваш навык.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ru-RU" sz="2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Индивидуальное задание №3  Письменно ответьте на вопросы</a:t>
            </a:r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24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762000" y="990600"/>
            <a:ext cx="76962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 smtClean="0"/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Чем Вам необходимо располагать для достижения намеченных целей?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_________________________________________________________________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Какие качества вам нужно развивать в себе для достижения своей цели?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Персональные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качества___________________________________________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_________________________________________________________________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Личностные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особенности_________________________________________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_________________________________________________________________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Черты личности, препятствующие достижению цели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_________________________________________________________________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Понятие личной эффективности.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GoMAD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Навыки личной эффективности.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Предел и измерение личной эффективности.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Технология  «Колесо баланса»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Технология  S.M.A.R.T.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Ваше «Дерево Жизненно Важных Целей»</a:t>
            </a: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408664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rmAutofit/>
          </a:bodyPr>
          <a:lstStyle/>
          <a:p>
            <a:pPr algn="just"/>
            <a:r>
              <a:rPr lang="ru-RU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Проведите SWOT – анализ своего персонального потенциала.</a:t>
            </a:r>
            <a:endParaRPr lang="ru-RU" sz="24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533400" y="1143000"/>
            <a:ext cx="82296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Название  этого метода образовано первыми буквами английских терминов, отражающих  основные блоки анализа:</a:t>
            </a:r>
          </a:p>
          <a:p>
            <a:r>
              <a:rPr lang="ru-RU" sz="20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Strength</a:t>
            </a:r>
            <a:r>
              <a:rPr lang="ru-RU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– сила;    </a:t>
            </a:r>
            <a:r>
              <a:rPr lang="en-US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Weakness – </a:t>
            </a:r>
            <a:r>
              <a:rPr lang="ru-RU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слабость;     </a:t>
            </a:r>
            <a:r>
              <a:rPr lang="en-US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Opportunities – </a:t>
            </a:r>
            <a:r>
              <a:rPr lang="ru-RU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возможности; </a:t>
            </a:r>
            <a:r>
              <a:rPr lang="en-US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Threats – </a:t>
            </a:r>
            <a:r>
              <a:rPr lang="ru-RU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угрозы</a:t>
            </a:r>
          </a:p>
          <a:p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762000" y="2743200"/>
            <a:ext cx="7848600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Задание</a:t>
            </a:r>
          </a:p>
          <a:p>
            <a:pPr algn="just"/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Выпишите в квадраты таблицы  сильные и слабые стороны. Подумайте о возможностях и угрозах. Проведите </a:t>
            </a:r>
            <a:r>
              <a:rPr lang="ru-RU" sz="2000" b="1" i="1" dirty="0" err="1" smtClean="0">
                <a:latin typeface="Times New Roman" pitchFamily="18" charset="0"/>
                <a:cs typeface="Times New Roman" pitchFamily="18" charset="0"/>
              </a:rPr>
              <a:t>попарное</a:t>
            </a:r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 сопоставление. Сильные и слабые стороны соотнесите с возможностями, угрозами и ограничениями в плане достижения жизненно важных целей. Используйте для этого ответы на следующие вопросы: как сильные стороны Вашей личности можно использовать для реализации возможностей; как возможности можно использовать для нейтрализации слабых сторон Вашей личности; как сильные стороны Вашей личности могут быть использованы для преодоления угроз и ограничений; какие из слабых сторон наиболее опасны в контексте угроз и ограничений.</a:t>
            </a:r>
            <a:endParaRPr lang="ru-RU" sz="2000" b="1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89596322"/>
              </p:ext>
            </p:extLst>
          </p:nvPr>
        </p:nvGraphicFramePr>
        <p:xfrm>
          <a:off x="457200" y="2590799"/>
          <a:ext cx="7772400" cy="291855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590800"/>
                <a:gridCol w="2590800"/>
                <a:gridCol w="2590800"/>
              </a:tblGrid>
              <a:tr h="441593">
                <a:tc gridSpan="3"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Возможности и угрозы</a:t>
                      </a:r>
                      <a:endParaRPr lang="ru-RU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815248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Внешние факторы</a:t>
                      </a:r>
                    </a:p>
                    <a:p>
                      <a:endParaRPr lang="ru-RU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Внутренние факторы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Возможности</a:t>
                      </a:r>
                    </a:p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Угрозы</a:t>
                      </a:r>
                    </a:p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_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781279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Сильные стороны</a:t>
                      </a:r>
                    </a:p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+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_</a:t>
                      </a:r>
                      <a:endParaRPr lang="ru-RU" dirty="0"/>
                    </a:p>
                  </a:txBody>
                  <a:tcPr/>
                </a:tc>
              </a:tr>
              <a:tr h="781279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Слабые стороны</a:t>
                      </a:r>
                    </a:p>
                    <a:p>
                      <a:r>
                        <a:rPr lang="ru-RU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_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685800" y="381001"/>
            <a:ext cx="76200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Индивидуальное задание №4. Сделайте SWOT–анализ своего персонального потенциала. Для оформления</a:t>
            </a:r>
          </a:p>
          <a:p>
            <a:pPr algn="just"/>
            <a:r>
              <a:rPr lang="ru-RU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итогов SWOT–анализа можно использовать приведенную ниже матрицу.</a:t>
            </a:r>
            <a:endParaRPr lang="ru-RU" sz="24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047953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90600" y="1219200"/>
            <a:ext cx="73914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Индивидуальное задание №5. С учетом проделанного анализа составьте перечень наиболее важных компетенций, которые Вам необходимо развить в себе для воплощения своей цели. Запишите их.</a:t>
            </a:r>
            <a:endParaRPr lang="ru-RU" sz="24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14400" y="609600"/>
            <a:ext cx="7543800" cy="34470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С учетом проделанного анализа составьте перечень наиболее важных  компетенций, которые Вам необходимо развить в себе для воплощения своей  цели. Запишите их</a:t>
            </a:r>
          </a:p>
          <a:p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</a:p>
          <a:p>
            <a:endParaRPr lang="ru-RU" dirty="0" smtClean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533400" y="533400"/>
            <a:ext cx="822960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Составьте краткую программу саморазвития как главную составляющую часть ресурсного обеспечения достижения Вашей мечты, реализации жизненно важных целей. Для этого используйте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коуч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–технологию «Колесо баланса». Для начала ознакомьтесь с ней.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/>
          </a:bodyPr>
          <a:lstStyle/>
          <a:p>
            <a:r>
              <a:rPr lang="ru-RU" sz="28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Коуч</a:t>
            </a:r>
            <a:r>
              <a:rPr lang="ru-RU" sz="2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 технология    «Колесо баланса»</a:t>
            </a:r>
            <a:endParaRPr lang="ru-RU" sz="28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28600" y="990599"/>
            <a:ext cx="86106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Колесо баланса – довольно универсальный инструмент. В базовом виде он помогает разобраться с приоритетами вашей жизни. С его помощью Вы наглядно структурируете основные сферы Вашей деятельности (или Ваши «роли» по С.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Кови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). Примеры этих жизненных сфер: «семья», «работа», «финансы», «здоровье», «друзья», «хобби» и т.д. С помощью работы над колесом баланса Вы можете яснее расставить приоритеты (какие сферы наиболее актуальны для Вас именно сейчас), увидеть «влиятельные сферы», развивая которые, Вы развиваете и всё остальное в своей жизни. Например, бывает так, что человек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28600" y="3352800"/>
            <a:ext cx="891540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осознаёт необходимость вклада в сферу работы в течение ближайшего месяца;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он видит, что улучшив ситуацию в одной этой сфере «на 1 балл», у него автоматически улучшатся и ситуация в семье, и ситуация со здоровьем (допустим, уйдёт беспокойство), автоматически ему станет проще уделять время друзьям, и так далее. Это лишь пример: у каждого человека этот приоритет очень индивидуален. Однако результат работы «по колесу» — это большая осознанность жизни, большее ощущение контроля над ситуацией, уверенности и интереса к жизни. Часто через этот метод человек очень ясно видит ответ на вопрос: «Что же делать?!». Перед Вами круг, поделенный на 8 сегментов. Каждый такой сегмент отвечает за определенную компетентность. Оцените степень удовлетворенности каждой компетентностью по 10 бальной шкале: 0 – «совсем не удовлетворен», 10 – «максимально удовлетворен», и нанесите на график. Соедините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все точки вместе.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/>
          </a:bodyPr>
          <a:lstStyle/>
          <a:p>
            <a:r>
              <a:rPr lang="ru-RU" sz="32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Колесо баланса</a:t>
            </a:r>
            <a:endParaRPr lang="ru-RU" sz="32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6" name="AutoShape 2" descr="Picture background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5" name="Picture 2" descr="Picture background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00200" y="914400"/>
            <a:ext cx="6172200" cy="563879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57200" y="457200"/>
            <a:ext cx="80010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Постарайтесь ответить на следующие вопросы:</a:t>
            </a:r>
          </a:p>
          <a:p>
            <a:pPr algn="just"/>
            <a:r>
              <a:rPr lang="ru-RU" sz="20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Что вы видите? Похожа ли получившаяся фигура на колесо? Насколько оно сбалансировано?</a:t>
            </a:r>
          </a:p>
          <a:p>
            <a:pPr algn="just"/>
            <a:r>
              <a:rPr lang="ru-RU" sz="2000" b="1" i="1" dirty="0" smtClean="0">
                <a:solidFill>
                  <a:srgbClr val="002060"/>
                </a:solidFill>
              </a:rPr>
              <a:t>_____________________________________________________________</a:t>
            </a:r>
          </a:p>
          <a:p>
            <a:r>
              <a:rPr lang="ru-RU" sz="20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Какая из компетентностей наиболее и наименее приближенна к своей   максимальной выраженности?</a:t>
            </a:r>
            <a:endParaRPr lang="ru-RU" sz="2000" b="1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533400" y="2971800"/>
            <a:ext cx="7772400" cy="28315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 smtClean="0"/>
          </a:p>
          <a:p>
            <a:r>
              <a:rPr lang="ru-RU" sz="20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Чем именно определяется для вас удовлетворенность или неудовлетворенность в наличии этой компетентности?</a:t>
            </a:r>
          </a:p>
          <a:p>
            <a:r>
              <a:rPr lang="ru-RU" sz="20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___________________________________________________________</a:t>
            </a:r>
          </a:p>
          <a:p>
            <a:r>
              <a:rPr lang="ru-RU" sz="20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Изменения в какой сфере наиболее значимы для вас сегодня?</a:t>
            </a:r>
          </a:p>
          <a:p>
            <a:r>
              <a:rPr lang="ru-RU" sz="20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___________________________________________________________</a:t>
            </a:r>
          </a:p>
          <a:p>
            <a:r>
              <a:rPr lang="ru-RU" sz="20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Какие шаги вы можете предпринять, чтобы сбалансировать колесо?</a:t>
            </a:r>
          </a:p>
          <a:p>
            <a:r>
              <a:rPr lang="ru-RU" sz="20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_________________________________</a:t>
            </a:r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__________________________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57200" y="533400"/>
            <a:ext cx="815340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 вашей жизни было множество препятствий, которые, как вам казалось, непреодолимы. Однако время шло, препятствия заканчивались или Вы их с честью преодолевали. Проанализируйте важные события своей жизни. Выберите самые трудные ситуации, которые вы рассматривали как проблемы. Как вы справились с ними? Какие личностные ресурсы вы использовали? Кто вам помог справиться с трудной ситуацией? Результаты анализа впишите в таблицу</a:t>
            </a:r>
            <a:endParaRPr lang="ru-RU" sz="2000" b="1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0725891"/>
              </p:ext>
            </p:extLst>
          </p:nvPr>
        </p:nvGraphicFramePr>
        <p:xfrm>
          <a:off x="611124" y="3200400"/>
          <a:ext cx="7845552" cy="3200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615184"/>
                <a:gridCol w="2615184"/>
                <a:gridCol w="2615184"/>
              </a:tblGrid>
              <a:tr h="381000">
                <a:tc gridSpan="3"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Препятствия</a:t>
                      </a:r>
                      <a:r>
                        <a:rPr lang="ru-RU" b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и полученный опыт</a:t>
                      </a:r>
                      <a:endParaRPr lang="ru-RU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70485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800" b="1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Препятствия</a:t>
                      </a:r>
                      <a:endParaRPr lang="ru-RU" sz="1800" b="1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70485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0485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0485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Понятие личной эффективности</a:t>
            </a:r>
            <a:endParaRPr lang="ru-RU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4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Личная эффективность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это результативное достижение личных целей. Она позволяет  двигаться из текущего состояния в желаемое и охватывает всю жизнь ( а не только профессиональные области) и не зависит от чужой точки зрения.</a:t>
            </a:r>
          </a:p>
          <a:p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Личная эффективность заключается в эффективном достижении личных целей. Если человек не разобрался со своими целями, то личная эффективность для него не имеет смысла. Пока он не поймет своих намерений - он будет эффективным для кого-то. С  другой стороны, если человек разобрался со своими целями,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 только он может оценить их эффективность и их достижения.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80598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ru-RU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оставляющие личной  эффективности</a:t>
            </a:r>
            <a:endParaRPr lang="ru-RU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Осознание своих намерений и целей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Управление личными ресурсами (время, здоровье, деньги, …)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Общение с окружающими людьми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15036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2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Личная эффективность </a:t>
            </a:r>
            <a:r>
              <a:rPr lang="ru-RU" sz="2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это способность успевать больше за меньшее время и жить спокойную, при этом наполненную жизнь. Это помогает достигать успеха в  работе, учебе и личной жизни</a:t>
            </a:r>
            <a:r>
              <a:rPr lang="ru-RU" sz="2400" dirty="0">
                <a:solidFill>
                  <a:prstClr val="black"/>
                </a:solidFill>
              </a:rPr>
              <a:t>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ru-RU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Личная эффективность в учебе</a:t>
            </a:r>
          </a:p>
          <a:p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20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Личная эффективность в жизни</a:t>
            </a:r>
          </a:p>
          <a:p>
            <a:pPr marL="0" indent="0">
              <a:buNone/>
            </a:pPr>
            <a:endParaRPr lang="ru-RU" sz="20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Занятие спортом – долгосрочный вклад в здоровье. Чтобы заниматься регулярно, можно начать с упражнений онлайн,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то поможет сэкономить время. Личная эффективность здесь проявляется в поиске вариантов, которые с минимальными временными и финансовыми затратами помогут достигать наибольшего результата.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39552" y="2060848"/>
            <a:ext cx="3816424" cy="46782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Bef>
                <a:spcPct val="20000"/>
              </a:spcBef>
            </a:pPr>
            <a:r>
              <a:rPr lang="ru-RU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Когда человек осваивает новую профессию, ему важно создать для себя инфраструктуру, которая будет помогать учиться. Нужно разобраться в целях и выделить в расписании конкретные часы для обучения. Чтобы повысить </a:t>
            </a:r>
            <a:r>
              <a:rPr lang="ru-RU" sz="2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личную эффективность, </a:t>
            </a:r>
            <a:r>
              <a:rPr lang="ru-RU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будет полезно перестроить день таким образом, чтобы время на учебу выпадало в продуктивные часы. Начать можно с утра, пока все спят и никто не отвлек</a:t>
            </a:r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ает, или на выходных.</a:t>
            </a:r>
          </a:p>
        </p:txBody>
      </p:sp>
    </p:spTree>
    <p:extLst>
      <p:ext uri="{BB962C8B-B14F-4D97-AF65-F5344CB8AC3E}">
        <p14:creationId xmlns:p14="http://schemas.microsoft.com/office/powerpoint/2010/main" val="11294962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r>
              <a:rPr lang="ru-RU" sz="36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Теория </a:t>
            </a:r>
            <a:r>
              <a:rPr lang="ru-RU" sz="3600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Кови</a:t>
            </a:r>
            <a:endParaRPr lang="ru-RU" sz="36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Современный мыслитель Стивен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Кови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,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своей книге </a:t>
            </a:r>
            <a:r>
              <a:rPr lang="ru-RU" sz="24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«Семь привычек высокоэффективных людей»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предлагает концепцию двойного создания. Он утверждает, что любое целенаправленное действие человек создает дважды: первый раз в своем воображении, а второй раз уже в материальной реальности, то есть фактически выполняет это действие. </a:t>
            </a:r>
          </a:p>
          <a:p>
            <a:pPr marL="0" indent="0" algn="just">
              <a:buNone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 его теории эффективное мышление проявляется в действиях, которые отличаются организованностью, основанной на четком планировании. «Лично эффективные» люди умеют организовывать как себя, так и окружающих, максимально используя все таланты и способности партнеров.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4722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r>
              <a:rPr lang="ru-RU" sz="36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</a:t>
            </a:r>
            <a:r>
              <a:rPr lang="en-US" sz="36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Go MAD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052736"/>
            <a:ext cx="8229600" cy="5073427"/>
          </a:xfrm>
        </p:spPr>
        <p:txBody>
          <a:bodyPr>
            <a:normAutofit/>
          </a:bodyPr>
          <a:lstStyle/>
          <a:p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Британский ученый и </a:t>
            </a:r>
            <a:r>
              <a:rPr lang="ru-RU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коуч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Энди Гилберт (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Andy Gilbert)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представил структуру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личной эффективности под названием </a:t>
            </a:r>
            <a:r>
              <a:rPr lang="en-US" sz="18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Go </a:t>
            </a:r>
            <a:r>
              <a:rPr lang="en-US" sz="1800" dirty="0" smtClean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MAD</a:t>
            </a:r>
            <a:r>
              <a:rPr lang="ru-RU" sz="1800" dirty="0" smtClean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: сокращение английской фразы «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Go 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MAD A Difference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»,  перевод которой « Пойди и создай разницу».</a:t>
            </a:r>
          </a:p>
          <a:p>
            <a:pPr marL="0" indent="0">
              <a:buNone/>
            </a:pP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Группа исследователей обнаружила, что высокоэффективные люди обязательно имеют весомую </a:t>
            </a:r>
            <a:r>
              <a:rPr lang="ru-RU" sz="18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причину,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благодаря которой то или иное действие имеет для них смысл, т.е. благодаря наличию причины достижение целей происходит осознанно и с мотивацией. </a:t>
            </a:r>
          </a:p>
          <a:p>
            <a:pPr marL="0" indent="0">
              <a:buNone/>
            </a:pP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Достаточно важная причина, подкрепленная </a:t>
            </a:r>
            <a:r>
              <a:rPr lang="ru-RU" sz="16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верой в себя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подталкивает человека поставить значимую </a:t>
            </a:r>
            <a:r>
              <a:rPr lang="ru-RU" sz="16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цель,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которую затем он превращает в конкретный план действий, составленный естественно, с учетом приоритетов.</a:t>
            </a:r>
          </a:p>
          <a:p>
            <a:pPr marL="0" indent="0">
              <a:buNone/>
            </a:pP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Все свершения, которые оставили глубокий след в истории человечества, были содеяны не одним человеком, а </a:t>
            </a:r>
            <a:r>
              <a:rPr lang="ru-RU" sz="16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группой людей,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бъединенных одной целью.</a:t>
            </a:r>
          </a:p>
          <a:p>
            <a:pPr marL="0" indent="0">
              <a:buNone/>
            </a:pPr>
            <a:r>
              <a:rPr lang="ru-RU" sz="16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Ответственность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-  отличается от остальных элементов тем, что он связан со всеми элементами. Ответственные люди помнят о причине, ради которой они начали действовать, в случае неудач они восстанавливают веру в себя и держат в фокусе цель.</a:t>
            </a:r>
          </a:p>
          <a:p>
            <a:pPr marL="0" indent="0">
              <a:buNone/>
            </a:pP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Седьмой элемент – </a:t>
            </a:r>
            <a:r>
              <a:rPr lang="ru-RU" sz="16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действие,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результат взаимодействия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предыдуших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элементов.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87460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</a:t>
            </a:r>
            <a:r>
              <a:rPr lang="en-US" sz="36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Go MAD</a:t>
            </a:r>
            <a:endParaRPr lang="ru-RU" sz="36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7704" y="1700808"/>
            <a:ext cx="4967054" cy="46939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811199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>
            <a:noAutofit/>
          </a:bodyPr>
          <a:lstStyle/>
          <a:p>
            <a:pPr algn="just"/>
            <a:r>
              <a:rPr lang="ru-RU" sz="20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Навыки личной эффективности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это личные способности, которые можно сознательно развивать, тренировать и улучшать. Чем больше я развиваю свои техники,  тем лучших результатов я добиваюсь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0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Концентрация внимания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.( Организация личных дел. Концентрируем свои мысли на своих намерениях, независимо от внешних раздражителей. Используем навык  удержания «ментального фокуса» на своих целях, думаем о них в любое свободное время, записываем их и вешаем на видное место, часто перечитываем список своих намерений, находим единомышленников, которые помогают помнить о том, чего я хочу). </a:t>
            </a:r>
          </a:p>
          <a:p>
            <a:r>
              <a:rPr lang="ru-RU" sz="20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Высокая самоорганизация.</a:t>
            </a:r>
          </a:p>
          <a:p>
            <a:r>
              <a:rPr lang="ru-RU" sz="20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Умение расставлять приоритеты.</a:t>
            </a:r>
          </a:p>
          <a:p>
            <a:r>
              <a:rPr lang="ru-RU" sz="20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Знание и понимание основ тайм менеджмента для специфики своей деятельности (работы или бизнеса).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 Планирование. Записанный план. Список конкретных шагов. Мотивы. Исполнение планов. Получай удовольствие от исполнения реального плана.)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6534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1011</TotalTime>
  <Words>2345</Words>
  <Application>Microsoft Office PowerPoint</Application>
  <PresentationFormat>Экран (4:3)</PresentationFormat>
  <Paragraphs>150</Paragraphs>
  <Slides>28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28</vt:i4>
      </vt:variant>
    </vt:vector>
  </HeadingPairs>
  <TitlesOfParts>
    <vt:vector size="29" baseType="lpstr">
      <vt:lpstr>Тема Office</vt:lpstr>
      <vt:lpstr>Управление личной эффективностью</vt:lpstr>
      <vt:lpstr>Презентация PowerPoint</vt:lpstr>
      <vt:lpstr>Понятие личной эффективности</vt:lpstr>
      <vt:lpstr> Составляющие личной  эффективности</vt:lpstr>
      <vt:lpstr>Личная эффективность - это способность успевать больше за меньшее время и жить спокойную, при этом наполненную жизнь. Это помогает достигать успеха в  работе, учебе и личной жизни.</vt:lpstr>
      <vt:lpstr>Теория Кови</vt:lpstr>
      <vt:lpstr>Структура Go MAD</vt:lpstr>
      <vt:lpstr>Структура Go MAD</vt:lpstr>
      <vt:lpstr>Навыки личной эффективности - это личные способности, которые можно сознательно развивать, тренировать и улучшать. Чем больше я развиваю свои техники,  тем лучших результатов я добиваюсь</vt:lpstr>
      <vt:lpstr>Предел и измерение личной эффективности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Технологии достижения личностного успеха</vt:lpstr>
      <vt:lpstr>Индивидуальное задание №3  Письменно ответьте на вопросы </vt:lpstr>
      <vt:lpstr>Проведите SWOT – анализ своего персонального потенциала.</vt:lpstr>
      <vt:lpstr>Презентация PowerPoint</vt:lpstr>
      <vt:lpstr>Презентация PowerPoint</vt:lpstr>
      <vt:lpstr>Презентация PowerPoint</vt:lpstr>
      <vt:lpstr>Презентация PowerPoint</vt:lpstr>
      <vt:lpstr>Коуч    технология    «Колесо баланса»</vt:lpstr>
      <vt:lpstr>Колесо баланса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Управление личной эффективностью</dc:title>
  <dc:creator>Галина Валентиновна Березовская</dc:creator>
  <cp:lastModifiedBy>Галина Валентиновна Березовская</cp:lastModifiedBy>
  <cp:revision>70</cp:revision>
  <cp:lastPrinted>2025-03-15T06:26:40Z</cp:lastPrinted>
  <dcterms:created xsi:type="dcterms:W3CDTF">2024-10-02T01:06:20Z</dcterms:created>
  <dcterms:modified xsi:type="dcterms:W3CDTF">2025-03-15T06:38:00Z</dcterms:modified>
</cp:coreProperties>
</file>