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342" r:id="rId3"/>
    <p:sldId id="343" r:id="rId4"/>
    <p:sldId id="344" r:id="rId5"/>
    <p:sldId id="345" r:id="rId6"/>
    <p:sldId id="347" r:id="rId7"/>
    <p:sldId id="346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6" r:id="rId16"/>
    <p:sldId id="355" r:id="rId17"/>
    <p:sldId id="357" r:id="rId18"/>
    <p:sldId id="358" r:id="rId19"/>
    <p:sldId id="361" r:id="rId20"/>
    <p:sldId id="360" r:id="rId21"/>
    <p:sldId id="359" r:id="rId22"/>
    <p:sldId id="362" r:id="rId23"/>
    <p:sldId id="331" r:id="rId24"/>
    <p:sldId id="341" r:id="rId25"/>
    <p:sldId id="332" r:id="rId26"/>
    <p:sldId id="333" r:id="rId27"/>
    <p:sldId id="334" r:id="rId28"/>
    <p:sldId id="335" r:id="rId29"/>
    <p:sldId id="336" r:id="rId30"/>
    <p:sldId id="337" r:id="rId31"/>
    <p:sldId id="338" r:id="rId32"/>
    <p:sldId id="339" r:id="rId33"/>
    <p:sldId id="340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523999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Командная работа и лидерство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379096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Основы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командообразования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Жизненный цикл команды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Характеристики команды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командообразования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9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Характеристики команды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4800" y="685799"/>
          <a:ext cx="8534400" cy="5766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0"/>
              </a:tblGrid>
              <a:tr h="2668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58234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Члены команды, роль которых заключается в социально-эмоциональной поддержке, отвечают за удовлетворение эмоциональных потребностей участников группы. Для них характерны следующие черты: </a:t>
                      </a:r>
                    </a:p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воодушевляют: восприимчивы к идеям других участников, не скупятся на похвалы, побуждают членов команды к высказыванию новых предложений; </a:t>
                      </a:r>
                    </a:p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создают гармонию: улаживают конфликты в группе, помогают конфликтующим сторонам прийти к соглашению; </a:t>
                      </a:r>
                    </a:p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снижают напряженность: различными способами (анекдоты, шутки) снимают эмоциональное напряжение; </a:t>
                      </a:r>
                    </a:p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стремятся всегда шагать «в ногу»: как правило, соглашаются с предложениями других членов команды; </a:t>
                      </a:r>
                    </a:p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готовы к компромиссам: способны поступиться собственным мнением ради поддержания гармонии в команде.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07209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Команда должна быть хорошо сбалансирована,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 тогда она с успехом просуществует очень долго, ее участники будут получать удовлетворение от труда, а организация – высокие результаты.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81000" y="381000"/>
            <a:ext cx="85344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Командные процессы.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командным процессам относятся изменяющиеся во времени динамические силы, на которые может оказывать влияние лидер: это развитие команд, их внутренние связи и нормы, а также возникающие конфликты.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Командные нормы.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Командные нормы – это разделяемые членами группы стандарты поведения, определяющие их поступки. Как правило, нормы являются неформальными, нигде не зафиксированными (в отличие от правил и процедур). Ценность норм в том, что они определяют рамки дозволенного, то есть границы допустимого поведения, и существенно облегчают жизнь участникам команды, которые знают, что можно, а что нельзя, что хорошо, а что плохо. Нормы определяют ключевые ценности, показывают, что можно ожидать от той или иной роли, способствуют выживанию команды.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457199" y="685800"/>
            <a:ext cx="8153401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Технология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командообразования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совокупность методов, форм и средств (ресурсов), используемых с целью создания (формирования) эффективной команды.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командообразования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это определенный способ создания команды и организации командной работы.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Методы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командообразования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это совокупность способов и приемов воздействия на команду с целью ее обучения и развития.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378969"/>
              </p:ext>
            </p:extLst>
          </p:nvPr>
        </p:nvGraphicFramePr>
        <p:xfrm>
          <a:off x="0" y="347049"/>
          <a:ext cx="8991600" cy="66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0"/>
              </a:tblGrid>
              <a:tr h="487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Технология </a:t>
                      </a:r>
                      <a:r>
                        <a:rPr lang="ru-RU" sz="24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командообразования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29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 технологией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командообразования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будем понимать совокупность методов, форм и средств (ресурсов), используемых с целью создания (формирования) эффективной команды. </a:t>
                      </a:r>
                    </a:p>
                  </a:txBody>
                  <a:tcPr/>
                </a:tc>
              </a:tr>
              <a:tr h="4469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Ресурсы (используемые средства) для создания команды.</a:t>
                      </a:r>
                    </a:p>
                  </a:txBody>
                  <a:tcPr/>
                </a:tc>
              </a:tr>
              <a:tr h="6310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финансовые ресурсы – оплата приглашенного специалиста для формирования команды, оплата обучения сотрудников; </a:t>
                      </a:r>
                    </a:p>
                  </a:txBody>
                  <a:tcPr/>
                </a:tc>
              </a:tr>
              <a:tr h="6310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физические ресурсы – наличие отдельного помещения для работы команды, дополнительного оборудования (персональных компьютеров и др.); </a:t>
                      </a:r>
                    </a:p>
                  </a:txBody>
                  <a:tcPr/>
                </a:tc>
              </a:tr>
              <a:tr h="4469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кадровые ресурсы – необходимое количество людей для осуществления командной деятельности; </a:t>
                      </a:r>
                    </a:p>
                  </a:txBody>
                  <a:tcPr/>
                </a:tc>
              </a:tr>
              <a:tr h="6310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интеллектуальные ресурсы – наличие необходимых знаний, умений и навыков у членов команды для осуществления конкретной деятельности; </a:t>
                      </a:r>
                    </a:p>
                  </a:txBody>
                  <a:tcPr/>
                </a:tc>
              </a:tr>
              <a:tr h="8716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мотивационные ресурсы (это воздействия на членов команды с целью их побуждения к эффективной деятельности) – материальная и нематериальная мотивация участников команды (премии, продвижение по карьерной лестнице, интерес к работе в команде, ответственность и др.); </a:t>
                      </a:r>
                    </a:p>
                  </a:txBody>
                  <a:tcPr/>
                </a:tc>
              </a:tr>
              <a:tr h="4469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эффективная организация работы в команде; </a:t>
                      </a:r>
                    </a:p>
                  </a:txBody>
                  <a:tcPr/>
                </a:tc>
              </a:tr>
              <a:tr h="7362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информационные ресурсы – документы, книги, учебные фильмы о деятельности команд, примеры (результаты) работы других команд и т. д.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04800" y="304800"/>
          <a:ext cx="8610600" cy="6337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0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создания (формирования) команды.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554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определение личных целей лидера (руководителя), для достижения которых нужна команда; </a:t>
                      </a:r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2) принятие лидером (руководителем) решения о необходимости создания команды;</a:t>
                      </a: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3) определение необходимых для решения возникающих задач качеств участников команды; </a:t>
                      </a: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4) выявление потенциальных участников команды; 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5) определение целей участников команды и раскрытие перспективы для каждого; 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6) индивидуальная мотивация участников команды; 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5543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7) планирование действий команды, управление действиями команды (предпочтительно ежемесячное); 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8) обучение участников команды; 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9) создание единства и атрибутики команды.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47186"/>
            <a:ext cx="8143932" cy="605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04800" y="304799"/>
          <a:ext cx="8686800" cy="5890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495800"/>
              </a:tblGrid>
              <a:tr h="1302902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Форма </a:t>
                      </a:r>
                      <a:r>
                        <a:rPr lang="ru-RU" sz="28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командообразования</a:t>
                      </a:r>
                      <a:r>
                        <a:rPr lang="ru-RU" sz="2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это определенный способ создания команды и организации командной работы. 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9354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Спонтанная форма. 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75285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по желанию самих работников («кто хочет поработать в команде?») – по предпочтениям, на основе дружеских отношений;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2) по назначению руководителя (если нет желающих, то руководитель сам, по своему выбору может назначить исполнителей).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3051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Профессиональная (целенаправленная) форма.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основе проведения диагностических процедур, по решению (рекомендации) специалиста в области образования команд.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672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</a:t>
                      </a: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постоянная команда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(неизменяемая команда с опытом работы);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81741">
                <a:tc gridSpan="2"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</a:t>
                      </a: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временная (или разовая) команда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(создается для решения конкретных заданий). 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066800" y="1066800"/>
            <a:ext cx="7239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Методы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командообразования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это совокупность способов и приемов воздействия на команду с целью ее обучения и развития.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методам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командообразования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относятся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диагностика (организационная и командная), мини-лекции, упражнения, игры, кейсы (метод конкретных ситуаций), тренинги, командный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коучинг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957091"/>
              </p:ext>
            </p:extLst>
          </p:nvPr>
        </p:nvGraphicFramePr>
        <p:xfrm>
          <a:off x="228600" y="791698"/>
          <a:ext cx="8686800" cy="576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0"/>
              </a:tblGrid>
              <a:tr h="49798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26352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Мини-лекции.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Это небольшое (10–20 минут) устное представление одной темы, которая является значимой для текущих потребностей в обучении участников. Как правило, мини-лекция состоит из трех частей: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вступление, главная (основная) часть и заключение.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 мини-лекции есть четкое содержание, цель и главная идея. Мини-лекция зачастую направлена на то, чтобы помочь участникам связать свой опыт с теоретическими выводами и понять, почему могут быть желательными изменения в их поведении, а главное, принять осознанное решение по поводу этих изменений.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1000" y="0"/>
          <a:ext cx="8534400" cy="673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0"/>
              </a:tblGrid>
              <a:tr h="34438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85016">
                <a:tc>
                  <a:txBody>
                    <a:bodyPr/>
                    <a:lstStyle/>
                    <a:p>
                      <a:pPr lvl="0" algn="just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Метод конкретных ситуаций </a:t>
                      </a:r>
                      <a:r>
                        <a:rPr lang="ru-RU" sz="24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(метод кейсов) можно определить как метод развития у обучающихся способности к ориентации в различных ситуациях (рабочих условиях) и принятия правильных решений с помощью анализа и поиска решений. В любом случае использование кейсов в процессе создания и развития команд позволяет применять полученные теоретические знания на практике, способствует развитию </a:t>
                      </a:r>
                      <a:r>
                        <a:rPr lang="ru-RU" sz="2400" dirty="0" err="1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креативности</a:t>
                      </a:r>
                      <a:r>
                        <a:rPr lang="ru-RU" sz="24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и поиску нестандартных и оптимальных решений. Преимущества данного метода: 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just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− практическая направленность (оптимальное сочетание теории и практики); 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just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− «выработка» знаний и умений; 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just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− «погружение» в предложенную ситуацию (интерактивный формат); 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just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− развитие навыков самостоятельного изучения материалов; 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just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− обмен опытом, активное взаимодействие; 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93610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</a:t>
            </a:r>
            <a:r>
              <a:rPr lang="ru-RU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командообразования</a:t>
            </a:r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052736"/>
            <a:ext cx="8352928" cy="46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ct val="20000"/>
              </a:spcBef>
            </a:pPr>
            <a:endParaRPr lang="ru-RU" sz="2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Жизненный цикл команды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 кривая развития команды).</a:t>
            </a:r>
          </a:p>
          <a:p>
            <a:pPr marL="457200" indent="-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Характеристики коман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ды (размер, роль участников).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Система  создания команды: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Технология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командообразования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Формы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командообразования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Методы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командообразования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диагностика, тренинг, и командная работа ( индивидуальное конструирование, непосредственное формирование команды, построение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межкомандных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взаимоотношений.</a:t>
            </a:r>
          </a:p>
          <a:p>
            <a:pPr marL="457200" indent="-457200" algn="just">
              <a:spcBef>
                <a:spcPct val="20000"/>
              </a:spcBef>
            </a:pP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     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Модель </a:t>
            </a:r>
            <a:r>
              <a:rPr lang="ru-RU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командообразования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Р.Г. </a:t>
            </a:r>
            <a:r>
              <a:rPr lang="ru-RU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Белбину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lvl="0" indent="-457200">
              <a:spcBef>
                <a:spcPct val="20000"/>
              </a:spcBef>
              <a:buFontTx/>
              <a:buAutoNum type="arabicPeriod"/>
            </a:pPr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0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21921"/>
          <a:ext cx="9144000" cy="6659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708199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Основные методы </a:t>
                      </a:r>
                      <a:r>
                        <a:rPr lang="ru-RU" sz="24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командообразования</a:t>
                      </a:r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диагностика, тренинг и командные разработки. </a:t>
                      </a:r>
                    </a:p>
                  </a:txBody>
                  <a:tcPr/>
                </a:tc>
              </a:tr>
              <a:tr h="313943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Диагностика.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Представляет собой комплекс способов, методов и приемов изучения организации, позволяющий в короткие сроки и с минимумом затрат получить четкое представление об ее ресурсах, проблемах и возможностях, инициировать позитивные организационные изменения и мобилизовать силы для их проведения. Целью социально-психологической диагностики является повышение эффективности работы персонала за счет профилактики конфликтов, повышения командной сплоченности и поддержания основных элементов корпоративной культуры компании. Диагностика состояния командных отношений должна работать на их развитие. </a:t>
                      </a:r>
                    </a:p>
                  </a:txBody>
                  <a:tcPr/>
                </a:tc>
              </a:tr>
              <a:tr h="98801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Игровые приемы командной диагностики.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Разыгрывание некоторых условных ситуаций также помогает членам команды и консультанту оценивать социальную зрелость команды. </a:t>
                      </a:r>
                    </a:p>
                  </a:txBody>
                  <a:tcPr/>
                </a:tc>
              </a:tr>
              <a:tr h="1691639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командным разработкам относятся: </a:t>
                      </a:r>
                    </a:p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разработка идеологии организации; </a:t>
                      </a:r>
                    </a:p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разработка стратегии организации (команды); </a:t>
                      </a:r>
                    </a:p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разработка Кодекса организации в целом, и частности, Кодекса команды; </a:t>
                      </a:r>
                    </a:p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определение служебных функций; 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совершенствование мотивации и др.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228601"/>
            <a:ext cx="838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 конкретных ситуаций 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(метод кейсов) можно определить как метод развития у обучающихся способности к ориентации в различных ситуациях (рабочих условиях) и принятия правильных решений с помощью анализа и поиска решений. В любом случае использование кейсов в процессе создания и развития команд позволяет применять полученные теоретические знания на практике, способствует развитию </a:t>
            </a:r>
            <a:r>
              <a:rPr 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креативности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поиску нестандартных и оптимальных решений. Преимущества данного метода: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− практическая направленность (оптимальное сочетание теории и практики);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− «выработка» знаний и умений;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− «погружение» в предложенную ситуацию (интерактивный формат);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− развитие навыков самостоятельного изучения материалов;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− обмен опытом, активное взаимодействие;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− и др.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28600" y="152401"/>
          <a:ext cx="8686800" cy="678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0"/>
              </a:tblGrid>
              <a:tr h="3809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Методы формирования команд. </a:t>
                      </a:r>
                    </a:p>
                  </a:txBody>
                  <a:tcPr/>
                </a:tc>
              </a:tr>
              <a:tr h="1242017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1) </a:t>
                      </a: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индивидуальное консультирование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т. е. управление трудными проблемами, возникающими в результате существования организации; </a:t>
                      </a:r>
                    </a:p>
                  </a:txBody>
                  <a:tcPr/>
                </a:tc>
              </a:tr>
              <a:tr h="203114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2) </a:t>
                      </a: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непосредственно формирование команды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активное командное включение в планирование организационных изменений (команда определяется как группа из более двух человек, динамично взаимодействующих, зависимых друг от друга и направленных в сторону общей цели/миссии. Каждый член команды играет определенную роль, занимает четкую позицию и выполняет определенную функцию в команде); </a:t>
                      </a:r>
                    </a:p>
                  </a:txBody>
                  <a:tcPr/>
                </a:tc>
              </a:tr>
              <a:tr h="2373343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3)  </a:t>
                      </a: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построение </a:t>
                      </a:r>
                      <a:r>
                        <a:rPr lang="ru-RU" sz="2400" kern="1200" dirty="0" err="1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межкомандных</a:t>
                      </a: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взаимоотношений. 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организации может существовать несколько отдельных и независимых групп, из которых необходимо сформировать команды. В этом случае консультирование направлено как на процесс формирования команд, так и на налаживание взаимосвязи между ними.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8746"/>
            <a:ext cx="8741225" cy="62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8746"/>
            <a:ext cx="9144000" cy="62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292954"/>
            <a:ext cx="8824745" cy="635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8746"/>
            <a:ext cx="8929718" cy="642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8746"/>
            <a:ext cx="8929718" cy="63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6350" y="1057275"/>
            <a:ext cx="65913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2954"/>
            <a:ext cx="8929718" cy="635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Основы </a:t>
            </a:r>
            <a:r>
              <a:rPr lang="ru-RU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командообразования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28600" y="838199"/>
          <a:ext cx="8686800" cy="5638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0"/>
              </a:tblGrid>
              <a:tr h="546303">
                <a:tc>
                  <a:txBody>
                    <a:bodyPr/>
                    <a:lstStyle/>
                    <a:p>
                      <a:pPr algn="ctr"/>
                      <a:r>
                        <a:rPr lang="ru-RU" sz="2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Основные понятия 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18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Командная роль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это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модель поведения человека, которая отражает способ выполнения им своей работы. 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18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Жизненный цикл команды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представляет собой совокупность стадий, через которые проходит команда за период своего функционирования. 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18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Институциализация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комплекс действий по вписыванию формируемой команды в систему функционирования целостной организации. 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18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Командные нормы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это разделяемые членами группы стандарты поведения, определяющие их поступки. 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18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общего видения команды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система согласованных представлений членов команды о том, к чему надо стремиться. 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8746"/>
            <a:ext cx="8929718" cy="6719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8746"/>
            <a:ext cx="8858280" cy="6433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44000" cy="6500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8746"/>
            <a:ext cx="9144000" cy="6719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Жизненный цикл команды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1" y="1219200"/>
            <a:ext cx="8382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Динамика успешности развития команды. На жизнедеятельность команды влияют два основных явления: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динамика успешности развития команды в целом;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особенности индивидуального развития членов команды. Динамика успешности развития команды, или жизненный цикл, описывается классической моделью успешности развития (рис. 1).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762000"/>
            <a:ext cx="7162800" cy="3955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371599" y="5029200"/>
            <a:ext cx="67818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Рис. 1. Кривая развития команды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52397"/>
          <a:ext cx="9144000" cy="6855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79514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Этапы становления команды </a:t>
                      </a:r>
                    </a:p>
                    <a:p>
                      <a:pPr algn="ctr"/>
                      <a:r>
                        <a:rPr lang="ru-RU" sz="28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(«кривая» развития команды)</a:t>
                      </a:r>
                      <a:endParaRPr lang="ru-RU" sz="2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239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1. Становление, создание команды.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87962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2. Успешное развитие. Команда четко осознает общий результат, владеет технологиями ситуационного анализа и решения проблем, технологией создания общего терминологического поля и продуктивно работает на результат. Этап завершается достижением общекомандной цели.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60845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 Поиск или поисковый период. Команда, с одной стороны, наслаждается успехом, с другой – ищет новые цели. По истечении срока этапа поиска (для каждой команды он разный, в среднем 3–4 месяца) возможна альтернатива: распад команды или работа ради достижения новой цели.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6518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4. Распад (альтернатива). Из команды уходят люди (по «объективным обстоятельствам»), растет напряжение. Результат – реорганизация.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5406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5. Рост (альтернатива). Команда находит новую общую цель, воодушевляется и начинает работу в зоне успешного развития. При этом не исключается незначительное частичное обновление состава команды.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04800" y="609600"/>
            <a:ext cx="86106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Процесс </a:t>
            </a:r>
            <a:r>
              <a:rPr lang="ru-RU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командообразования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зависимости от разных факторов,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может начинаться спонтанно и быть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«одноразовым»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(каждый раз принимается решение о том, нужна команда или нет; формируется новая команда под новый проект в силу редкой необходимости в командной деятельности и т. д.), а может принимать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циклический характер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Причем второй цикл может начинаться как на стадии завершения предыдущего проекта, так и после распада команды. Может быть реорганизована предыдущая команда, а может быть в полном составе привлечена к работе «старая» команда.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Характеристики команды 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685800"/>
          <a:ext cx="9144000" cy="617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116287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Особое значение для эффективной и слаженной работы  имеют размеры команды и распределение ролей между ее членами. </a:t>
                      </a:r>
                    </a:p>
                  </a:txBody>
                  <a:tcPr/>
                </a:tc>
              </a:tr>
              <a:tr h="5009322">
                <a:tc>
                  <a:txBody>
                    <a:bodyPr/>
                    <a:lstStyle/>
                    <a:p>
                      <a:pPr algn="just"/>
                      <a:r>
                        <a:rPr lang="ru-RU" sz="28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Размер.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большинстве случаев идеальный размер команды  от 5 до 9 и даже до 12 человек.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в маленьких командах (2–4 человека) больше согласия, участники стремятся приноровиться друг к другу; 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для больших команд (12 человек и более) характерны разногласия и различия во мнениях, в них часто образуются конфликтующие подгруппы. Общее правило таково: в крупных командах сложнее удовлетворить потребности участников, уровень приверженности группе у их членов относительно низок. Наиболее эффективными зарекомендовали себя команды из 5–12 человек. Если число членов команды превышает 20 человек, руководитель должен разделить команду на подгруппы, у каждой из которых будут свои цели.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Характеристики команды 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990600"/>
          <a:ext cx="914400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4251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Распределение ролей между членами</a:t>
                      </a:r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команды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42226">
                <a:tc>
                  <a:txBody>
                    <a:bodyPr/>
                    <a:lstStyle/>
                    <a:p>
                      <a:pPr algn="just"/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Роли участников.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Как правило, особую роль играют  сотрудники, ответственные </a:t>
                      </a:r>
                      <a:r>
                        <a:rPr lang="ru-RU" sz="2400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решение задач и оказывающие социально-эмоциональную поддержку. 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них характерны следующие черты: 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инициатива, предлагают новые решения стоящих перед командой проблем; 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обмен мнениями: высказывают свое мнение по решению задачи, искренне прислушиваются и оценивают предложения других людей; 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поиск информации, просят предоставить им факты, имеющие отношение к задаче; 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подведение итогов: связывают предлагаемые идеи с возможностями решения проблемы; собирают их воедино для создания общей перспективы; </a:t>
                      </a:r>
                    </a:p>
                    <a:p>
                      <a:pPr algn="just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− энергия: побуждают членов команды к труду.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</TotalTime>
  <Words>2052</Words>
  <Application>Microsoft Office PowerPoint</Application>
  <PresentationFormat>Экран (4:3)</PresentationFormat>
  <Paragraphs>120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Командная работа и лидерство</vt:lpstr>
      <vt:lpstr>Основы командообразования </vt:lpstr>
      <vt:lpstr>Основы командообразования</vt:lpstr>
      <vt:lpstr>Жизненный цикл команды</vt:lpstr>
      <vt:lpstr>Презентация PowerPoint</vt:lpstr>
      <vt:lpstr>Презентация PowerPoint</vt:lpstr>
      <vt:lpstr>Презентация PowerPoint</vt:lpstr>
      <vt:lpstr>Характеристики команды </vt:lpstr>
      <vt:lpstr>Характеристики команды </vt:lpstr>
      <vt:lpstr>Характеристики команды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Командная работа и лидерство</dc:title>
  <dc:creator>Админ</dc:creator>
  <cp:lastModifiedBy>Галина Валентиновна Березовская</cp:lastModifiedBy>
  <cp:revision>101</cp:revision>
  <dcterms:created xsi:type="dcterms:W3CDTF">2024-10-14T13:04:18Z</dcterms:created>
  <dcterms:modified xsi:type="dcterms:W3CDTF">2024-12-05T04:01:33Z</dcterms:modified>
</cp:coreProperties>
</file>