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52399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Командная работа и лидерство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79096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Разрешение конфликтов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12</a:t>
            </a: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152403"/>
          <a:ext cx="8305800" cy="647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/>
              </a:tblGrid>
              <a:tr h="4571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Алгоритм проектирования переговорного процесса.</a:t>
                      </a:r>
                    </a:p>
                  </a:txBody>
                  <a:tcPr/>
                </a:tc>
              </a:tr>
              <a:tr h="1493755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Краткое описание конфликтной ситуации.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Описание проводится на поведенческом уровне. Для этого нужно получить краткие ответы на вопросы о том, что, где, когда и с кем произошло все то, из чего складывается данный конфликт. В случае необходимости, значимости для конструктивного разрешения конфликта кратко описывается его предыстория.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Социально-психологический анализ конфликтной ситуации.</a:t>
                      </a:r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 ее аттестация с точки зрения субъективных и объективных факторов (соответственно указывается, является ли в этом смысле конфликт полным, потенциальным или мнимым);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393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социально – ролевые позиции, в которых находятся участники конфликта и производится соотнесение возникших межличностных отношений с основной деятельностью организации;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оценивается тип динамики протекания конфликта (игровой, взрывной, лавинообразный);</a:t>
                      </a:r>
                    </a:p>
                  </a:txBody>
                  <a:tcPr/>
                </a:tc>
              </a:tr>
              <a:tr h="4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выбранные участниками стратегии конфликтного взаимодействия (сотрудничество, соперничество, компромисс, избегание, приспособление) и оценивается степень их эффективности в данной ситуации;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формулируются аргументированные гипотезы о причинах конфликта (т.е. об актуальных потребностях, угроза которым составляет ядро конфликта).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46121"/>
          <a:ext cx="8686800" cy="66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4898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Алгоритм проектирования переговорного процесса.</a:t>
                      </a:r>
                    </a:p>
                  </a:txBody>
                  <a:tcPr/>
                </a:tc>
              </a:tr>
              <a:tr h="1151090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. Социально-психологические характеристики личностей участников конфликта.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составлении социально-психологических характеристик участников конфликта основное внимание уделяется качествам, учет которых наиболее значим для конструктивного разрешения возникших противоречий.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70235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 возможных вариантов разрешения конфликта.</a:t>
                      </a:r>
                      <a:r>
                        <a:rPr lang="ru-RU" sz="1800" b="1" u="non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Кратко излагаются, по меньшей мере, три различных варианта разрешения конфликта. Каждый из них анализируется с учетом возможных последствий для каждого участника конфликта (социальных, психологических, экономических, юридических, политических и т.д.). После этого для дальнейшей более глубокой проработки выбирается наилучший из вариантов.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33956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Проектирование переговорного процесса.</a:t>
                      </a:r>
                      <a:r>
                        <a:rPr lang="ru-RU" sz="1800" b="1" u="non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ходе проектирования самого переговорного процесса, прежде всего,  должны быть четко сформулированы критерии оценки хода и результатов переговоров. Эти критерии требуются для получения однозначных ответов на вопросы о справедливости, правомочности, продуктивности, эффективности совершаемых действий. Следует позаботиться о согласовании таких составляющих организации переговорного процесса как место, время, продолжительность, круг участников.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790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. Оценка целесообразности использования посредников.</a:t>
                      </a:r>
                      <a:r>
                        <a:rPr lang="ru-RU" sz="1800" b="1" u="non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положительном ответе необходимо наметить возможные кандидатуры на роль посредников.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3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ru-RU" sz="18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плана действий в случае провала переговоров.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180863"/>
          <a:ext cx="85344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4134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Девять правил «искусного собеседника».</a:t>
                      </a:r>
                    </a:p>
                  </a:txBody>
                  <a:tcPr/>
                </a:tc>
              </a:tr>
              <a:tr h="14055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Придерживайтесь одобрительной установки по отношению к собеседнику. Это создает благоприятную атмосферу для общения, позволяет собеседнику без опаски и, следовательно, более точно, формулировать свои мысли, что уменьшает вероятность возникновения у него неуверенности, настороженности, агрессивных реакций.</a:t>
                      </a:r>
                    </a:p>
                  </a:txBody>
                  <a:tcPr/>
                </a:tc>
              </a:tr>
              <a:tr h="878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Не уходите от ответственности за общение. Каждый из участников общения обязан стремиться быть понятым собеседником и помогать собеседнику высказать то, что он хочет.</a:t>
                      </a:r>
                    </a:p>
                  </a:txBody>
                  <a:tcPr/>
                </a:tc>
              </a:tr>
              <a:tr h="878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Когда собеседник говорит, будьте внимательны к его словам, используйте сознательную концентрацию внимания и стремитесь свести к минимуму помехи для его речи и Вашего слушания (телевизор, телефон, радио и т.п.).</a:t>
                      </a:r>
                    </a:p>
                  </a:txBody>
                  <a:tcPr/>
                </a:tc>
              </a:tr>
              <a:tr h="615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Старайтесь понять не только значение слов, но и воспринять эмоциональное состояние собеседника, его чувства.</a:t>
                      </a:r>
                    </a:p>
                  </a:txBody>
                  <a:tcPr/>
                </a:tc>
              </a:tr>
              <a:tr h="114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Наблюдайте за невербальными сигналами говорящего. Следите за выражением его лица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его глазами, тоном голоса, темпом и ритмом речи, движениями тела, позами, расстоянием между вами. Часто через эти каналы происходит основной обмен информации.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304801"/>
          <a:ext cx="85344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455932"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42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Старайтесь уточнять то, что Вы поняли, и то, как поняли Вас. Используйте для этого приемы рефлексивного слушания, парафраз (передачу сказанного своими словами).</a:t>
                      </a: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Слушайте самого себя. Если Вам мешают говорить какие-то чувства, то лучше выразить их собеседнику – это прояснит ситуацию и для Вас, и для него, позволит Вам избежать путаной речи, а собесед­нику – излишних домыслов.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Не давайте совета, пока Вас об этом не попросят. Прежде чем на такую просьбу ответить, убедитесь, верно ли Вы поняли ее суть.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На просьбы отвечайте соответствующими действиями, не пускаясь в излишние объяснения.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2000"/>
            <a:ext cx="8291264" cy="5334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Разрешение конфликтов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524000"/>
            <a:ext cx="78486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Понятие конфликта .Сущность конфликта. Основные признаки конфликта.</a:t>
            </a:r>
          </a:p>
          <a:p>
            <a:pPr marL="514350" indent="-514350">
              <a:buAutoNum type="arabicPeriod" startAt="2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Разновидности конфликтов .</a:t>
            </a:r>
          </a:p>
          <a:p>
            <a:pPr marL="514350" indent="-514350">
              <a:buFontTx/>
              <a:buAutoNum type="arabicPeriod" startAt="2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протекания конфликтов.</a:t>
            </a:r>
          </a:p>
          <a:p>
            <a:pPr marL="514350" indent="-514350">
              <a:buFontTx/>
              <a:buAutoNum type="arabicPeriod" startAt="2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Варианты поведения в конфликте.</a:t>
            </a:r>
          </a:p>
          <a:p>
            <a:pPr marL="514350" lvl="0" indent="-514350">
              <a:buFontTx/>
              <a:buAutoNum type="arabicPeriod" startAt="2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Переговоры как основной инструмент разрешения конфликтов.</a:t>
            </a:r>
            <a:endParaRPr lang="ru-RU" sz="2800" b="1" dirty="0" smtClean="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Tx/>
              <a:buAutoNum type="arabicPeriod" startAt="2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проектирования переговорного процесса.</a:t>
            </a:r>
          </a:p>
          <a:p>
            <a:pPr marL="514350" lvl="0" indent="-514350">
              <a:buFontTx/>
              <a:buAutoNum type="arabicPeriod" startAt="2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Девять правил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ведения переговоров.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381000"/>
            <a:ext cx="7772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Конфликт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это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острый способ разрешения противоречий в интересах, целях, взглядах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происходящих в процессе социального взаимодействия, заключающийся в противодействии участников этого взаимодействия и обычно сопровождающийся негативными эмоциями.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Сущность конфликта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заключается во взаимных отрицательных отношениях, возникающих при столкновении желаний, мнений, отягощённых эмоциональным напряжением и «выяснением отношений» между людьми.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признаки конфликта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озникают на основе противоположно направленных мотивов или суждений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Такие мотивы и суждения являются необходимым условием возникновения конфликта. 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Противоборство субъектов социального взаимодействия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которое характеризуется нанесением взаимного ущерба (морального, материального, физического, психологического и т. п.).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304800"/>
          <a:ext cx="8610600" cy="6019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46306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Разновидности конфликтов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74410">
                <a:tc>
                  <a:txBody>
                    <a:bodyPr/>
                    <a:lstStyle/>
                    <a:p>
                      <a:pPr lvl="0"/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конфликты </a:t>
                      </a:r>
                      <a:r>
                        <a:rPr lang="ru-RU" sz="2400" b="1" u="none" kern="12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внутриличностные</a:t>
                      </a:r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которых человек испытывает угрозу по отношению к одним своим потребностям, интересам, стремлениям в результате актуализации других потребностей;</a:t>
                      </a:r>
                    </a:p>
                  </a:txBody>
                  <a:tcPr/>
                </a:tc>
              </a:tr>
              <a:tr h="1203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конфликты межличностные</a:t>
                      </a:r>
                      <a:r>
                        <a:rPr lang="ru-RU" sz="2400" b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которых интересы одного человека оказываются под угрозой в результате действий другого человека;</a:t>
                      </a:r>
                    </a:p>
                  </a:txBody>
                  <a:tcPr/>
                </a:tc>
              </a:tr>
              <a:tr h="15744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конфликты между личностью и группой,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когда возникает противоречие между групповыми интересами, соответствующими им действиями и интересами отдельной личности, ее действиями;</a:t>
                      </a:r>
                    </a:p>
                  </a:txBody>
                  <a:tcPr/>
                </a:tc>
              </a:tr>
              <a:tr h="1203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конфликты межгрупповые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когда указанные противоречия возникают между группами.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" y="1"/>
            <a:ext cx="8915399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любом конфликте есть его объективная сторона – объективно существующая угроза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чьим-либо интересам, и субъективная сторона – восприятие одной из сторон поведения другой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стороны как препятствия, угрозы для ее интересов. Если есть и объективная, и субъективная составляющие, то конфликт считается полным. Если есть только субъективная составляющая, а объективная отсутствует, то конфликт считается мнимым. Если есть объективная составляющая, но нет субъективной, то такой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конфликт называют потенциальным. </a:t>
            </a: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358140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путь разрешения мнимого конфликта – это деликатное разъяснение лежащего в его основе недоразумения. В случае потенциального конфликта в первую очередь его предотвращением должен заняться тот руководитель, в чьем подразделении складывается потенциально конфликтная ситуация. При этом целесообразно разрядить такую ситуацию без вовлечения, активизации оказавшихся в ней сторон.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"/>
          <a:ext cx="9144000" cy="6516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4787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Динамика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протекания конфликтов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61928"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Игровой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конфликт. 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нем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участники следуют фиксированным правилам поведения. Типичным примером протекания конфликта по игровому сценарию является суд. В суде у всех его участников есть своя роль, в которой закреплена определенная система допустимых поведенческих актов. Существует система санкций, применяемых к нарушителю того или иного ролевого сценария. В результате возможные последствия поддаются прогнозированию, а сам конфликт становится вполне управляемым процессом.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Взрывной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конфликт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отличается скачкообразными, радикальными изменениями ситуации. Эти изменения происходят  стремительно, что участники межличностного взаимодействия не способны предпринимать адекватных шагов по управлению происходящим. Поэтому оптимальным вариантом поведения в таких конфликтах является стремление не давать повода для новых аффективных взрывов. Продуктивное взаимодействие здесь возможно только после выхода из состояния аффекта и после завершения следующего за ним состояния пониженной активности, некоторой подавленности.</a:t>
                      </a:r>
                    </a:p>
                  </a:txBody>
                  <a:tcPr/>
                </a:tc>
              </a:tr>
              <a:tr h="1435650"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Лавинообразный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конфликт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характеризуются тем, что по мере его развития в зону конфликтного взаимодействия втягиваются все новые и новые участники, а под угрозой оказываются все новые и новые интересы и стоящие за ними потребности. Первый шаг на пути разрешения таких конфликтов – локализация зоны конфликтного взаимодействия. В ходе такой работы необходимо ограничить предмет обсуждения, добиться оптимального числа его участников непосредственного взаимодействия и преобразовать конфликт в игровой. Разрешение всего конфликта в целом должно идти поэтапно.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152401"/>
          <a:ext cx="8763000" cy="659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0"/>
              </a:tblGrid>
              <a:tr h="8044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К. Томасом были выделены следующие варианты поведения в конфликте:</a:t>
                      </a:r>
                    </a:p>
                  </a:txBody>
                  <a:tcPr/>
                </a:tc>
              </a:tr>
              <a:tr h="804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соревнование </a:t>
                      </a: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(конкуренция) как стремление добиться удовлетворения своих интересов в ущерб другому;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2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</a:t>
                      </a:r>
                      <a:r>
                        <a:rPr lang="ru-RU" sz="2400" b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приспособление, </a:t>
                      </a: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означающее, в противоположность соперничеству, принесение в жертву собственных интересов ради другого;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2010"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ru-RU" sz="2400" b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компромисс, </a:t>
                      </a: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которого характерно сочетание взаимных уступок конфликтующих сторон и частичного удовлетворения ими интересов друг друга;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2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</a:t>
                      </a:r>
                      <a:r>
                        <a:rPr lang="ru-RU" sz="2400" b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избегание, </a:t>
                      </a: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котором вместо кооперации или достижения собственных целей человек стремится просто выйти из взаимодействия;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20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ru-RU" sz="2400" b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сотрудничество</a:t>
                      </a:r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когда участники относятся к интересам другой стороны как к своим собственным, причем такое отношение носит взаимный характер.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81000" y="381000"/>
            <a:ext cx="8458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Разумеется, самый конструктивный вариант межличностного взаимодействия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сотрудничество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Но он и самый сложный: требуется взаимное отношение партнёров к нуждам друг друга как к своим собственным, глубокое понимание сути общения.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чаще реализуется другой вариант конструктивного взаимодействия - компромисс.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Компромисс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предполагает такое взаимодействие, при котором участники готовы мириться с некоторыми неудобствами, готовы идти на частичные уступки в надежде на то, что действия другой стороны позволят реализовать хотя бы часть актуальных потребностей.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деструктивные последствия чаще всего бывают результатом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соперничества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Это такой вариант взаимодействия, при котором партнёры стремятся добиться своего, невзирая на интересы друг друга, или даже вопреки им. Этот вариант оправдан лишь в тех случаях, когда вам навязывается исключительно конфронтационное взаимодействие и при этом под угрозой оказываются жизненно важные потребности, основополагающие ценности.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85800" y="685800"/>
            <a:ext cx="8001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Переговоры как основной инструмент разрешения конфликтов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инструмент разрешения межличностных конфликтов – это переговоры.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9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Анализируя и обобщая различные подходы к организации и ведению переговоров, можно выделить следующие ориентиры для их участников.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890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Стратегия переговоров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которая содержит основные целевые ориентиры и принципиальную основу для поведения.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890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Тактика переговоров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которая включает готовые сценарии действий, правила их отбора и сочетания.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890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Техника переговоров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которой относятся конкретные приемы, поведенческие акты, позволяющие достигать с высокой степенью вероятности вполне определенных результатов в заданных условиях.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1464</Words>
  <Application>Microsoft Office PowerPoint</Application>
  <PresentationFormat>Экран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Командная работа и лидерство</vt:lpstr>
      <vt:lpstr>Разрешение конфликтов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Командная работа и лидерство</dc:title>
  <dc:creator>Админ</dc:creator>
  <cp:lastModifiedBy>Галина Валентиновна Березовская</cp:lastModifiedBy>
  <cp:revision>137</cp:revision>
  <dcterms:created xsi:type="dcterms:W3CDTF">2024-10-14T13:04:18Z</dcterms:created>
  <dcterms:modified xsi:type="dcterms:W3CDTF">2024-12-07T04:12:49Z</dcterms:modified>
</cp:coreProperties>
</file>