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handoutMasterIdLst>
    <p:handoutMasterId r:id="rId21"/>
  </p:handoutMasterIdLst>
  <p:sldIdLst>
    <p:sldId id="259" r:id="rId2"/>
    <p:sldId id="257" r:id="rId3"/>
    <p:sldId id="320" r:id="rId4"/>
    <p:sldId id="369" r:id="rId5"/>
    <p:sldId id="355" r:id="rId6"/>
    <p:sldId id="321" r:id="rId7"/>
    <p:sldId id="356" r:id="rId8"/>
    <p:sldId id="358" r:id="rId9"/>
    <p:sldId id="359" r:id="rId10"/>
    <p:sldId id="361" r:id="rId11"/>
    <p:sldId id="370" r:id="rId12"/>
    <p:sldId id="372" r:id="rId13"/>
    <p:sldId id="373" r:id="rId14"/>
    <p:sldId id="374" r:id="rId15"/>
    <p:sldId id="365" r:id="rId16"/>
    <p:sldId id="364" r:id="rId17"/>
    <p:sldId id="366" r:id="rId18"/>
    <p:sldId id="367" r:id="rId19"/>
    <p:sldId id="368" r:id="rId20"/>
  </p:sldIdLst>
  <p:sldSz cx="9144000" cy="6858000" type="screen4x3"/>
  <p:notesSz cx="6761163" cy="99425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71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29761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83AA74-D4EC-408A-AC43-5DA4654CE98C}" type="datetimeFigureOut">
              <a:rPr lang="ru-RU" smtClean="0"/>
              <a:pPr/>
              <a:t>19.03.2025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29761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C7AD7E-BACE-4469-B7F8-E81224E37C4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591892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19.03.2025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19.03.2025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19.03.2025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19.03.2025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19.03.2025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19.03.2025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19.03.2025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828801"/>
            <a:ext cx="7772400" cy="1524000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«Правовая культура как структурный элемент гражданской позиции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990600"/>
          </a:xfrm>
        </p:spPr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Лекция 3 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182828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Правовую культуру социальных групп отличают следующие черты: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знание, почитание права и законодательства; </a:t>
            </a:r>
          </a:p>
          <a:p>
            <a:pPr lvl="0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соблюдение законности; </a:t>
            </a:r>
          </a:p>
          <a:p>
            <a:pPr lvl="0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наличие умения использовать предоставленную народом и правом власть; </a:t>
            </a:r>
          </a:p>
          <a:p>
            <a:pPr lvl="0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наличие умений по эффективному обеспечению прав и свобод граждан; </a:t>
            </a:r>
          </a:p>
          <a:p>
            <a:pPr lvl="0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правовое обучение и воспитание граждан; </a:t>
            </a:r>
          </a:p>
          <a:p>
            <a:pPr lvl="0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способность правильно и быстро составлять, оформлять нужные юридические документы.</a:t>
            </a:r>
          </a:p>
          <a:p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Picture background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5801" y="381000"/>
            <a:ext cx="7543800" cy="52730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8006353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04800" y="304800"/>
            <a:ext cx="8382000" cy="6678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Структура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правовой культуры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включает следующие элементы: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Право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 как совокупность определённых норм. 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Правовые отношения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 в той части, в которой они должны быть урегулированы нормами. 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Правосознание.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Это отношение людей к праву, правовым явлениям, основанное на знаниях о праве и чувствах. 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Правовые учреждения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 — развитая и адекватно функционирующая система правоохранительных органов. 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Правовая активность и правовая деятельность граждан.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09600" y="381000"/>
            <a:ext cx="7924800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структуре правовой культуры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могут быть и другие составные элементы, например, 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идеологические и социально-психологические. 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Также выделяют уровни правовой культуры:</a:t>
            </a:r>
          </a:p>
          <a:p>
            <a:pPr lvl="0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Обыденный.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Характеризуется наличием у индивида базовых представлений о правовых реалиях, нормах права и закона. </a:t>
            </a:r>
          </a:p>
          <a:p>
            <a:pPr lvl="0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Профессиональный.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Присущ лицам, обладающим специальными знаниями в сфере права и юриспруденции, занимающимся профессиональной деятельностью в указанной сфере. </a:t>
            </a:r>
          </a:p>
          <a:p>
            <a:pPr lvl="0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Теоретический.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Представляет собой систему научных знаний о правовой жизни в целом, закономерности происхождения тех или иных правовых категорий. 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/>
          <p:cNvSpPr>
            <a:spLocks noChangeArrowheads="1"/>
          </p:cNvSpPr>
          <p:nvPr/>
        </p:nvSpPr>
        <p:spPr bwMode="auto">
          <a:xfrm>
            <a:off x="228600" y="152400"/>
            <a:ext cx="8686800" cy="64325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Структура правовой культуры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 складывается из ряда взаимосвязанных элементов: 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Уровень правосознания и правовой активности граждан.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  Выражается в степени освоения права гражданами, должностными лицами, направленности на соблюдение запретов, использование прав, исполнение обязанностей. 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Режим законности и правопорядка. 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 Состояние фактической упорядоченности общественных отношений, урегулированных с помощью правовых средств. 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Право в качестве системы норм.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Нормативно-правовые акты должны содержать правовые нормы, соответствующие действующим правоотношениям в обществе, не должно быть устаревших норм, пробелов в праве. 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Правоотношения.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Общественные отношения, которые нуждаются в правовом регулировании нормами права. 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Правовые учреждения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Эффективная деятельность системы правоохранительных органов, например, судов, полиции, прокуратуры, адвокатуры и других. 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Правовая деятельность.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Все участники правоотношений должны соблюдать нормы права, в том числе и адресованные им персонально. 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533400" y="381000"/>
          <a:ext cx="8153400" cy="57234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8350"/>
                <a:gridCol w="2038350"/>
                <a:gridCol w="2038350"/>
                <a:gridCol w="2038350"/>
              </a:tblGrid>
              <a:tr h="454646">
                <a:tc grid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виды правовой культуры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41838">
                <a:tc gridSpan="4">
                  <a:txBody>
                    <a:bodyPr/>
                    <a:lstStyle/>
                    <a:p>
                      <a:r>
                        <a:rPr lang="ru-RU" sz="2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1. В зависимости от носителя:</a:t>
                      </a:r>
                      <a:endParaRPr lang="ru-RU" sz="24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121044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По индивиду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По социальной группе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По классу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По нации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54646">
                <a:tc gridSpan="4">
                  <a:txBody>
                    <a:bodyPr/>
                    <a:lstStyle/>
                    <a:p>
                      <a:r>
                        <a:rPr lang="ru-RU" sz="2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2. В зависимости от типа:</a:t>
                      </a:r>
                      <a:endParaRPr lang="ru-RU" sz="24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54646">
                <a:tc gridSpan="2"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обыденная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научная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54646">
                <a:tc gridSpan="4"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3. В зависимости от исторического типа: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121044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None/>
                      </a:pPr>
                      <a:r>
                        <a:rPr lang="ru-RU" sz="24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Рабовладель-ческого</a:t>
                      </a:r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общества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Феодального общества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Буржуазного общества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Социалисти-ческого</a:t>
                      </a:r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 общества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54646">
                <a:tc gridSpan="4">
                  <a:txBody>
                    <a:bodyPr/>
                    <a:lstStyle/>
                    <a:p>
                      <a:r>
                        <a:rPr lang="ru-RU" sz="2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4. В зависимости от профессиональных навыков:</a:t>
                      </a:r>
                      <a:endParaRPr lang="ru-RU" sz="24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54646">
                <a:tc gridSpan="2"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профессиональная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непрофессиональная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304800" y="457199"/>
          <a:ext cx="8610600" cy="58410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70200"/>
                <a:gridCol w="1435100"/>
                <a:gridCol w="1435100"/>
                <a:gridCol w="2870200"/>
              </a:tblGrid>
              <a:tr h="479066">
                <a:tc grid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виды правовой культуры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79066">
                <a:tc gridSpan="4">
                  <a:txBody>
                    <a:bodyPr/>
                    <a:lstStyle/>
                    <a:p>
                      <a:pPr algn="l"/>
                      <a:r>
                        <a:rPr lang="ru-RU" sz="2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5. В зависимости от правовой семьи: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606864">
                <a:tc>
                  <a:txBody>
                    <a:bodyPr/>
                    <a:lstStyle/>
                    <a:p>
                      <a:pPr algn="ctr">
                        <a:buFont typeface="Arial" pitchFamily="34" charset="0"/>
                        <a:buNone/>
                      </a:pPr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англосаксонская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мусульманская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индийская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79066">
                <a:tc gridSpan="4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6.  В зависимости от роли в правовой семье</a:t>
                      </a:r>
                      <a:endParaRPr lang="ru-RU" sz="24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79066">
                <a:tc gridSpan="2"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господствующая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доминирующая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54627">
                <a:tc gridSpan="4">
                  <a:txBody>
                    <a:bodyPr/>
                    <a:lstStyle/>
                    <a:p>
                      <a:r>
                        <a:rPr lang="ru-RU" sz="2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7. В зависимости от уровня зрелости</a:t>
                      </a:r>
                      <a:endParaRPr lang="ru-RU" sz="24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79066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высокая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средняя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низкая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61509">
                <a:tc gridSpan="4">
                  <a:txBody>
                    <a:bodyPr/>
                    <a:lstStyle/>
                    <a:p>
                      <a:r>
                        <a:rPr lang="ru-RU" sz="2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8. В зависимости от типа юридической практики</a:t>
                      </a:r>
                      <a:endParaRPr lang="ru-RU" sz="24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818328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правотворческая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право реализующая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право</a:t>
                      </a:r>
                      <a:r>
                        <a:rPr lang="ru-RU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систематизирующая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79066">
                <a:tc gridSpan="4">
                  <a:txBody>
                    <a:bodyPr/>
                    <a:lstStyle/>
                    <a:p>
                      <a:r>
                        <a:rPr lang="ru-RU" sz="2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9.  В зависимости от сферы жизни:</a:t>
                      </a:r>
                      <a:endParaRPr lang="ru-RU" sz="24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79066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образовательная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торговая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учебная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Picture background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1000" y="457200"/>
            <a:ext cx="8458199" cy="5867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Picture background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7200" y="533400"/>
            <a:ext cx="8077201" cy="5867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1"/>
          <p:cNvSpPr>
            <a:spLocks noChangeArrowheads="1"/>
          </p:cNvSpPr>
          <p:nvPr/>
        </p:nvSpPr>
        <p:spPr bwMode="auto">
          <a:xfrm>
            <a:off x="838200" y="1"/>
            <a:ext cx="7772400" cy="64940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Значение правовой культуры для граждан и общества.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Для граждан правовая культура: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Гармонично развивает человека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способствует созданию правовых ценностей. 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Накапливает юридические знания и опыт человечества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что позволяет сочетать и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саморегулировать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отечественные и иностранные источники правового прогресса. 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Является необходимым условием сознательного осуществления гражданином своего долга перед обществом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Это способствует преодолению отсталых взглядов, отклоняющегося поведения людей, предотвращению случаев произвола и насилия над личностью. 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Для общества правовая культура: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Отражает обеспечение прав и свобод человека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безопасность личности, является гарантом её правовой защиты и гражданской активности. 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Формирует основы правовой системы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управляет правовыми процессами в обществе, включая осознание государства и права, уважение к правовым ценностям, готовность к соблюдению правил общественной культуры. 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838200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Правовая культура как структурный элемент гражданской позиции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8600" y="990600"/>
            <a:ext cx="8915400" cy="51355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1.  Основные виды правовой культуры в современном обществе.  Правовая культура в узком и широком смысле.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2.  Структура  и функции правовой культуры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3.  Формы правовой культуры.</a:t>
            </a:r>
          </a:p>
          <a:p>
            <a:pPr marL="457200" indent="-45720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4.  Назначение правовой культуры для граждан и общества.</a:t>
            </a:r>
          </a:p>
          <a:p>
            <a:pPr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64086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62000" y="457200"/>
            <a:ext cx="7848600" cy="15876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dirty="0" smtClean="0">
                <a:latin typeface="Times New Roman"/>
                <a:ea typeface="Calibri"/>
                <a:cs typeface="Times New Roman"/>
              </a:rPr>
              <a:t>          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ru-RU" sz="2400" dirty="0">
              <a:latin typeface="Times New Roman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8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          </a:t>
            </a:r>
          </a:p>
        </p:txBody>
      </p:sp>
      <p:sp>
        <p:nvSpPr>
          <p:cNvPr id="38913" name="Rectangle 1"/>
          <p:cNvSpPr>
            <a:spLocks noChangeArrowheads="1"/>
          </p:cNvSpPr>
          <p:nvPr/>
        </p:nvSpPr>
        <p:spPr bwMode="auto">
          <a:xfrm>
            <a:off x="304800" y="1"/>
            <a:ext cx="8458200" cy="6124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1A1A1A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Правовая культура</a:t>
            </a:r>
            <a:endParaRPr lang="ru-RU" sz="2000" b="1" dirty="0" smtClean="0">
              <a:solidFill>
                <a:srgbClr val="1A1A1A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 Особенность правовой культуры состоит в том, что она является частью  общечеловеческой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культуры, взаимодействуя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 другими видами (экономической, политической, духовной и так далее).</a:t>
            </a:r>
            <a:endParaRPr kumimoji="0" lang="ru-RU" sz="24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2. </a:t>
            </a: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равовая культура  представляет собой совокупность ценностей общества.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dirty="0" smtClean="0">
                <a:solidFill>
                  <a:srgbClr val="1A1A1A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1A1A1A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       Правовая культура включает две стороны деятельности: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1A1A1A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нормативную</a:t>
            </a:r>
            <a:r>
              <a:rPr lang="ru-RU" sz="2400" dirty="0" smtClean="0">
                <a:solidFill>
                  <a:srgbClr val="1A1A1A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(ее содержание образуют нормативно-правовые акты, законодательные образцы, основные правовые способы и методы, которые должны способствовать позитивному мышлению и действию общества)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1A1A1A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1A1A1A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ненормативную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rgbClr val="1A1A1A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1A1A1A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отражается в различных явлениях, таких как договорные обязательства,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1A1A1A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праворазъяснительная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1A1A1A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беседа и так далее).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1A1A1A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4.   Важнейший показатель правовой культуры – признание прав и</a:t>
            </a:r>
            <a:r>
              <a:rPr lang="ru-RU" sz="2400" dirty="0" smtClean="0">
                <a:solidFill>
                  <a:srgbClr val="1A1A1A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1A1A1A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свобод человека и гражданина в обществе.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2659604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66800" y="685800"/>
            <a:ext cx="7162800" cy="59554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2000" b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Правовая культура </a:t>
            </a:r>
            <a:r>
              <a:rPr lang="ru-RU" sz="20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– это исторически сложившаяся относительно самостоятельная разновидность духовно-материальной культуры, которая представляет собой совокупность юридических ценностей, отражает качественное состояние правовой системы (степень совершенства и эффективности права, правосознания и юридической практики), уровень правового развития личности (ее представлений, идей, убеждений, знаний, установок, умений, навыков, действий и т.п.), обеспечивает юридическую </a:t>
            </a:r>
            <a:r>
              <a:rPr lang="ru-RU" sz="2000" dirty="0" err="1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коммуникативность</a:t>
            </a:r>
            <a:r>
              <a:rPr lang="ru-RU" sz="20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, упорядоченность и управляемость общественных отношений, законность и правопорядок, прогрессивно влияет на формирование всех сфер жизнедеятельности общества, отдельных индивидов, их коллективов, организаций, всего населения</a:t>
            </a:r>
            <a:r>
              <a:rPr lang="ru-RU" sz="20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.</a:t>
            </a:r>
          </a:p>
          <a:p>
            <a:r>
              <a:rPr lang="ru-RU" b="1" dirty="0">
                <a:solidFill>
                  <a:srgbClr val="1A1A1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Карташов, В.Н. Правовая культура: понятие, </a:t>
            </a:r>
            <a:r>
              <a:rPr lang="ru-RU" b="1" dirty="0" smtClean="0">
                <a:solidFill>
                  <a:srgbClr val="1A1A1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структуры</a:t>
            </a:r>
            <a:r>
              <a:rPr lang="ru-RU" b="1" dirty="0">
                <a:solidFill>
                  <a:srgbClr val="1A1A1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функции : монография </a:t>
            </a:r>
            <a:r>
              <a:rPr lang="ru-RU" b="1" dirty="0" smtClean="0">
                <a:solidFill>
                  <a:srgbClr val="1A1A1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b="1" dirty="0">
              <a:solidFill>
                <a:srgbClr val="1A1A1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endParaRPr lang="ru-RU" sz="20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198232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54162"/>
          </a:xfrm>
        </p:spPr>
        <p:txBody>
          <a:bodyPr>
            <a:normAutofit fontScale="90000"/>
          </a:bodyPr>
          <a:lstStyle/>
          <a:p>
            <a:pPr lvl="0"/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Правовая культура общества – это доля общей культуры, которая передает степень правового сознания и правовой активности общества; </a:t>
            </a:r>
            <a:r>
              <a:rPr lang="ru-RU" dirty="0" smtClean="0">
                <a:solidFill>
                  <a:srgbClr val="C00000"/>
                </a:solidFill>
              </a:rPr>
              <a:t/>
            </a:r>
            <a:br>
              <a:rPr lang="ru-RU" dirty="0" smtClean="0">
                <a:solidFill>
                  <a:srgbClr val="C00000"/>
                </a:solidFill>
              </a:rPr>
            </a:b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362200"/>
            <a:ext cx="4038600" cy="3763963"/>
          </a:xfrm>
        </p:spPr>
        <p:txBody>
          <a:bodyPr/>
          <a:lstStyle/>
          <a:p>
            <a:pPr lvl="0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правовая культура личности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это культура отдельного члена общества, человека; 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362200"/>
            <a:ext cx="4038600" cy="3763963"/>
          </a:xfrm>
        </p:spPr>
        <p:txBody>
          <a:bodyPr/>
          <a:lstStyle/>
          <a:p>
            <a:pPr lvl="0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правовая культура социальной группы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это специфичная культура для таких социальных групп, как профессиональная группа, молодежь и т. д.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62000" y="533400"/>
            <a:ext cx="7391400" cy="53925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8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        В </a:t>
            </a:r>
            <a:r>
              <a:rPr lang="ru-RU" sz="28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современной учебной и справочной литературе понятие </a:t>
            </a:r>
            <a:r>
              <a:rPr lang="ru-RU" sz="2800" b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«политическая культура» </a:t>
            </a:r>
            <a:r>
              <a:rPr lang="ru-RU" sz="28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определяется как:</a:t>
            </a: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SzPts val="1000"/>
              <a:buFont typeface="Wingdings"/>
              <a:buChar char=""/>
              <a:tabLst>
                <a:tab pos="457200" algn="l"/>
              </a:tabLst>
            </a:pPr>
            <a:r>
              <a:rPr lang="ru-RU" sz="2800" b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система политических представлений;</a:t>
            </a: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SzPts val="1000"/>
              <a:buFont typeface="Wingdings"/>
              <a:buChar char=""/>
              <a:tabLst>
                <a:tab pos="457200" algn="l"/>
              </a:tabLst>
            </a:pPr>
            <a:r>
              <a:rPr lang="ru-RU" sz="2800" b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как система политических ценностей, влияющих на политическое поведение;</a:t>
            </a: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SzPts val="1000"/>
              <a:buFont typeface="Wingdings"/>
              <a:buChar char=""/>
              <a:tabLst>
                <a:tab pos="457200" algn="l"/>
              </a:tabLst>
            </a:pPr>
            <a:r>
              <a:rPr lang="ru-RU" sz="2800" b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как показатель уровня развития политических отношений; как духовный код (</a:t>
            </a:r>
            <a:r>
              <a:rPr lang="ru-RU" sz="2800" b="1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мета - </a:t>
            </a:r>
            <a:r>
              <a:rPr lang="ru-RU" sz="2800" b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программа) политической деятельности.</a:t>
            </a:r>
          </a:p>
        </p:txBody>
      </p:sp>
    </p:spTree>
    <p:extLst>
      <p:ext uri="{BB962C8B-B14F-4D97-AF65-F5344CB8AC3E}">
        <p14:creationId xmlns:p14="http://schemas.microsoft.com/office/powerpoint/2010/main" xmlns="" val="3226797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Правовую культуру общества отличают следующие черты: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уровень совершенства законодательства; 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правовая активность населения государства; 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уровень развития в государстве юридических норм, литературы и образования; 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соотношение в нормах права национального и общечеловеческого начал; 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эффективность работы правоприменительных органов государства.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Правовая культура личности состоит из следующих элементов: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знание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а вместе с этим и понимание права;</a:t>
            </a:r>
          </a:p>
          <a:p>
            <a:pPr lvl="0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отношение человека к праву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т. е. привычка, проявляющаяся в законопослушном и правомерном поведении человека; </a:t>
            </a:r>
          </a:p>
          <a:p>
            <a:pPr lvl="0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уровень правового поведения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юридически значимого поведения, которое может проявляться в наличии у человека умений эффективного использования средств права с целью осуществления субъективных прав и свобод или для достижения своих личных целей; </a:t>
            </a:r>
          </a:p>
          <a:p>
            <a:pPr lvl="0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правовая психология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 lvl="0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правовая идеология.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 правовой культуре личности также выделяют три категории, которые находятся в неразрывной связи, представляют единое целое, такие как: </a:t>
            </a:r>
            <a:r>
              <a:rPr lang="ru-RU" dirty="0" smtClean="0">
                <a:solidFill>
                  <a:srgbClr val="C00000"/>
                </a:solidFill>
              </a:rPr>
              <a:t/>
            </a:r>
            <a:br>
              <a:rPr lang="ru-RU" dirty="0" smtClean="0">
                <a:solidFill>
                  <a:srgbClr val="C00000"/>
                </a:solidFill>
              </a:rPr>
            </a:b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идейно-теоретические правовые представления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Это система мнений на реальное или желаемое право, его явления, на правовую жизнь в целом; </a:t>
            </a:r>
          </a:p>
          <a:p>
            <a:pPr lvl="0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позитивные правовые чувства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которые представляют собой правовое чувство, которое наряду с настроением, психологическим настроем, а также традициями в сфере действия права представляют социально-правовую психологию. Положительное ее проявление и выступает элементом правовой культуры; </a:t>
            </a:r>
          </a:p>
          <a:p>
            <a:pPr lvl="0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творческая деятельность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человека в области права.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2773</TotalTime>
  <Words>639</Words>
  <Application>Microsoft Office PowerPoint</Application>
  <PresentationFormat>Экран (4:3)</PresentationFormat>
  <Paragraphs>113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«Правовая культура как структурный элемент гражданской позиции»  </vt:lpstr>
      <vt:lpstr> Правовая культура как структурный элемент гражданской позиции</vt:lpstr>
      <vt:lpstr>Слайд 3</vt:lpstr>
      <vt:lpstr>Слайд 4</vt:lpstr>
      <vt:lpstr>  Правовая культура общества – это доля общей культуры, которая передает степень правового сознания и правовой активности общества;  </vt:lpstr>
      <vt:lpstr>Слайд 6</vt:lpstr>
      <vt:lpstr> Правовую культуру общества отличают следующие черты:  </vt:lpstr>
      <vt:lpstr> Правовая культура личности состоит из следующих элементов:  </vt:lpstr>
      <vt:lpstr> В правовой культуре личности также выделяют три категории, которые находятся в неразрывной связи, представляют единое целое, такие как:  </vt:lpstr>
      <vt:lpstr> Правовую культуру социальных групп отличают следующие черты:  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Управление личной эффективностью</dc:title>
  <dc:creator>Галина Валентиновна Березовская</dc:creator>
  <cp:lastModifiedBy>Админ</cp:lastModifiedBy>
  <cp:revision>224</cp:revision>
  <cp:lastPrinted>2025-02-20T03:43:10Z</cp:lastPrinted>
  <dcterms:created xsi:type="dcterms:W3CDTF">2024-10-02T01:06:20Z</dcterms:created>
  <dcterms:modified xsi:type="dcterms:W3CDTF">2025-03-19T14:08:01Z</dcterms:modified>
</cp:coreProperties>
</file>