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6" r:id="rId9"/>
    <p:sldId id="272" r:id="rId10"/>
    <p:sldId id="267" r:id="rId11"/>
    <p:sldId id="268" r:id="rId12"/>
    <p:sldId id="269" r:id="rId13"/>
    <p:sldId id="27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516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E20B7-D202-4379-B14B-10C3D57E8DE8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EA7A4-BD24-4F20-8FB0-09C1089F9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E20B7-D202-4379-B14B-10C3D57E8DE8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EA7A4-BD24-4F20-8FB0-09C1089F9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E20B7-D202-4379-B14B-10C3D57E8DE8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EA7A4-BD24-4F20-8FB0-09C1089F9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E20B7-D202-4379-B14B-10C3D57E8DE8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EA7A4-BD24-4F20-8FB0-09C1089F9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E20B7-D202-4379-B14B-10C3D57E8DE8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EA7A4-BD24-4F20-8FB0-09C1089F9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E20B7-D202-4379-B14B-10C3D57E8DE8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EA7A4-BD24-4F20-8FB0-09C1089F9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E20B7-D202-4379-B14B-10C3D57E8DE8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EA7A4-BD24-4F20-8FB0-09C1089F9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E20B7-D202-4379-B14B-10C3D57E8DE8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EA7A4-BD24-4F20-8FB0-09C1089F9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E20B7-D202-4379-B14B-10C3D57E8DE8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EA7A4-BD24-4F20-8FB0-09C1089F9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E20B7-D202-4379-B14B-10C3D57E8DE8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EA7A4-BD24-4F20-8FB0-09C1089F9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E20B7-D202-4379-B14B-10C3D57E8DE8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EA7A4-BD24-4F20-8FB0-09C1089F9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4000">
              <a:schemeClr val="accent4">
                <a:lumMod val="60000"/>
                <a:lumOff val="40000"/>
              </a:scheme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E20B7-D202-4379-B14B-10C3D57E8DE8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EA7A4-BD24-4F20-8FB0-09C1089F9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654032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Лабораторная работа № 4</a:t>
            </a:r>
            <a:br>
              <a:rPr lang="ru-RU" sz="2000" b="1" dirty="0" smtClean="0"/>
            </a:br>
            <a:r>
              <a:rPr lang="ru-RU" sz="2000" b="1" dirty="0" smtClean="0"/>
              <a:t>«</a:t>
            </a:r>
            <a:r>
              <a:rPr lang="ru-RU" sz="2000" b="1" dirty="0" smtClean="0"/>
              <a:t>Анализ </a:t>
            </a:r>
            <a:r>
              <a:rPr lang="ru-RU" sz="2000" b="1" dirty="0" smtClean="0"/>
              <a:t>инвестиционного </a:t>
            </a:r>
            <a:r>
              <a:rPr lang="ru-RU" sz="2000" b="1" dirty="0" smtClean="0"/>
              <a:t>проекта»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endParaRPr lang="ru-RU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500042"/>
            <a:ext cx="8786874" cy="6215106"/>
          </a:xfrm>
        </p:spPr>
        <p:txBody>
          <a:bodyPr>
            <a:noAutofit/>
          </a:bodyPr>
          <a:lstStyle/>
          <a:p>
            <a:pPr marL="3175" indent="369888" algn="just">
              <a:buNone/>
            </a:pPr>
            <a:r>
              <a:rPr lang="ru-RU" sz="1700" dirty="0"/>
              <a:t>Анализ инвестиционного проекта заключается в том, чтобы определить прибылен или убыточен проект. При этом делаются следующие допущения: известны потоки денежных средств на конец (начало) каждого периода реализации проекта; известна ставка дисконта. Для этого используются два метода: метод чистой приведенной стоимости (ЧПС) и метод внутренней ставки доходности (ВСД) проекта.</a:t>
            </a:r>
          </a:p>
          <a:p>
            <a:pPr marL="3175" indent="369888" algn="just">
              <a:buNone/>
            </a:pPr>
            <a:r>
              <a:rPr lang="ru-RU" sz="1700" dirty="0"/>
              <a:t>Основная идея метода чистой приведенной стоимости заключается в том, чтобы найти разницу между инвестиционными затратами и будущими доходами, выраженную в скорректированной во времени (как правило, к началу реализации проекта) денежной величине. Если ЧПС&gt;0, то проект прибылен. Если ЧПС&lt;0, то проект убыточен. Если ЧПС=0, то проект окупает затраты, но не приносит дохода.</a:t>
            </a:r>
          </a:p>
          <a:p>
            <a:pPr marL="3175" indent="369888" algn="just">
              <a:buNone/>
            </a:pPr>
            <a:r>
              <a:rPr lang="ru-RU" sz="1700" dirty="0"/>
              <a:t>Чистая приведенная стоимость это абсолютный показатель эффективности инвестиций. Применение абсолютных показателей при анализе проектов может привести к затруднениям при принятии управленческих решений. Поэтому наряду с абсолютными показателями используют и относительные. К таковым относится внутренняя ставка доходности проекта.</a:t>
            </a:r>
          </a:p>
          <a:p>
            <a:pPr marL="3175" indent="369888" algn="just">
              <a:buNone/>
            </a:pPr>
            <a:r>
              <a:rPr lang="ru-RU" sz="1700" dirty="0"/>
              <a:t>Внутренняя ставка доходности наиболее широко используемый показатель эффективности инвестиций. Под ВСД понимают процентную ставку, при которой ЧПС инвестиционного проекта = 0. Чем выше ВСД, тем больше эффективность инвестиций. На практике величина ВСД сравнивается с заданной нормой дисконта </a:t>
            </a:r>
            <a:r>
              <a:rPr lang="ru-RU" sz="1700" i="1" dirty="0" err="1"/>
              <a:t>d</a:t>
            </a:r>
            <a:r>
              <a:rPr lang="ru-RU" sz="1700" dirty="0"/>
              <a:t>. При этом если ВСД&gt;</a:t>
            </a:r>
            <a:r>
              <a:rPr lang="ru-RU" sz="1700" dirty="0" err="1"/>
              <a:t>d</a:t>
            </a:r>
            <a:r>
              <a:rPr lang="ru-RU" sz="1700" dirty="0"/>
              <a:t>, проект обеспечивает положительную ЧПС и доходность, равную </a:t>
            </a:r>
            <a:r>
              <a:rPr lang="ru-RU" sz="1700" dirty="0" err="1"/>
              <a:t>ВСД-d</a:t>
            </a:r>
            <a:r>
              <a:rPr lang="ru-RU" sz="1700" dirty="0"/>
              <a:t>. Если ВСД&lt;</a:t>
            </a:r>
            <a:r>
              <a:rPr lang="ru-RU" sz="1700" dirty="0" err="1"/>
              <a:t>d</a:t>
            </a:r>
            <a:r>
              <a:rPr lang="ru-RU" sz="1700" dirty="0"/>
              <a:t>, затраты превышают доходы, и проект будет убыточным.</a:t>
            </a:r>
          </a:p>
          <a:p>
            <a:pPr marL="3175" indent="369888" algn="just">
              <a:buNone/>
            </a:pPr>
            <a:r>
              <a:rPr lang="ru-RU" sz="1700" dirty="0"/>
              <a:t>Если у двух проектов ЧПС примерно одинаковы, то имеет смысл сравнить величины их ВСД, и отдать предпочтение проекту с более высокой доходностью.</a:t>
            </a:r>
          </a:p>
          <a:p>
            <a:pPr marL="3175" indent="369888" algn="just">
              <a:buNone/>
            </a:pPr>
            <a:endParaRPr lang="ru-RU" sz="17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428604"/>
            <a:ext cx="8429684" cy="569755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ru-RU" sz="1600" dirty="0"/>
              <a:t>Теперь рассчитаем ЧПС. При вычислении ЧПС будем считать, что первое значение (-100) приходится на начало первого периода, поэтому его не включаем в список аргументов, а добавляем к результату функции ЧПС. Составьте самостоятельно таблицу зависимости ЧПС от ставки для обоих проектов (ставка изменяется от 0% до 30% с шагом 2.5%), постройте график. Затем сравните с предлагаемым ниже решением.</a:t>
            </a:r>
          </a:p>
          <a:p>
            <a:pPr marL="514350" indent="-514350">
              <a:buFont typeface="+mj-lt"/>
              <a:buAutoNum type="arabicPeriod" startAt="2"/>
            </a:pPr>
            <a:endParaRPr lang="ru-RU" sz="1600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2428868"/>
            <a:ext cx="2943229" cy="2210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214282" y="5286388"/>
            <a:ext cx="85010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По диаграмме выясняем, что графики пересекаются при ставке 10%. Точка пересечения графиков носит название точки Фишера – та дисконтная ставка, при которой NPV обоих проектов одинаковы.</a:t>
            </a:r>
          </a:p>
          <a:p>
            <a:r>
              <a:rPr lang="ru-RU" dirty="0" smtClean="0"/>
              <a:t>Более точное значение точки определим с помощью команды Подбор параметра.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2143116"/>
            <a:ext cx="4124325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215106"/>
          </a:xfrm>
        </p:spPr>
        <p:txBody>
          <a:bodyPr>
            <a:normAutofit/>
          </a:bodyPr>
          <a:lstStyle/>
          <a:p>
            <a:pPr marL="3175" indent="369888">
              <a:buNone/>
            </a:pPr>
            <a:r>
              <a:rPr lang="ru-RU" sz="1800" dirty="0" smtClean="0"/>
              <a:t>В ячейку Е16 введите 10%, а в ячейку Е17 формулу разности значений ЧПС при ставке 10%:</a:t>
            </a:r>
          </a:p>
          <a:p>
            <a:pPr marL="3175" indent="369888">
              <a:buNone/>
            </a:pPr>
            <a:endParaRPr lang="ru-RU" sz="1800" dirty="0" smtClean="0"/>
          </a:p>
          <a:p>
            <a:pPr marL="3175" indent="369888">
              <a:buNone/>
            </a:pPr>
            <a:endParaRPr lang="ru-RU" sz="1800" dirty="0" smtClean="0"/>
          </a:p>
          <a:p>
            <a:pPr marL="3175" indent="369888">
              <a:buNone/>
            </a:pPr>
            <a:endParaRPr lang="ru-RU" sz="1800" dirty="0" smtClean="0"/>
          </a:p>
          <a:p>
            <a:pPr marL="3175" indent="369888">
              <a:buNone/>
            </a:pPr>
            <a:r>
              <a:rPr lang="ru-RU" sz="1800" dirty="0" smtClean="0"/>
              <a:t>В окне Подбор параметра установите  (значение равно 0, т.к. в точке Фишера ЧПС проектов одинаковы):</a:t>
            </a:r>
          </a:p>
          <a:p>
            <a:pPr marL="3175" indent="369888">
              <a:buNone/>
            </a:pPr>
            <a:endParaRPr lang="ru-RU" sz="1800" dirty="0" smtClean="0"/>
          </a:p>
          <a:p>
            <a:pPr marL="3175" indent="369888">
              <a:buNone/>
            </a:pPr>
            <a:endParaRPr lang="ru-RU" sz="1800" dirty="0" smtClean="0"/>
          </a:p>
          <a:p>
            <a:pPr marL="3175" indent="369888">
              <a:buNone/>
            </a:pPr>
            <a:endParaRPr lang="ru-RU" sz="1800" dirty="0" smtClean="0"/>
          </a:p>
          <a:p>
            <a:pPr marL="3175" indent="369888">
              <a:buNone/>
            </a:pPr>
            <a:endParaRPr lang="ru-RU" sz="1800" dirty="0" smtClean="0"/>
          </a:p>
          <a:p>
            <a:pPr marL="3175" indent="369888">
              <a:buNone/>
            </a:pPr>
            <a:endParaRPr lang="ru-RU" sz="1800" dirty="0" smtClean="0"/>
          </a:p>
          <a:p>
            <a:pPr marL="3175" indent="369888">
              <a:buNone/>
            </a:pPr>
            <a:r>
              <a:rPr lang="ru-RU" sz="1800" dirty="0" smtClean="0"/>
              <a:t>Найдено решение: </a:t>
            </a:r>
          </a:p>
          <a:p>
            <a:pPr marL="3175" indent="369888">
              <a:buNone/>
            </a:pPr>
            <a:endParaRPr lang="ru-RU" sz="1800" dirty="0" smtClean="0"/>
          </a:p>
          <a:p>
            <a:pPr marL="3175" indent="369888">
              <a:buNone/>
            </a:pPr>
            <a:r>
              <a:rPr lang="ru-RU" sz="1800" dirty="0" smtClean="0"/>
              <a:t>Самостоятельно рассчитайте ЧПС при ставке 11%.  Ответ: 26,35 р.</a:t>
            </a:r>
          </a:p>
          <a:p>
            <a:pPr marL="3175" indent="369888">
              <a:buNone/>
            </a:pPr>
            <a:endParaRPr lang="ru-RU" sz="1800" dirty="0" smtClean="0"/>
          </a:p>
          <a:p>
            <a:pPr marL="3175" indent="369888">
              <a:buNone/>
            </a:pPr>
            <a:r>
              <a:rPr lang="ru-RU" sz="1800" dirty="0" smtClean="0"/>
              <a:t>Вывод: При ставке &lt; 11% выгоднее проект В, а при ставке &gt; 11 % выгоднее проект А.</a:t>
            </a:r>
          </a:p>
          <a:p>
            <a:pPr marL="3175" indent="369888">
              <a:buNone/>
            </a:pPr>
            <a:endParaRPr lang="ru-RU" sz="1800" dirty="0" smtClean="0"/>
          </a:p>
          <a:p>
            <a:pPr marL="3175" indent="369888">
              <a:buNone/>
            </a:pPr>
            <a:endParaRPr lang="ru-RU" sz="1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1142984"/>
            <a:ext cx="439102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488" y="2714620"/>
            <a:ext cx="25146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71802" y="4214818"/>
            <a:ext cx="234315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85728"/>
            <a:ext cx="8472518" cy="6357982"/>
          </a:xfrm>
        </p:spPr>
        <p:txBody>
          <a:bodyPr>
            <a:normAutofit/>
          </a:bodyPr>
          <a:lstStyle/>
          <a:p>
            <a:pPr marL="365125" indent="-365125" algn="just">
              <a:buNone/>
            </a:pPr>
            <a:r>
              <a:rPr lang="ru-RU" sz="1800" dirty="0" smtClean="0"/>
              <a:t>Пример 2. </a:t>
            </a:r>
            <a:r>
              <a:rPr lang="ru-RU" sz="1600" dirty="0" smtClean="0"/>
              <a:t>Контракт между фирмой А и банком В предусматривает, что банк предоставляет в течение трех лет кредит фирме ежегодными платежами в размере 1 </a:t>
            </a:r>
            <a:r>
              <a:rPr lang="ru-RU" sz="1600" dirty="0" err="1" smtClean="0"/>
              <a:t>млн</a:t>
            </a:r>
            <a:r>
              <a:rPr lang="ru-RU" sz="1600" dirty="0" smtClean="0"/>
              <a:t> р. в начале каждого года под ставку 10% годовых. Фирма возвращает долг, выплачивая 1, 2 и 1 </a:t>
            </a:r>
            <a:r>
              <a:rPr lang="ru-RU" sz="1600" dirty="0" err="1" smtClean="0"/>
              <a:t>млн</a:t>
            </a:r>
            <a:r>
              <a:rPr lang="ru-RU" sz="1600" dirty="0" smtClean="0"/>
              <a:t> р. последовательно в конце 3-го, 4-го и 5-го годов. Выгодна ли эта операция банку? Ответ: Операция выгодна банку, хотя доход и небольшой (2726 долл.).</a:t>
            </a:r>
          </a:p>
          <a:p>
            <a:pPr marL="365125" indent="-365125" algn="just">
              <a:buNone/>
            </a:pPr>
            <a:endParaRPr lang="ru-RU" sz="1600" dirty="0" smtClean="0"/>
          </a:p>
          <a:p>
            <a:pPr marL="365125" indent="-365125" algn="just">
              <a:buNone/>
            </a:pPr>
            <a:r>
              <a:rPr lang="ru-RU" sz="1600" dirty="0" smtClean="0"/>
              <a:t>Решение:</a:t>
            </a:r>
          </a:p>
          <a:p>
            <a:pPr marL="365125" indent="-365125" algn="just">
              <a:buNone/>
            </a:pPr>
            <a:endParaRPr lang="ru-RU" sz="1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2357430"/>
            <a:ext cx="4472793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500" dirty="0" smtClean="0"/>
              <a:t>Составить </a:t>
            </a:r>
            <a:r>
              <a:rPr lang="ru-RU" sz="1500" dirty="0" smtClean="0"/>
              <a:t>отчет  по теме «</a:t>
            </a:r>
            <a:r>
              <a:rPr lang="ru-RU" sz="1600" dirty="0" smtClean="0"/>
              <a:t>Сравнение инвестиционных </a:t>
            </a:r>
            <a:r>
              <a:rPr lang="ru-RU" sz="1600" dirty="0" smtClean="0"/>
              <a:t>проектов»</a:t>
            </a:r>
            <a:endParaRPr lang="ru-RU" sz="1500" dirty="0" smtClean="0"/>
          </a:p>
          <a:p>
            <a:pPr>
              <a:buNone/>
            </a:pPr>
            <a:r>
              <a:rPr lang="ru-RU" sz="1500" b="1" dirty="0" smtClean="0"/>
              <a:t>Задача 1.</a:t>
            </a:r>
          </a:p>
          <a:p>
            <a:pPr marL="3175" indent="-3175">
              <a:buNone/>
            </a:pPr>
            <a:r>
              <a:rPr lang="ru-RU" sz="1600" dirty="0" smtClean="0"/>
              <a:t>Инвестор с целью инвестирования рассматривает 2 проекта, рассчитанных на 5 лет. Проекты характеризуются следующими данными:</a:t>
            </a:r>
            <a:br>
              <a:rPr lang="ru-RU" sz="1600" dirty="0" smtClean="0"/>
            </a:br>
            <a:r>
              <a:rPr lang="ru-RU" sz="1600" dirty="0" smtClean="0"/>
              <a:t>· по 1-му проекту – начальные инвестиции составляют 550 тыс. руб., ожидаемые доходы за 5 лет соответственно 100, 190, 270, 300 и 350 тыс. руб.;</a:t>
            </a:r>
            <a:br>
              <a:rPr lang="ru-RU" sz="1600" dirty="0" smtClean="0"/>
            </a:br>
            <a:r>
              <a:rPr lang="ru-RU" sz="1600" dirty="0" smtClean="0"/>
              <a:t>· по 2-му проекту – начальные инвестиции составляют 650 тыс. руб., ожидаемые доходы за 5 лет соответственно 150, 230, 470, 180 и 320 тыс. руб.</a:t>
            </a:r>
            <a:br>
              <a:rPr lang="ru-RU" sz="1600" dirty="0" smtClean="0"/>
            </a:br>
            <a:r>
              <a:rPr lang="ru-RU" sz="1600" dirty="0" smtClean="0"/>
              <a:t>Определить, какой проект является наиболее привлекательным для инвестора при ставке банковского процента – 15% годовых. </a:t>
            </a:r>
            <a:br>
              <a:rPr lang="ru-RU" sz="1600" dirty="0" smtClean="0"/>
            </a:br>
            <a:r>
              <a:rPr lang="ru-RU" sz="1600" dirty="0" smtClean="0"/>
              <a:t>Ответ: ЧПС по 1-му проекту = 203 691,03р. ЧПС по 2-му проекту = 225 392,59р. Таким образом, второй проект является для инвестора более привлекательным.</a:t>
            </a:r>
            <a:endParaRPr lang="ru-RU" sz="1500" b="1" dirty="0" smtClean="0"/>
          </a:p>
          <a:p>
            <a:pPr>
              <a:buNone/>
            </a:pPr>
            <a:r>
              <a:rPr lang="ru-RU" sz="1500" b="1" dirty="0" smtClean="0"/>
              <a:t>Задача 2.</a:t>
            </a:r>
          </a:p>
          <a:p>
            <a:pPr marL="3175" lvl="0" indent="-3175">
              <a:buNone/>
            </a:pPr>
            <a:r>
              <a:rPr lang="ru-RU" sz="1400" dirty="0" smtClean="0"/>
              <a:t>Предлагаются два инвестиционных проекта на 4 года, которые характеризуются предполагаемыми потоками платежей. Проекты характеризуются следующими данными:</a:t>
            </a:r>
          </a:p>
          <a:p>
            <a:pPr marL="3175" lvl="0" indent="-3175">
              <a:buNone/>
            </a:pPr>
            <a:r>
              <a:rPr lang="ru-RU" sz="1400" dirty="0" smtClean="0"/>
              <a:t>· по 1-му проекту – начальные инвестиции составляют 10 тыс. руб., ожидаемые доходы за 4 года соответственно 5000, 4000, 3000 и 1000. руб.;</a:t>
            </a:r>
            <a:br>
              <a:rPr lang="ru-RU" sz="1400" dirty="0" smtClean="0"/>
            </a:br>
            <a:r>
              <a:rPr lang="ru-RU" sz="1400" dirty="0" smtClean="0"/>
              <a:t>· по 2-му проекту – начальные инвестиции составляют 650 тыс. руб., ожидаемые доходы за 4 года соответственно 1000, 3000, 4000 и 6000 руб. Сравнить проекты на основе ЧПС (NPV) и ВСД (IRR).</a:t>
            </a:r>
          </a:p>
          <a:p>
            <a:pPr marL="3175" lvl="0" indent="-3175">
              <a:buNone/>
            </a:pPr>
            <a:r>
              <a:rPr lang="ru-RU" sz="1400" dirty="0" smtClean="0"/>
              <a:t> (Ставка изменяется от 0% до 20% с шагом 2%).</a:t>
            </a:r>
          </a:p>
          <a:p>
            <a:pPr>
              <a:buNone/>
            </a:pPr>
            <a:endParaRPr lang="ru-RU" sz="1500" b="1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143668"/>
          </a:xfrm>
        </p:spPr>
        <p:txBody>
          <a:bodyPr>
            <a:normAutofit fontScale="62500" lnSpcReduction="20000"/>
          </a:bodyPr>
          <a:lstStyle/>
          <a:p>
            <a:pPr marL="3175" indent="369888" algn="just">
              <a:buNone/>
            </a:pPr>
            <a:r>
              <a:rPr lang="ru-RU" dirty="0"/>
              <a:t>В </a:t>
            </a:r>
            <a:r>
              <a:rPr lang="ru-RU" dirty="0" err="1"/>
              <a:t>Excel</a:t>
            </a:r>
            <a:r>
              <a:rPr lang="ru-RU" dirty="0"/>
              <a:t> для реализации этих методов предназначены функции ЧПС — чистая приведенная стоимость инвестиции (NPV — </a:t>
            </a:r>
            <a:r>
              <a:rPr lang="ru-RU" dirty="0" err="1"/>
              <a:t>net</a:t>
            </a:r>
            <a:r>
              <a:rPr lang="ru-RU" dirty="0"/>
              <a:t> </a:t>
            </a:r>
            <a:r>
              <a:rPr lang="ru-RU" dirty="0" err="1"/>
              <a:t>present</a:t>
            </a:r>
            <a:r>
              <a:rPr lang="ru-RU" dirty="0"/>
              <a:t> </a:t>
            </a:r>
            <a:r>
              <a:rPr lang="ru-RU" dirty="0" err="1"/>
              <a:t>value</a:t>
            </a:r>
            <a:r>
              <a:rPr lang="ru-RU" dirty="0"/>
              <a:t>) и ВСД — внутренняя ставка доходности (IRR — </a:t>
            </a:r>
            <a:r>
              <a:rPr lang="ru-RU" dirty="0" err="1"/>
              <a:t>internal</a:t>
            </a:r>
            <a:r>
              <a:rPr lang="ru-RU" dirty="0"/>
              <a:t> </a:t>
            </a:r>
            <a:r>
              <a:rPr lang="ru-RU" dirty="0" err="1"/>
              <a:t>rate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return</a:t>
            </a:r>
            <a:r>
              <a:rPr lang="ru-RU" dirty="0"/>
              <a:t>). ЧПС связана с функцией ВСД. ВСД — это ставка, для которой ЧПС равняется нулю. Функции имеют следующий синтаксис:</a:t>
            </a:r>
          </a:p>
          <a:p>
            <a:pPr marL="3175" indent="369888" algn="just">
              <a:buNone/>
            </a:pPr>
            <a:r>
              <a:rPr lang="ru-RU" dirty="0"/>
              <a:t>ЧПС(ставка; выплаты),</a:t>
            </a:r>
          </a:p>
          <a:p>
            <a:pPr marL="3175" indent="369888" algn="just">
              <a:buNone/>
            </a:pPr>
            <a:r>
              <a:rPr lang="ru-RU" dirty="0"/>
              <a:t>ставка - </a:t>
            </a:r>
            <a:r>
              <a:rPr lang="ru-RU" dirty="0" err="1"/>
              <a:t>ставка</a:t>
            </a:r>
            <a:r>
              <a:rPr lang="ru-RU" dirty="0"/>
              <a:t> дисконтирования за период</a:t>
            </a:r>
            <a:endParaRPr lang="ru-RU" dirty="0" smtClean="0"/>
          </a:p>
          <a:p>
            <a:pPr marL="3175" indent="369888" algn="just">
              <a:buNone/>
            </a:pPr>
            <a:r>
              <a:rPr lang="ru-RU" dirty="0"/>
              <a:t>выплаты - расходы (отрицательные значения) и доходы (положительные значения) должны быть равномерно распределены во времени, выплаты должны осуществляться в конце каждого периода. Если первый денежный взнос приходится на начало первого периода, то первое значение следует добавить к результату функции ЧПС, но не включать в список аргументов. Если первый денежный взнос приходится на конец первого периода, то первое значение следует включить в список аргументов.</a:t>
            </a:r>
            <a:endParaRPr lang="ru-RU" dirty="0" smtClean="0"/>
          </a:p>
          <a:p>
            <a:pPr marL="3175" indent="369888" algn="just">
              <a:buNone/>
            </a:pPr>
            <a:r>
              <a:rPr lang="ru-RU" dirty="0"/>
              <a:t>ВСД(выплаты; </a:t>
            </a:r>
            <a:r>
              <a:rPr lang="ru-RU" dirty="0" err="1"/>
              <a:t>начальное_приближение</a:t>
            </a:r>
            <a:r>
              <a:rPr lang="ru-RU" dirty="0"/>
              <a:t>).</a:t>
            </a:r>
          </a:p>
          <a:p>
            <a:pPr marL="3175" indent="369888" algn="just">
              <a:buNone/>
            </a:pPr>
            <a:r>
              <a:rPr lang="ru-RU" dirty="0"/>
              <a:t>выплаты - платежи (отрицательные величины) и доходы (положительные величины), которые имеют место в следующие друг за другом и одинаковые по продолжительности периоды.</a:t>
            </a:r>
            <a:endParaRPr lang="ru-RU" dirty="0" smtClean="0"/>
          </a:p>
          <a:p>
            <a:pPr marL="3175" indent="369888" algn="just">
              <a:buNone/>
            </a:pPr>
            <a:r>
              <a:rPr lang="ru-RU" dirty="0"/>
              <a:t>начальное приближение - величина, предположительно близкая к результату ВСД. Если он опущен, предполагается значение 0,1 (10%).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714488"/>
            <a:ext cx="7597670" cy="2904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290"/>
            <a:ext cx="8429684" cy="62151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/>
              <a:t>Пример 1.</a:t>
            </a:r>
          </a:p>
          <a:p>
            <a:pPr marL="3175" indent="369888" algn="just">
              <a:buNone/>
            </a:pPr>
            <a:r>
              <a:rPr lang="ru-RU" sz="1800" dirty="0"/>
              <a:t>Проект рассчитан на три года и требует начальных инвестиций в размере 10 </a:t>
            </a:r>
            <a:r>
              <a:rPr lang="ru-RU" sz="1800" dirty="0" err="1"/>
              <a:t>млн</a:t>
            </a:r>
            <a:r>
              <a:rPr lang="ru-RU" sz="1800" dirty="0"/>
              <a:t> руб. и имеет предполагаемые денежные поступления в размере 3 </a:t>
            </a:r>
            <a:r>
              <a:rPr lang="ru-RU" sz="1800" dirty="0" err="1"/>
              <a:t>млн</a:t>
            </a:r>
            <a:r>
              <a:rPr lang="ru-RU" sz="1800" dirty="0"/>
              <a:t> руб., 4 </a:t>
            </a:r>
            <a:r>
              <a:rPr lang="ru-RU" sz="1800" dirty="0" err="1"/>
              <a:t>млн</a:t>
            </a:r>
            <a:r>
              <a:rPr lang="ru-RU" sz="1800" dirty="0"/>
              <a:t> руб., 7 </a:t>
            </a:r>
            <a:r>
              <a:rPr lang="ru-RU" sz="1800" dirty="0" err="1"/>
              <a:t>млн</a:t>
            </a:r>
            <a:r>
              <a:rPr lang="ru-RU" sz="1800" dirty="0"/>
              <a:t> руб. </a:t>
            </a:r>
            <a:r>
              <a:rPr lang="ru-RU" sz="1800" dirty="0" smtClean="0"/>
              <a:t>Рассчитать чистую </a:t>
            </a:r>
            <a:r>
              <a:rPr lang="ru-RU" sz="1800" dirty="0"/>
              <a:t>приведенную стоимость (ЧПС) в предположении ставки 10% и определить внутреннюю ставку доходности (ВСД) для этого проекта.</a:t>
            </a:r>
          </a:p>
          <a:p>
            <a:pPr marL="3175" indent="-3175">
              <a:buNone/>
            </a:pPr>
            <a:r>
              <a:rPr lang="ru-RU" sz="1800" b="1" dirty="0"/>
              <a:t>Решение</a:t>
            </a:r>
            <a:r>
              <a:rPr lang="ru-RU" sz="1800" dirty="0"/>
              <a:t>. </a:t>
            </a:r>
            <a:r>
              <a:rPr lang="ru-RU" sz="1800" dirty="0" smtClean="0"/>
              <a:t>Создайте </a:t>
            </a:r>
            <a:r>
              <a:rPr lang="ru-RU" sz="1800" dirty="0"/>
              <a:t>таблицу по образцу, начиная с ячейки А1</a:t>
            </a:r>
            <a:r>
              <a:rPr lang="ru-RU" sz="1800" dirty="0" smtClean="0"/>
              <a:t>.</a:t>
            </a:r>
          </a:p>
          <a:p>
            <a:pPr marL="3175" indent="-3175">
              <a:buNone/>
            </a:pPr>
            <a:endParaRPr lang="ru-RU" sz="1800" dirty="0"/>
          </a:p>
          <a:p>
            <a:pPr marL="3175" indent="-3175">
              <a:buNone/>
            </a:pPr>
            <a:endParaRPr lang="ru-RU" sz="1800" dirty="0" smtClean="0"/>
          </a:p>
          <a:p>
            <a:pPr marL="3175" indent="-3175">
              <a:buNone/>
            </a:pPr>
            <a:endParaRPr lang="ru-RU" sz="1800" dirty="0"/>
          </a:p>
          <a:p>
            <a:pPr marL="3175" indent="-3175">
              <a:buNone/>
            </a:pPr>
            <a:endParaRPr lang="ru-RU" sz="1800" dirty="0" smtClean="0"/>
          </a:p>
          <a:p>
            <a:pPr marL="3175" indent="-3175">
              <a:buNone/>
            </a:pPr>
            <a:endParaRPr lang="ru-RU" sz="1800" dirty="0"/>
          </a:p>
          <a:p>
            <a:pPr marL="3175" indent="-3175">
              <a:buNone/>
            </a:pPr>
            <a:endParaRPr lang="ru-RU" sz="1800" dirty="0" smtClean="0"/>
          </a:p>
          <a:p>
            <a:pPr marL="3175" indent="358775">
              <a:buNone/>
            </a:pPr>
            <a:r>
              <a:rPr lang="ru-RU" sz="1800" dirty="0"/>
              <a:t>Обратите внимание, что начальная выплата в аргумент функции ЧПС не включена, а добавлена как отдельное слагаемое. Функция ВСД, вычисляющая внутреннюю норму доходности, напротив, использует начальную выплату</a:t>
            </a:r>
            <a:r>
              <a:rPr lang="ru-RU" sz="1800" dirty="0" smtClean="0"/>
              <a:t>.</a:t>
            </a:r>
          </a:p>
          <a:p>
            <a:pPr marL="3175" indent="358775">
              <a:buNone/>
            </a:pPr>
            <a:r>
              <a:rPr lang="ru-RU" sz="1800" dirty="0" smtClean="0"/>
              <a:t>По вычисленной ЧПС делаем вывод, что проект прибылен. А при </a:t>
            </a:r>
            <a:r>
              <a:rPr lang="ru-RU" sz="1800" dirty="0"/>
              <a:t>ставке 16,23</a:t>
            </a:r>
            <a:r>
              <a:rPr lang="ru-RU" sz="1800" dirty="0" smtClean="0"/>
              <a:t>% равной </a:t>
            </a:r>
            <a:r>
              <a:rPr lang="ru-RU" sz="1800" dirty="0"/>
              <a:t>внутренней ставке доходности (ВСД) нашего проекта чистая приведенная стоимость (ЧПС) равна нулю.</a:t>
            </a:r>
            <a:endParaRPr lang="ru-RU" sz="1800" dirty="0" smtClean="0"/>
          </a:p>
          <a:p>
            <a:pPr marL="3175" indent="-3175">
              <a:buNone/>
            </a:pPr>
            <a:endParaRPr lang="ru-RU" sz="18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3660" y="2439501"/>
            <a:ext cx="380218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8381" y="2460767"/>
            <a:ext cx="2928958" cy="1650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 marL="3175" indent="369888" algn="just">
              <a:buNone/>
            </a:pPr>
            <a:r>
              <a:rPr lang="ru-RU" sz="2000" dirty="0"/>
              <a:t>Для того чтобы лучше понять взаимоотношение ЧПС и ВСД, рассчитайте таблицу значений </a:t>
            </a:r>
            <a:r>
              <a:rPr lang="ru-RU" sz="2000" dirty="0" smtClean="0"/>
              <a:t>ЧПС для </a:t>
            </a:r>
            <a:r>
              <a:rPr lang="ru-RU" sz="2000" dirty="0"/>
              <a:t>нашего проекта, но для различных процентных </a:t>
            </a:r>
            <a:r>
              <a:rPr lang="ru-RU" sz="2000" dirty="0" smtClean="0"/>
              <a:t>ставок (формулу подсчета ЧПС вводим только для ставки 0%, для остальных ставок ее копируем!). </a:t>
            </a:r>
            <a:r>
              <a:rPr lang="ru-RU" sz="2000" dirty="0"/>
              <a:t>На основе этой таблицы постройте график зависимости ЧПС от </a:t>
            </a:r>
            <a:r>
              <a:rPr lang="ru-RU" sz="2000" dirty="0" smtClean="0"/>
              <a:t>Ставки.</a:t>
            </a:r>
          </a:p>
          <a:p>
            <a:pPr marL="3175" indent="369888" algn="just">
              <a:buNone/>
            </a:pPr>
            <a:endParaRPr lang="ru-RU" sz="2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928802"/>
            <a:ext cx="2428892" cy="2868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3372" y="2071678"/>
            <a:ext cx="3286148" cy="2541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42844" y="4857760"/>
            <a:ext cx="88583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Из него видно, что чем выше процентная ставка, тем меньше значение ЧПС. При ставке 16,23%равной внутренней ставке доходности (ВСД) нашего проекта чистая приведенная стоимость (ЧПС) равна нулю.  При ставке = 20% значение ЧПС отрицательное, Это означает, что если бы мы положили в банк 10 </a:t>
            </a:r>
            <a:r>
              <a:rPr lang="ru-RU" dirty="0" err="1"/>
              <a:t>млн</a:t>
            </a:r>
            <a:r>
              <a:rPr lang="ru-RU" dirty="0"/>
              <a:t> руб. под 20% годовых, то на исходе третьего года получили бы доход больше, чем в результате инвестиционного проекта. Имеется правило: при ЧПС&gt;0 проект принимается, а при ЧПС&lt;0 — отвергается.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90" y="642918"/>
            <a:ext cx="8286776" cy="3827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ru-RU" dirty="0" smtClean="0"/>
              <a:t>Составить </a:t>
            </a:r>
            <a:r>
              <a:rPr lang="ru-RU" dirty="0" smtClean="0"/>
              <a:t>отчет  по теме «</a:t>
            </a:r>
            <a:r>
              <a:rPr lang="ru-RU" dirty="0"/>
              <a:t>Анализ инвестиционного </a:t>
            </a:r>
            <a:r>
              <a:rPr lang="ru-RU" dirty="0" smtClean="0"/>
              <a:t>проекта»</a:t>
            </a:r>
          </a:p>
          <a:p>
            <a:pPr>
              <a:buNone/>
            </a:pPr>
            <a:r>
              <a:rPr lang="ru-RU" b="1" dirty="0"/>
              <a:t>Задача 1.</a:t>
            </a:r>
            <a:endParaRPr lang="ru-RU" dirty="0"/>
          </a:p>
          <a:p>
            <a:pPr marL="3175" indent="369888" algn="just">
              <a:buNone/>
            </a:pPr>
            <a:r>
              <a:rPr lang="ru-RU" dirty="0"/>
              <a:t>Пусть инвестиции в проект к концу первого года его реализации составят 20 000 руб. В последующие четыре года ожидаются годовые доходы по проекту: 6 000 руб., 8 200 руб., 12 600 руб., 18 800 руб. Рассчитать чистую текущую стоимость проекта к началу первого года, если процентная ставка составляет 10% годовых. Ответ. 13 216,93 руб. Данный результат представляет собой чистую прибыль от вложения 20 тыс. руб. в проект с учетом покрытия всех расходов. </a:t>
            </a:r>
            <a:br>
              <a:rPr lang="ru-RU" dirty="0"/>
            </a:br>
            <a:endParaRPr lang="ru-RU" dirty="0"/>
          </a:p>
          <a:p>
            <a:pPr algn="just">
              <a:buNone/>
            </a:pPr>
            <a:r>
              <a:rPr lang="ru-RU" b="1" dirty="0"/>
              <a:t>Задача 2</a:t>
            </a:r>
            <a:r>
              <a:rPr lang="ru-RU" b="1" dirty="0" smtClean="0"/>
              <a:t>.</a:t>
            </a:r>
          </a:p>
          <a:p>
            <a:pPr marL="3175" indent="369888" algn="just">
              <a:buNone/>
            </a:pPr>
            <a:r>
              <a:rPr lang="ru-RU" dirty="0" smtClean="0"/>
              <a:t> Рассчитать чистую текущую стоимость проекта к началу первого года  и определить </a:t>
            </a:r>
            <a:r>
              <a:rPr lang="ru-RU" dirty="0"/>
              <a:t>внутреннюю норму дохода проекта, если затраты по проекту составят – 100 млн. руб., а ожидаемые в течение последующих четырех лет доходы будут: 40, 10, 20, 60 млн. руб. Дать оценку проекта, если рыночная норма дохода составляет 11%.</a:t>
            </a:r>
            <a:r>
              <a:rPr lang="ru-RU" b="1" dirty="0"/>
              <a:t> </a:t>
            </a:r>
            <a:endParaRPr lang="ru-RU" dirty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Задача </a:t>
            </a:r>
            <a:r>
              <a:rPr lang="ru-RU" b="1" dirty="0"/>
              <a:t>3. </a:t>
            </a:r>
            <a:br>
              <a:rPr lang="ru-RU" b="1" dirty="0"/>
            </a:br>
            <a:endParaRPr lang="ru-RU" dirty="0"/>
          </a:p>
          <a:p>
            <a:pPr>
              <a:buNone/>
            </a:pPr>
            <a:r>
              <a:rPr lang="ru-RU" dirty="0"/>
              <a:t>Определить внутреннюю норму дохода проекта, если затраты по проекту на 1.04.2005 г. составили 160 млн. руб., а ожидаемые доходы следующие:</a:t>
            </a:r>
            <a:br>
              <a:rPr lang="ru-RU" dirty="0"/>
            </a:br>
            <a:r>
              <a:rPr lang="ru-RU" dirty="0"/>
              <a:t>· на 15.07.2005 г. – 50 млн. руб.;</a:t>
            </a:r>
            <a:br>
              <a:rPr lang="ru-RU" dirty="0"/>
            </a:br>
            <a:r>
              <a:rPr lang="ru-RU" dirty="0"/>
              <a:t>· на 19.09.2005 г. – 80 млн. руб.;</a:t>
            </a:r>
            <a:br>
              <a:rPr lang="ru-RU" dirty="0"/>
            </a:br>
            <a:r>
              <a:rPr lang="ru-RU" dirty="0"/>
              <a:t>· на 25.12.2005 г. – 90 млн. руб.</a:t>
            </a:r>
            <a:br>
              <a:rPr lang="ru-RU" dirty="0"/>
            </a:br>
            <a:endParaRPr lang="ru-RU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>Лабораторная работа № 5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«</a:t>
            </a:r>
            <a:r>
              <a:rPr lang="ru-RU" sz="2000" b="1" dirty="0" smtClean="0"/>
              <a:t>Сравнение </a:t>
            </a:r>
            <a:r>
              <a:rPr lang="ru-RU" sz="2000" b="1" dirty="0"/>
              <a:t>инвестиционных </a:t>
            </a:r>
            <a:r>
              <a:rPr lang="ru-RU" sz="2000" b="1" dirty="0" smtClean="0"/>
              <a:t>проектов»</a:t>
            </a:r>
            <a:endParaRPr lang="ru-RU" sz="20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500042"/>
            <a:ext cx="850112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dirty="0" smtClean="0"/>
              <a:t>Два основных метода оценки инвестиционных проектов — это NPV и IRR (чистая приведенная стоимость и внутренняя норма доходности). Оба метода основаны на дисконтировании денежных потоков от проекта: NPV рассчитывает приведенную стоимость проекта при заданной ставке процента, IRR — дает представление о том, какая максимальная ставка кредита может быть принята для того, чтобы проект не был убыточным. Как пишут в учебниках финансового анализа, </a:t>
            </a:r>
            <a:r>
              <a:rPr lang="ru-RU" dirty="0" err="1" smtClean="0"/>
              <a:t>топ-менеджеры</a:t>
            </a:r>
            <a:r>
              <a:rPr lang="ru-RU" dirty="0" smtClean="0"/>
              <a:t> большинства компаний предпочитают оценивать потенциальные инвестиционные проекты в терминах % ставок доходности (т.е. IRR), а не в денежных суммах, приведенных к сегодняшнему моменту (т.е. NPV).  И это вполне объяснимо.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3286124"/>
            <a:ext cx="864399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Почему IRR так любят менеджеры?</a:t>
            </a:r>
          </a:p>
          <a:p>
            <a:pPr algn="just"/>
            <a:r>
              <a:rPr lang="ru-RU" dirty="0" smtClean="0"/>
              <a:t>На самом деле, нет ничего удивительного в том, что внутренняя норма доходности (IRR) чаще используется на практике. Этому есть простое объяснение:</a:t>
            </a:r>
          </a:p>
          <a:p>
            <a:pPr algn="just">
              <a:buFont typeface="Arial" pitchFamily="34" charset="0"/>
              <a:buChar char="•"/>
              <a:tabLst>
                <a:tab pos="180975" algn="l"/>
              </a:tabLst>
            </a:pPr>
            <a:r>
              <a:rPr lang="ru-RU" dirty="0" smtClean="0"/>
              <a:t>  использование IRR не подразумевает определение ставки дисконтирования, которая нужна чтобы рассчитать NPV проекта.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/>
              <a:t>  удобно оперировать процентными ставками, а не какой-то абстрактной суммой денежных единиц (рублей), поскольку % внутренней нормы доходности можно легко сравнить со ставкой банковского кредита (хотя это и не совсем корректно)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/>
              <a:t>  фраза «20% годовых» звучит гораздо более завлекательно, чем фраза «приведенная стоимость проекта равна 899 рублям».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 txBox="1">
            <a:spLocks/>
          </p:cNvSpPr>
          <p:nvPr/>
        </p:nvSpPr>
        <p:spPr>
          <a:xfrm>
            <a:off x="357158" y="571480"/>
            <a:ext cx="8501122" cy="55546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175" lvl="0" indent="369888">
              <a:spcBef>
                <a:spcPct val="20000"/>
              </a:spcBef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Пример 1.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Предлагаются два инвестиционных проекта, которые характеризуются предполагаемыми потоками платежей. Сравнить проекты на основе ЧПС (</a:t>
            </a:r>
            <a:r>
              <a:rPr lang="ru-RU" sz="1600" dirty="0" smtClean="0"/>
              <a:t>NPV)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 ВСД</a:t>
            </a:r>
            <a:r>
              <a:rPr lang="ru-RU" sz="1600" noProof="0" dirty="0" smtClean="0"/>
              <a:t> (</a:t>
            </a:r>
            <a:r>
              <a:rPr lang="ru-RU" sz="1600" dirty="0" smtClean="0"/>
              <a:t>IRR) .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1214422"/>
            <a:ext cx="5572164" cy="1668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0" y="3000372"/>
            <a:ext cx="8858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/>
              <a:t>Решение</a:t>
            </a:r>
            <a:r>
              <a:rPr lang="ru-RU" sz="1600" dirty="0"/>
              <a:t>. На первый взгляд, проект В выгоднее, так как сумма платежей для проекта А равна 60, а для проекта В — 70. Но так как платежи относятся к разным моментам времени, то с точки зрения финансового аналитика результат арифметического сложения платежей не может служить критерием. </a:t>
            </a:r>
            <a:br>
              <a:rPr lang="ru-RU" sz="1600" dirty="0"/>
            </a:br>
            <a:endParaRPr lang="ru-RU" sz="1600" dirty="0"/>
          </a:p>
          <a:p>
            <a:pPr marL="342900" indent="-342900">
              <a:buFont typeface="+mj-lt"/>
              <a:buAutoNum type="arabicPeriod"/>
            </a:pPr>
            <a:r>
              <a:rPr lang="ru-RU" sz="1600" dirty="0"/>
              <a:t>Вычислим ВСД. Для проекта А этот показатель оказывается равным 24%, а для проекта В — 21%. С точки зрения ВСД проект А предпочтительнее.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6116" y="4786322"/>
            <a:ext cx="2133600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</TotalTime>
  <Words>1015</Words>
  <Application>Microsoft Office PowerPoint</Application>
  <PresentationFormat>Экран (4:3)</PresentationFormat>
  <Paragraphs>73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Лабораторная работа № 4 «Анализ инвестиционного проекта» </vt:lpstr>
      <vt:lpstr>Слайд 2</vt:lpstr>
      <vt:lpstr>Слайд 3</vt:lpstr>
      <vt:lpstr>Слайд 4</vt:lpstr>
      <vt:lpstr>Слайд 5</vt:lpstr>
      <vt:lpstr>Слайд 6</vt:lpstr>
      <vt:lpstr>Слайд 7</vt:lpstr>
      <vt:lpstr>Лабораторная работа № 5 «Сравнение инвестиционных проектов»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62</cp:revision>
  <dcterms:created xsi:type="dcterms:W3CDTF">2016-01-27T06:07:46Z</dcterms:created>
  <dcterms:modified xsi:type="dcterms:W3CDTF">2016-02-23T13:24:11Z</dcterms:modified>
</cp:coreProperties>
</file>