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87" r:id="rId4"/>
    <p:sldId id="258" r:id="rId5"/>
    <p:sldId id="274" r:id="rId6"/>
    <p:sldId id="283" r:id="rId7"/>
    <p:sldId id="284" r:id="rId8"/>
    <p:sldId id="277" r:id="rId9"/>
    <p:sldId id="278" r:id="rId10"/>
    <p:sldId id="279" r:id="rId11"/>
    <p:sldId id="280" r:id="rId12"/>
    <p:sldId id="260" r:id="rId13"/>
    <p:sldId id="281" r:id="rId14"/>
    <p:sldId id="285" r:id="rId15"/>
    <p:sldId id="275" r:id="rId16"/>
    <p:sldId id="262" r:id="rId17"/>
    <p:sldId id="263" r:id="rId18"/>
    <p:sldId id="264" r:id="rId1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46100" y="-4763"/>
            <a:ext cx="5014913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1696 h 1753"/>
                <a:gd name="T2" fmla="*/ 225 w 670"/>
                <a:gd name="T3" fmla="*/ 1753 h 1753"/>
                <a:gd name="T4" fmla="*/ 670 w 670"/>
                <a:gd name="T5" fmla="*/ 0 h 1753"/>
                <a:gd name="T6" fmla="*/ 430 w 670"/>
                <a:gd name="T7" fmla="*/ 0 h 1753"/>
                <a:gd name="T8" fmla="*/ 0 w 670"/>
                <a:gd name="T9" fmla="*/ 1696 h 17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0"/>
                <a:gd name="T16" fmla="*/ 0 h 1753"/>
                <a:gd name="T17" fmla="*/ 670 w 670"/>
                <a:gd name="T18" fmla="*/ 1753 h 17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3221-6795-4668-AF0F-50661EEC3352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3" y="5883275"/>
            <a:ext cx="43243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FD2BB-354D-4F2E-81E4-F468738BA6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85294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A14FE-EEFF-4491-A669-8CD5FF52678E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F78C8-EFB0-4D49-9B27-68E16F3B408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60616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EDF05-08CB-46D5-AB98-551F0C4CA087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7DBF0-4649-4216-98D2-E81AE47880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212387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E7315-2EFC-43A5-AA55-3438B1987EA0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7D53727B-287D-4B23-BA62-0DBF88C49F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046849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FCE42-31D7-4C3E-BBC2-335597BE12F9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8D979-CA1D-4547-BAB4-C4AAA00E86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063806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fontAlgn="auto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C1AC7-E3E6-4063-877F-7654766CCC81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75E3114-3FB1-42F8-B6F3-FA83CC02E4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9140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3260A-757D-420F-B58D-871DE9BA7D8E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CA8B082-3145-46F0-885D-B978BC43E5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0246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F73B8-4ADC-4268-B23B-DBEBDD42C4A3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BD2CD-5120-4623-B96F-5302874026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439567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A768F-BB9D-42F7-8626-097982F48E69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3AE47-3DA2-4975-9D9F-D6908809F3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64725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3A514-6B52-4B25-B066-36AF9CE719F1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2163" y="5867400"/>
            <a:ext cx="550862" cy="365125"/>
          </a:xfrm>
        </p:spPr>
        <p:txBody>
          <a:bodyPr/>
          <a:lstStyle>
            <a:lvl1pPr>
              <a:defRPr/>
            </a:lvl1pPr>
          </a:lstStyle>
          <a:p>
            <a:fld id="{D5BEE38C-6506-4E5D-A7E2-4CCF7381AD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07903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18CA8-5538-4471-BF00-56F270FA44A0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F0506-5FC0-443D-83D2-1DD9898ED4A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22417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6112F-1962-4034-8967-F815FAEDF2B0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FA58A-7DFF-498A-933B-06E6F3F271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3260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09114-2A8B-46E2-9A41-8185C07D23EF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B7F5D-0C3A-4803-B8D0-1B6AD611BE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5691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EE610-B8D0-4159-97E2-BD3949A82EF6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14DFC-C0C8-48F5-9C4B-CD4554E2F7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3053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475B8-AC59-4B58-851A-17B5D9BD3146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D7233-C243-44BC-9821-49DB9F616A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63939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5A2A2-F395-465C-A7A9-AA5D49660477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C7406-73CC-494C-ADFC-270518A5ED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959782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95EE0-2CFF-46E1-936C-4AADA53745C9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F6D1F-29A6-42EA-8523-5D16B51E14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777450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50813" y="0"/>
            <a:ext cx="2436812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7" y="0"/>
              <a:ext cx="1122363" cy="5329239"/>
            </a:xfrm>
            <a:custGeom>
              <a:avLst/>
              <a:gdLst>
                <a:gd name="T0" fmla="*/ 0 w 707"/>
                <a:gd name="T1" fmla="*/ 3330 h 3357"/>
                <a:gd name="T2" fmla="*/ 156 w 707"/>
                <a:gd name="T3" fmla="*/ 3357 h 3357"/>
                <a:gd name="T4" fmla="*/ 707 w 707"/>
                <a:gd name="T5" fmla="*/ 0 h 3357"/>
                <a:gd name="T6" fmla="*/ 547 w 707"/>
                <a:gd name="T7" fmla="*/ 0 h 3357"/>
                <a:gd name="T8" fmla="*/ 0 w 707"/>
                <a:gd name="T9" fmla="*/ 3330 h 33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7"/>
                <a:gd name="T16" fmla="*/ 0 h 3357"/>
                <a:gd name="T17" fmla="*/ 707 w 707"/>
                <a:gd name="T18" fmla="*/ 3357 h 33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84313" y="685800"/>
            <a:ext cx="1001871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84313" y="2667000"/>
            <a:ext cx="1001871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963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9A8AE3E6-00D0-4064-BA68-412D697BD9E3}" type="datetimeFigureOut">
              <a:rPr lang="ru-RU"/>
              <a:pPr>
                <a:defRPr/>
              </a:pPr>
              <a:t>15.05.2024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1750" y="5883275"/>
            <a:ext cx="7085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2163" y="5883275"/>
            <a:ext cx="5508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Corbel" panose="020B0503020204020204" pitchFamily="34" charset="0"/>
              </a:defRPr>
            </a:lvl1pPr>
          </a:lstStyle>
          <a:p>
            <a:fld id="{37C5F03C-E194-43A2-88B1-278926B3D3D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82" r:id="rId12"/>
    <p:sldLayoutId id="2147483776" r:id="rId13"/>
    <p:sldLayoutId id="2147483783" r:id="rId14"/>
    <p:sldLayoutId id="2147483777" r:id="rId15"/>
    <p:sldLayoutId id="2147483778" r:id="rId16"/>
    <p:sldLayoutId id="2147483779" r:id="rId17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8D1515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8D1515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8D1515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8D1515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8D1515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32113" y="1220788"/>
            <a:ext cx="9259887" cy="3074987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 </a:t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ее основания. </a:t>
            </a:r>
            <a:b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758950" y="196850"/>
            <a:ext cx="9744075" cy="746125"/>
          </a:xfrm>
        </p:spPr>
        <p:txBody>
          <a:bodyPr/>
          <a:lstStyle/>
          <a:p>
            <a:pPr eaLnBrk="1" hangingPunct="1"/>
            <a:endParaRPr lang="ru-RU" altLang="ru-RU" smtClean="0">
              <a:ln>
                <a:noFill/>
              </a:ln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3238" y="760413"/>
            <a:ext cx="9729787" cy="5794375"/>
          </a:xfrm>
        </p:spPr>
        <p:txBody>
          <a:bodyPr rtlCol="0"/>
          <a:lstStyle/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 – это обязанность лица, совершившего преступление, претерпеть меры государственного принуждения. Такая обязанность возникает уже 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с самого момента совершения преступления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(М. Д. Шаргородский, М. П.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Карпушин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и В. И. Курляндский).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758950" y="196850"/>
            <a:ext cx="9744075" cy="746125"/>
          </a:xfrm>
        </p:spPr>
        <p:txBody>
          <a:bodyPr/>
          <a:lstStyle/>
          <a:p>
            <a:pPr eaLnBrk="1" hangingPunct="1"/>
            <a:endParaRPr lang="ru-RU" altLang="ru-RU" smtClean="0">
              <a:ln>
                <a:noFill/>
              </a:ln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3238" y="760413"/>
            <a:ext cx="9729787" cy="5794375"/>
          </a:xfrm>
        </p:spPr>
        <p:txBody>
          <a:bodyPr rtlCol="0">
            <a:normAutofit fontScale="92500" lnSpcReduction="20000"/>
          </a:bodyPr>
          <a:lstStyle/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 – это обязанность лица, совершившего преступление, подвергнуться мерам уголовно-процессуального воздействия, а затем и понести наказание, назначенное судом. Такая обязанность </a:t>
            </a:r>
            <a:r>
              <a:rPr lang="ru-RU" sz="4000" u="sng" dirty="0" smtClean="0">
                <a:latin typeface="Times New Roman" pitchFamily="18" charset="0"/>
                <a:cs typeface="Times New Roman" pitchFamily="18" charset="0"/>
              </a:rPr>
              <a:t>возникает с момента привлечения лица в качестве обвиняемого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в уголовном процессе в порядке, предусмотренном уголовно-процессуальным законодательством (глава 23 УПК РФ) (Я. М. Брайнин).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763713" y="0"/>
            <a:ext cx="10018712" cy="1439863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 в материальном смысле слова и в процессуальном смысле слова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11288" y="2065338"/>
            <a:ext cx="10817225" cy="33337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041525" y="4327525"/>
            <a:ext cx="9558338" cy="15875"/>
          </a:xfrm>
          <a:prstGeom prst="straightConnector1">
            <a:avLst/>
          </a:prstGeom>
          <a:ln w="69850">
            <a:solidFill>
              <a:schemeClr val="bg2">
                <a:lumMod val="10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300788" y="3767138"/>
            <a:ext cx="0" cy="576262"/>
          </a:xfrm>
          <a:prstGeom prst="line">
            <a:avLst/>
          </a:prstGeom>
          <a:ln w="476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18928494">
            <a:off x="5299075" y="3279775"/>
            <a:ext cx="7194550" cy="7418388"/>
          </a:xfrm>
          <a:prstGeom prst="arc">
            <a:avLst>
              <a:gd name="adj1" fmla="val 16200000"/>
              <a:gd name="adj2" fmla="val 21490778"/>
            </a:avLst>
          </a:prstGeom>
          <a:noFill/>
          <a:ln w="317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Дуга 21"/>
          <p:cNvSpPr/>
          <p:nvPr/>
        </p:nvSpPr>
        <p:spPr>
          <a:xfrm rot="18640875">
            <a:off x="1540670" y="1716881"/>
            <a:ext cx="11745912" cy="13890625"/>
          </a:xfrm>
          <a:prstGeom prst="arc">
            <a:avLst>
              <a:gd name="adj1" fmla="val 16086008"/>
              <a:gd name="adj2" fmla="val 58759"/>
            </a:avLst>
          </a:prstGeom>
          <a:ln w="317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6" name="TextBox 26"/>
          <p:cNvSpPr txBox="1">
            <a:spLocks noChangeArrowheads="1"/>
          </p:cNvSpPr>
          <p:nvPr/>
        </p:nvSpPr>
        <p:spPr bwMode="auto">
          <a:xfrm>
            <a:off x="1123950" y="3362325"/>
            <a:ext cx="1978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Совершение преступления</a:t>
            </a:r>
          </a:p>
        </p:txBody>
      </p:sp>
      <p:sp>
        <p:nvSpPr>
          <p:cNvPr id="17417" name="TextBox 27"/>
          <p:cNvSpPr txBox="1">
            <a:spLocks noChangeArrowheads="1"/>
          </p:cNvSpPr>
          <p:nvPr/>
        </p:nvSpPr>
        <p:spPr bwMode="auto">
          <a:xfrm rot="2476040">
            <a:off x="10225088" y="2847975"/>
            <a:ext cx="2082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Момент окончания уголовной ответственности</a:t>
            </a:r>
          </a:p>
        </p:txBody>
      </p:sp>
      <p:sp>
        <p:nvSpPr>
          <p:cNvPr id="17418" name="TextBox 28"/>
          <p:cNvSpPr txBox="1">
            <a:spLocks noChangeArrowheads="1"/>
          </p:cNvSpPr>
          <p:nvPr/>
        </p:nvSpPr>
        <p:spPr bwMode="auto">
          <a:xfrm>
            <a:off x="5461000" y="2905125"/>
            <a:ext cx="2546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Осуждение виновного лица по приговору суда 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4365625" y="4367213"/>
            <a:ext cx="912813" cy="468312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2011363" y="4340225"/>
            <a:ext cx="731837" cy="495300"/>
          </a:xfrm>
          <a:prstGeom prst="straightConnector1">
            <a:avLst/>
          </a:prstGeom>
          <a:ln w="254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1" name="TextBox 34"/>
          <p:cNvSpPr txBox="1">
            <a:spLocks noChangeArrowheads="1"/>
          </p:cNvSpPr>
          <p:nvPr/>
        </p:nvSpPr>
        <p:spPr bwMode="auto">
          <a:xfrm>
            <a:off x="2759075" y="4735513"/>
            <a:ext cx="19288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Материальный смысл</a:t>
            </a:r>
          </a:p>
        </p:txBody>
      </p:sp>
      <p:sp>
        <p:nvSpPr>
          <p:cNvPr id="17422" name="TextBox 36"/>
          <p:cNvSpPr txBox="1">
            <a:spLocks noChangeArrowheads="1"/>
          </p:cNvSpPr>
          <p:nvPr/>
        </p:nvSpPr>
        <p:spPr bwMode="auto">
          <a:xfrm>
            <a:off x="5537200" y="4705350"/>
            <a:ext cx="20304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Процессуальный смысл</a:t>
            </a:r>
          </a:p>
        </p:txBody>
      </p:sp>
      <p:sp>
        <p:nvSpPr>
          <p:cNvPr id="17423" name="TextBox 49"/>
          <p:cNvSpPr txBox="1">
            <a:spLocks noChangeArrowheads="1"/>
          </p:cNvSpPr>
          <p:nvPr/>
        </p:nvSpPr>
        <p:spPr bwMode="auto">
          <a:xfrm>
            <a:off x="7886700" y="3476625"/>
            <a:ext cx="2725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Реализация уголовной ответственности – отбывание наказания, судимость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4349750" y="3744913"/>
            <a:ext cx="0" cy="576262"/>
          </a:xfrm>
          <a:prstGeom prst="line">
            <a:avLst/>
          </a:prstGeom>
          <a:ln w="476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25" name="TextBox 7"/>
          <p:cNvSpPr txBox="1">
            <a:spLocks noChangeArrowheads="1"/>
          </p:cNvSpPr>
          <p:nvPr/>
        </p:nvSpPr>
        <p:spPr bwMode="auto">
          <a:xfrm>
            <a:off x="3186113" y="3140075"/>
            <a:ext cx="259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orbel" panose="020B0503020204020204" pitchFamily="34" charset="0"/>
              </a:rPr>
              <a:t>Привлечение лица в качестве обвиняемого</a:t>
            </a:r>
          </a:p>
        </p:txBody>
      </p:sp>
      <p:sp>
        <p:nvSpPr>
          <p:cNvPr id="16" name="Дуга 15"/>
          <p:cNvSpPr/>
          <p:nvPr/>
        </p:nvSpPr>
        <p:spPr>
          <a:xfrm rot="18277954">
            <a:off x="4464844" y="2186782"/>
            <a:ext cx="8015287" cy="9994900"/>
          </a:xfrm>
          <a:prstGeom prst="arc">
            <a:avLst>
              <a:gd name="adj1" fmla="val 16191170"/>
              <a:gd name="adj2" fmla="val 568179"/>
            </a:avLst>
          </a:prstGeom>
          <a:ln w="317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155237" cy="4970463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Уголовно-процессуальная ответственность возможна и в отношении того лица, которое впоследствии может быть признано невиновным, уголовная же ответственность в материальном смысле для такого лица невозможна.</a:t>
            </a:r>
          </a:p>
        </p:txBody>
      </p:sp>
      <p:sp>
        <p:nvSpPr>
          <p:cNvPr id="18435" name="Текст 2"/>
          <p:cNvSpPr>
            <a:spLocks noGrp="1"/>
          </p:cNvSpPr>
          <p:nvPr>
            <p:ph type="body" idx="1"/>
          </p:nvPr>
        </p:nvSpPr>
        <p:spPr>
          <a:xfrm>
            <a:off x="1484313" y="4343400"/>
            <a:ext cx="10018712" cy="14478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155237" cy="4970463"/>
          </a:xfrm>
        </p:spPr>
        <p:txBody>
          <a:bodyPr/>
          <a:lstStyle/>
          <a:p>
            <a:pPr algn="just" eaLnBrk="1" hangingPunct="1"/>
            <a:r>
              <a:rPr lang="ru-RU" altLang="ru-RU" sz="3600" smtClean="0">
                <a:ln>
                  <a:noFill/>
                </a:ln>
              </a:rPr>
              <a:t>Уголовная ответственность прекращается: </a:t>
            </a:r>
            <a:br>
              <a:rPr lang="ru-RU" altLang="ru-RU" sz="3600" smtClean="0">
                <a:ln>
                  <a:noFill/>
                </a:ln>
              </a:rPr>
            </a:br>
            <a:r>
              <a:rPr lang="ru-RU" altLang="ru-RU" sz="3600" smtClean="0">
                <a:ln>
                  <a:noFill/>
                </a:ln>
              </a:rPr>
              <a:t>- в связи с ведением в действие нового уголовного закона, устраняющего преступность деяния;</a:t>
            </a:r>
            <a:br>
              <a:rPr lang="ru-RU" altLang="ru-RU" sz="3600" smtClean="0">
                <a:ln>
                  <a:noFill/>
                </a:ln>
              </a:rPr>
            </a:br>
            <a:r>
              <a:rPr lang="ru-RU" altLang="ru-RU" sz="3600" smtClean="0">
                <a:ln>
                  <a:noFill/>
                </a:ln>
              </a:rPr>
              <a:t>- в связи с освобождением от уголовной ответственности и наказания (ст. ст. 75-85 УК);</a:t>
            </a:r>
            <a:br>
              <a:rPr lang="ru-RU" altLang="ru-RU" sz="3600" smtClean="0">
                <a:ln>
                  <a:noFill/>
                </a:ln>
              </a:rPr>
            </a:br>
            <a:r>
              <a:rPr lang="ru-RU" altLang="ru-RU" sz="3600" smtClean="0">
                <a:ln>
                  <a:noFill/>
                </a:ln>
              </a:rPr>
              <a:t>- в связи с отбытием наказания, погашением или снятием судимости (ст. 86 УК).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484313" y="-785813"/>
            <a:ext cx="10018712" cy="3048001"/>
          </a:xfrm>
        </p:spPr>
        <p:txBody>
          <a:bodyPr/>
          <a:lstStyle/>
          <a:p>
            <a:pPr eaLnBrk="1" hangingPunct="1"/>
            <a:r>
              <a:rPr lang="ru-RU" altLang="ru-RU" sz="44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Итак, уголовная ответственность – это </a:t>
            </a:r>
          </a:p>
        </p:txBody>
      </p:sp>
      <p:sp>
        <p:nvSpPr>
          <p:cNvPr id="20483" name="Текст 2"/>
          <p:cNvSpPr>
            <a:spLocks noGrp="1"/>
          </p:cNvSpPr>
          <p:nvPr>
            <p:ph type="body" idx="1"/>
          </p:nvPr>
        </p:nvSpPr>
        <p:spPr>
          <a:xfrm>
            <a:off x="1855788" y="1770063"/>
            <a:ext cx="10018712" cy="478631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ru-RU" altLang="ru-RU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лица, совершившего преступление, лично претерпеть меры государственного принуждения, заключающиеся в лишениях личного, имущественного, морального характера, которые выражают отрицательное отношение к совершённому преступлению со стороны государства и общества.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613" y="0"/>
            <a:ext cx="10018712" cy="1111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Соотношение понятий уголовная ответственность, наказание и судимость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1650" y="1262063"/>
            <a:ext cx="6683375" cy="1125537"/>
          </a:xfrm>
        </p:spPr>
        <p:txBody>
          <a:bodyPr rtlCol="0"/>
          <a:lstStyle/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dirty="0" smtClean="0"/>
              <a:t>       Уголовная</a:t>
            </a:r>
          </a:p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dirty="0" smtClean="0"/>
              <a:t> ответственность                  Наказание</a:t>
            </a:r>
            <a:endParaRPr lang="ru-RU" dirty="0"/>
          </a:p>
        </p:txBody>
      </p:sp>
      <p:sp>
        <p:nvSpPr>
          <p:cNvPr id="21508" name="Объект 3"/>
          <p:cNvSpPr>
            <a:spLocks noGrp="1"/>
          </p:cNvSpPr>
          <p:nvPr>
            <p:ph sz="half" idx="2"/>
          </p:nvPr>
        </p:nvSpPr>
        <p:spPr>
          <a:xfrm>
            <a:off x="1684338" y="2398713"/>
            <a:ext cx="3367087" cy="4089400"/>
          </a:xfrm>
        </p:spPr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2000" smtClean="0"/>
              <a:t>Реализуется в процессе  отбывания назначенного судом  наказания, однако возможна  и без назначения наказания.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2000" smtClean="0"/>
              <a:t>Возникает с момента совершения преступления до назначения наказания судом и продолжается после отбывания наказания в виде судимости, до ее погашения или снятия.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9191625" y="1790700"/>
            <a:ext cx="4622800" cy="576263"/>
          </a:xfrm>
        </p:spPr>
        <p:txBody>
          <a:bodyPr rtlCol="0"/>
          <a:lstStyle/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dirty="0" smtClean="0"/>
              <a:t>Судимость </a:t>
            </a:r>
            <a:endParaRPr lang="ru-RU" dirty="0"/>
          </a:p>
        </p:txBody>
      </p:sp>
      <p:sp>
        <p:nvSpPr>
          <p:cNvPr id="21510" name="Объект 5"/>
          <p:cNvSpPr>
            <a:spLocks noGrp="1"/>
          </p:cNvSpPr>
          <p:nvPr>
            <p:ph sz="quarter" idx="4"/>
          </p:nvPr>
        </p:nvSpPr>
        <p:spPr>
          <a:xfrm>
            <a:off x="8491538" y="2366963"/>
            <a:ext cx="3409950" cy="4279900"/>
          </a:xfrm>
        </p:spPr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2000" smtClean="0"/>
              <a:t>Особое правовое положение лица, предполагающее ограничения и лишения как правового, так и морального характера.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2000" smtClean="0"/>
              <a:t>Продолжается и после отбывания наказания более или менее продолжительный период времени.</a:t>
            </a:r>
          </a:p>
        </p:txBody>
      </p:sp>
      <p:sp>
        <p:nvSpPr>
          <p:cNvPr id="21511" name="Объект 3"/>
          <p:cNvSpPr txBox="1">
            <a:spLocks/>
          </p:cNvSpPr>
          <p:nvPr/>
        </p:nvSpPr>
        <p:spPr bwMode="auto">
          <a:xfrm>
            <a:off x="5341938" y="2387600"/>
            <a:ext cx="3113087" cy="392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  <a:buClr>
                <a:srgbClr val="8D1515"/>
              </a:buClr>
              <a:buSzPct val="145000"/>
              <a:buFont typeface="Arial" panose="020B0604020202020204" pitchFamily="34" charset="0"/>
              <a:buNone/>
            </a:pPr>
            <a:r>
              <a:rPr lang="ru-RU" altLang="ru-RU" sz="2000">
                <a:latin typeface="Corbel" panose="020B0503020204020204" pitchFamily="34" charset="0"/>
              </a:rPr>
              <a:t>Наказание это мера государственного принуждения, назначаемая по приговору суда.</a:t>
            </a:r>
          </a:p>
          <a:p>
            <a:pPr eaLnBrk="1" hangingPunct="1">
              <a:spcBef>
                <a:spcPct val="20000"/>
              </a:spcBef>
              <a:spcAft>
                <a:spcPts val="600"/>
              </a:spcAft>
              <a:buClr>
                <a:srgbClr val="8D1515"/>
              </a:buClr>
              <a:buSzPct val="145000"/>
              <a:buFont typeface="Arial" panose="020B0604020202020204" pitchFamily="34" charset="0"/>
              <a:buNone/>
            </a:pPr>
            <a:r>
              <a:rPr lang="ru-RU" altLang="ru-RU" sz="2000">
                <a:latin typeface="Corbel" panose="020B0503020204020204" pitchFamily="34" charset="0"/>
              </a:rPr>
              <a:t>Не совпадает с уголовной ответственностью  по 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294937" cy="4832350"/>
          </a:xfrm>
        </p:spPr>
        <p:txBody>
          <a:bodyPr/>
          <a:lstStyle/>
          <a:p>
            <a:pPr eaLnBrk="1" hangingPunct="1"/>
            <a:r>
              <a:rPr lang="ru-RU" altLang="ru-RU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уголовная ответственность во всех случаях шире понятий «наказание» и «судимость». Уголовная ответственность возможна без назначения наказания и, следовательно, без судимости, и в то же время наказание и судимость без уголовной ответственности невозможны.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1484313" y="174625"/>
            <a:ext cx="10018712" cy="1452563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Основание уголовной ответственности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36775" y="1223963"/>
            <a:ext cx="9844088" cy="5208587"/>
          </a:xfrm>
        </p:spPr>
        <p:txBody>
          <a:bodyPr rtlCol="0"/>
          <a:lstStyle/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8 УК РФ «основанием уголовной ответственности является совершение деяния, содержащего все признаки состава преступления, предусмотренного настоящим Кодексом». </a:t>
            </a:r>
          </a:p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Законодательное определение данного термина позволяет разделить его на две составляющие: </a:t>
            </a:r>
          </a:p>
          <a:p>
            <a:pPr marL="457200" indent="-457200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Фактическое основание – это совершение лицом общественно опасного деяния, предусмотренного УК.</a:t>
            </a:r>
          </a:p>
          <a:p>
            <a:pPr marL="457200" indent="-457200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основание – это наличие в данном деянии состава преступления.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9147175" cy="987425"/>
          </a:xfrm>
        </p:spPr>
        <p:txBody>
          <a:bodyPr/>
          <a:lstStyle/>
          <a:p>
            <a:pPr eaLnBrk="1" hangingPunct="1"/>
            <a:r>
              <a:rPr lang="ru-RU" altLang="ru-RU" sz="48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84313" y="1844675"/>
            <a:ext cx="10018712" cy="3946525"/>
          </a:xfrm>
        </p:spPr>
        <p:txBody>
          <a:bodyPr rtlCol="0">
            <a:normAutofit fontScale="92500" lnSpcReduction="20000"/>
          </a:bodyPr>
          <a:lstStyle/>
          <a:p>
            <a:pPr marL="457200" indent="-457200" algn="just" eaLnBrk="1" fontAlgn="auto" hangingPunct="1">
              <a:buClr>
                <a:schemeClr val="accent1">
                  <a:lumMod val="75000"/>
                </a:schemeClr>
              </a:buClr>
              <a:buFont typeface="Arial"/>
              <a:buAutoNum type="arabicPeriod"/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уголовной ответственности. Уголовная ответственность, наказание и судимость, их соотношение.</a:t>
            </a:r>
          </a:p>
          <a:p>
            <a:pPr marL="457200" indent="-457200" algn="just" eaLnBrk="1" fontAlgn="auto" hangingPunct="1">
              <a:buClr>
                <a:schemeClr val="accent1">
                  <a:lumMod val="75000"/>
                </a:schemeClr>
              </a:buClr>
              <a:buFont typeface="Arial"/>
              <a:buAutoNum type="arabicPeriod"/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 уголовной ответственности. Отличие уголовной ответственности от иных видов юридической ответственности.</a:t>
            </a:r>
          </a:p>
          <a:p>
            <a:pPr marL="457200" indent="-457200" algn="just" eaLnBrk="1" fontAlgn="auto" hangingPunct="1">
              <a:buClr>
                <a:schemeClr val="accent1">
                  <a:lumMod val="75000"/>
                </a:schemeClr>
              </a:buClr>
              <a:buFont typeface="Arial"/>
              <a:buAutoNum type="arabicPeriod"/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преступления, его элементы и признаки. Виды составов преступлений. Значение состава преступления для квалификации преступления и назначения наказания.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135063" y="1123950"/>
            <a:ext cx="10945812" cy="5608638"/>
          </a:xfrm>
        </p:spPr>
        <p:txBody>
          <a:bodyPr rtlCol="0">
            <a:normAutofit fontScale="70000" lnSpcReduction="20000"/>
          </a:bodyPr>
          <a:lstStyle/>
          <a:p>
            <a:pPr indent="457200" algn="just" eaLnBrk="1" fontAlgn="auto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Термин «уголовная ответственность» очень часто употребляется в уголовном и уголовно-процессуальном законодательстве:</a:t>
            </a:r>
          </a:p>
          <a:p>
            <a:pPr indent="457200" algn="just" eaLnBrk="1" fontAlgn="auto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ст. 5 УК РФ устанавливает уголовную ответственность только при наличии вины;</a:t>
            </a:r>
          </a:p>
          <a:p>
            <a:pPr indent="457200" algn="just" eaLnBrk="1" fontAlgn="auto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ст. 8 УК РФ закрепляет основание уголовной ответственности;</a:t>
            </a:r>
          </a:p>
          <a:p>
            <a:pPr indent="457200" algn="just" eaLnBrk="1" fontAlgn="auto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ст.ст. 19-23 устанавливают требования к лицам, подлежащим уголовной ответственности и т.д.</a:t>
            </a:r>
          </a:p>
          <a:p>
            <a:pPr indent="457200" algn="just" eaLnBrk="1" fontAlgn="auto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ст. 299 УК РФ предусматривает в качестве смаостоятельного преступления «Привлечение заведомо невиновного к уголовной ответственности».</a:t>
            </a:r>
          </a:p>
          <a:p>
            <a:pPr indent="457200" algn="just" eaLnBrk="1" fontAlgn="auto" hangingPunct="1">
              <a:lnSpc>
                <a:spcPts val="384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Однако, развернутого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определения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уголовной ответственности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не дается ни в уголовном, ни в уголовно-процессуальном кодексе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. Оно вырабатывается науками уголовного права и уголовного процесса.</a:t>
            </a:r>
          </a:p>
          <a:p>
            <a:pPr indent="45720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>
          <a:xfrm>
            <a:off x="1593850" y="111125"/>
            <a:ext cx="9818688" cy="900113"/>
          </a:xfrm>
        </p:spPr>
        <p:txBody>
          <a:bodyPr/>
          <a:lstStyle/>
          <a:p>
            <a:pPr eaLnBrk="1" hangingPunct="1"/>
            <a:r>
              <a:rPr lang="ru-RU" altLang="ru-RU" sz="2800" b="1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уголовной ответственности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Текст 2"/>
          <p:cNvSpPr>
            <a:spLocks noGrp="1"/>
          </p:cNvSpPr>
          <p:nvPr>
            <p:ph type="body" idx="1"/>
          </p:nvPr>
        </p:nvSpPr>
        <p:spPr>
          <a:xfrm>
            <a:off x="1927225" y="525463"/>
            <a:ext cx="9890125" cy="5986462"/>
          </a:xfrm>
        </p:spPr>
        <p:txBody>
          <a:bodyPr/>
          <a:lstStyle/>
          <a:p>
            <a:pPr indent="449263"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в философии и социологии – это особое социальное и моральное отношение личности к обществу (человечеству в целом), которое характеризуется исполнением своего нравственного долга и социальных норм.</a:t>
            </a:r>
          </a:p>
          <a:p>
            <a:pPr indent="449263"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«ответственность» рассматривается в двух аспектах:</a:t>
            </a:r>
          </a:p>
          <a:p>
            <a:pPr indent="449263"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позитивный (ответственность за будущее)  </a:t>
            </a:r>
          </a:p>
          <a:p>
            <a:pPr indent="449263" algn="just" ea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ретроспективный (ответственность за прошлое)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758950" y="196850"/>
            <a:ext cx="9744075" cy="746125"/>
          </a:xfrm>
        </p:spPr>
        <p:txBody>
          <a:bodyPr/>
          <a:lstStyle/>
          <a:p>
            <a:pPr eaLnBrk="1" hangingPunct="1"/>
            <a:endParaRPr lang="ru-RU" altLang="ru-RU" smtClean="0">
              <a:ln>
                <a:noFill/>
              </a:ln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3238" y="760413"/>
            <a:ext cx="9729787" cy="5794375"/>
          </a:xfrm>
        </p:spPr>
        <p:txBody>
          <a:bodyPr rtlCol="0">
            <a:normAutofit fontScale="92500"/>
          </a:bodyPr>
          <a:lstStyle/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ответственность, наряду с гражданско-правовой, административно-правовой и дисциплинарной является одним из видов юридической ответственности.</a:t>
            </a:r>
          </a:p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Уголовная ответственность чаще всего рассматривается в ретроспективном смысле как обязанность нести ответственность за уже совершенное человеком правонарушение.</a:t>
            </a:r>
          </a:p>
          <a:p>
            <a:pPr eaLnBrk="1" fontAlgn="auto" hangingPunct="1"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150" y="685800"/>
            <a:ext cx="10048875" cy="5770563"/>
          </a:xfrm>
        </p:spPr>
        <p:txBody>
          <a:bodyPr rtlCol="0">
            <a:normAutofit fontScale="90000"/>
          </a:bodyPr>
          <a:lstStyle/>
          <a:p>
            <a:pPr indent="457200" algn="just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Содержание</a:t>
            </a:r>
            <a:r>
              <a:rPr lang="ru-RU" dirty="0" smtClean="0"/>
              <a:t> уголовной отвтетсвенности складывается из следующих элементов: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Публичное осуждение лица от имени государства, выраженное в обвинительном приговоре суда;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2. Наказание а также иные принудительные меры, применяемые на основании уголовного закона к лицу, признанному виновным в совершении преступления;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3. Уголовно-правовые последствия, связанные с состоянием судимости.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454150" y="685800"/>
            <a:ext cx="10048875" cy="5770563"/>
          </a:xfrm>
        </p:spPr>
        <p:txBody>
          <a:bodyPr/>
          <a:lstStyle/>
          <a:p>
            <a:pPr indent="457200" algn="just" eaLnBrk="1" hangingPunct="1"/>
            <a:r>
              <a:rPr lang="ru-RU" altLang="ru-RU" sz="2900" b="1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</a:t>
            </a:r>
            <a: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уголовной ответственности начинается с момента вступления приговора суда в законную силу.</a:t>
            </a:r>
            <a:b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900" b="1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Формы</a:t>
            </a:r>
            <a: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реализации уголовной ответственности:</a:t>
            </a:r>
            <a:b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1. Осуждение с назначением и исполнением наказания;</a:t>
            </a:r>
            <a:b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2. Осуждение с назначением наказания, но без его реального исполнения (например, условное осуждение ст. 73 УК РФ, отсрочка отбывания наказания ст.ст. 82 и 82.1 УК РФ);</a:t>
            </a:r>
            <a:b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900" smtClean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3. Осуждение без назначения наказания (при освобождении от наказания в связи с изменением обстановки ст. 80.1 УК РФ, при назначении несовершеннолетнему принудительных мер воспитательного воздействия ст. 92 УК РФ).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758950" y="196850"/>
            <a:ext cx="9744075" cy="746125"/>
          </a:xfrm>
        </p:spPr>
        <p:txBody>
          <a:bodyPr/>
          <a:lstStyle/>
          <a:p>
            <a:pPr eaLnBrk="1" hangingPunct="1"/>
            <a:endParaRPr lang="ru-RU" altLang="ru-RU" smtClean="0">
              <a:ln>
                <a:noFill/>
              </a:ln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3238" y="760413"/>
            <a:ext cx="9729787" cy="5794375"/>
          </a:xfrm>
        </p:spPr>
        <p:txBody>
          <a:bodyPr rtlCol="0"/>
          <a:lstStyle/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42900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900" smtClean="0">
                <a:latin typeface="Times New Roman" pitchFamily="18" charset="0"/>
                <a:cs typeface="Times New Roman" pitchFamily="18" charset="0"/>
              </a:rPr>
              <a:t>Сущность уголовной 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отвественности, момент ее начала по-разному определяется в науке уголовного права и зависит от подхода к пониманию уголовной ответственности.</a:t>
            </a:r>
          </a:p>
          <a:p>
            <a:pPr indent="342900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indent="342900" algn="l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/>
              <a:buNone/>
              <a:defRPr/>
            </a:pP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Рассмотрим </a:t>
            </a:r>
            <a:r>
              <a:rPr lang="ru-RU" sz="3900" b="1" dirty="0" smtClean="0">
                <a:latin typeface="Times New Roman" pitchFamily="18" charset="0"/>
                <a:cs typeface="Times New Roman" pitchFamily="18" charset="0"/>
              </a:rPr>
              <a:t>три основных подхода 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к пониманию уголовной ответственности.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758950" y="196850"/>
            <a:ext cx="9744075" cy="746125"/>
          </a:xfrm>
        </p:spPr>
        <p:txBody>
          <a:bodyPr/>
          <a:lstStyle/>
          <a:p>
            <a:pPr eaLnBrk="1" hangingPunct="1"/>
            <a:endParaRPr lang="ru-RU" altLang="ru-RU" smtClean="0">
              <a:ln>
                <a:noFill/>
              </a:ln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3238" y="760413"/>
            <a:ext cx="9729787" cy="5794375"/>
          </a:xfrm>
        </p:spPr>
        <p:txBody>
          <a:bodyPr rtlCol="0"/>
          <a:lstStyle/>
          <a:p>
            <a:pPr marL="342900" indent="-342900" algn="l" eaLnBrk="1" fontAlgn="auto" hangingPunct="1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fontAlgn="auto" hangingPunct="1">
              <a:buClr>
                <a:schemeClr val="accent1">
                  <a:lumMod val="75000"/>
                </a:schemeClr>
              </a:buClr>
              <a:buFont typeface="+mj-lt"/>
              <a:buAutoNum type="arabicPeriod"/>
              <a:defRPr/>
            </a:pPr>
            <a:r>
              <a:rPr lang="ru-RU" sz="4000" dirty="0" smtClean="0"/>
              <a:t> Уголовная ответственность есть следствие совершения преступления, и возникает она только </a:t>
            </a:r>
            <a:r>
              <a:rPr lang="ru-RU" sz="4000" u="sng" dirty="0" smtClean="0"/>
              <a:t>с момента осуждения лица судом и вынесения обвинительного приговора </a:t>
            </a:r>
            <a:r>
              <a:rPr lang="ru-RU" sz="4000" dirty="0" smtClean="0"/>
              <a:t>(Ю. М. </a:t>
            </a:r>
            <a:r>
              <a:rPr lang="ru-RU" sz="4000" dirty="0" err="1" smtClean="0"/>
              <a:t>Ткачевский</a:t>
            </a:r>
            <a:r>
              <a:rPr lang="ru-RU" sz="4000" dirty="0" smtClean="0"/>
              <a:t>, В. Г. Смирнов, А. В. </a:t>
            </a:r>
            <a:r>
              <a:rPr lang="ru-RU" sz="4000" dirty="0" err="1" smtClean="0"/>
              <a:t>Кладков</a:t>
            </a:r>
            <a:r>
              <a:rPr lang="ru-RU" sz="4000" dirty="0" smtClean="0"/>
              <a:t> и др.)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661</TotalTime>
  <Words>755</Words>
  <Application>Microsoft Office PowerPoint</Application>
  <PresentationFormat>Произвольный</PresentationFormat>
  <Paragraphs>59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Параллакс</vt:lpstr>
      <vt:lpstr>    «Уголовная ответственность                  и ее основания.  </vt:lpstr>
      <vt:lpstr>Учебные вопросы:</vt:lpstr>
      <vt:lpstr>1. Понятие уголовной ответственности</vt:lpstr>
      <vt:lpstr>Слайд 4</vt:lpstr>
      <vt:lpstr>Слайд 5</vt:lpstr>
      <vt:lpstr>Содержание уголовной отвтетсвенности складывается из следующих элементов:  1. Публичное осуждение лица от имени государства, выраженное в обвинительном приговоре суда;  2. Наказание а также иные принудительные меры, применяемые на основании уголовного закона к лицу, признанному виновным в совершении преступления;  3. Уголовно-правовые последствия, связанные с состоянием судимости.</vt:lpstr>
      <vt:lpstr>Реализация уголовной ответственности начинается с момента вступления приговора суда в законную силу.  Формы реализации уголовной ответственности: 1. Осуждение с назначением и исполнением наказания; 2. Осуждение с назначением наказания, но без его реального исполнения (например, условное осуждение ст. 73 УК РФ, отсрочка отбывания наказания ст.ст. 82 и 82.1 УК РФ); 3. Осуждение без назначения наказания (при освобождении от наказания в связи с изменением обстановки ст. 80.1 УК РФ, при назначении несовершеннолетнему принудительных мер воспитательного воздействия ст. 92 УК РФ).</vt:lpstr>
      <vt:lpstr>Слайд 8</vt:lpstr>
      <vt:lpstr>Слайд 9</vt:lpstr>
      <vt:lpstr>Слайд 10</vt:lpstr>
      <vt:lpstr>Слайд 11</vt:lpstr>
      <vt:lpstr>Уголовная ответственность в материальном смысле слова и в процессуальном смысле слова</vt:lpstr>
      <vt:lpstr>Уголовно-процессуальная ответственность возможна и в отношении того лица, которое впоследствии может быть признано невиновным, уголовная же ответственность в материальном смысле для такого лица невозможна.</vt:lpstr>
      <vt:lpstr>Уголовная ответственность прекращается:  - в связи с ведением в действие нового уголовного закона, устраняющего преступность деяния; - в связи с освобождением от уголовной ответственности и наказания (ст. ст. 75-85 УК); - в связи с отбытием наказания, погашением или снятием судимости (ст. 86 УК).</vt:lpstr>
      <vt:lpstr>Итак, уголовная ответственность – это </vt:lpstr>
      <vt:lpstr>Соотношение понятий уголовная ответственность, наказание и судимость</vt:lpstr>
      <vt:lpstr>Таким образом, уголовная ответственность во всех случаях шире понятий «наказание» и «судимость». Уголовная ответственность возможна без назначения наказания и, следовательно, без судимости, и в то же время наказание и судимость без уголовной ответственности невозможны.</vt:lpstr>
      <vt:lpstr>2. Основание уголовной ответственности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уголовного права  Тема № 4/1 (2 часа): «Уголовная ответственность и состав преступления».</dc:title>
  <dc:creator>Анна Чуркина</dc:creator>
  <cp:lastModifiedBy>Ivanova_GG</cp:lastModifiedBy>
  <cp:revision>63</cp:revision>
  <dcterms:created xsi:type="dcterms:W3CDTF">2014-10-05T11:26:47Z</dcterms:created>
  <dcterms:modified xsi:type="dcterms:W3CDTF">2024-05-15T02:29:07Z</dcterms:modified>
</cp:coreProperties>
</file>