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36"/>
  </p:notesMasterIdLst>
  <p:sldIdLst>
    <p:sldId id="303" r:id="rId4"/>
    <p:sldId id="304" r:id="rId5"/>
    <p:sldId id="307" r:id="rId6"/>
    <p:sldId id="261" r:id="rId7"/>
    <p:sldId id="264" r:id="rId8"/>
    <p:sldId id="306" r:id="rId9"/>
    <p:sldId id="263" r:id="rId10"/>
    <p:sldId id="265" r:id="rId11"/>
    <p:sldId id="266" r:id="rId12"/>
    <p:sldId id="277" r:id="rId13"/>
    <p:sldId id="267" r:id="rId14"/>
    <p:sldId id="269" r:id="rId15"/>
    <p:sldId id="271" r:id="rId16"/>
    <p:sldId id="273" r:id="rId17"/>
    <p:sldId id="275" r:id="rId18"/>
    <p:sldId id="310" r:id="rId19"/>
    <p:sldId id="293" r:id="rId20"/>
    <p:sldId id="313" r:id="rId21"/>
    <p:sldId id="315" r:id="rId22"/>
    <p:sldId id="316" r:id="rId23"/>
    <p:sldId id="308" r:id="rId24"/>
    <p:sldId id="278" r:id="rId25"/>
    <p:sldId id="279" r:id="rId26"/>
    <p:sldId id="338" r:id="rId27"/>
    <p:sldId id="339" r:id="rId28"/>
    <p:sldId id="340" r:id="rId29"/>
    <p:sldId id="330" r:id="rId30"/>
    <p:sldId id="331" r:id="rId31"/>
    <p:sldId id="343" r:id="rId32"/>
    <p:sldId id="297" r:id="rId33"/>
    <p:sldId id="302" r:id="rId34"/>
    <p:sldId id="309"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15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61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EA8F51-3F91-4755-8644-16D96232B32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RU"/>
        </a:p>
      </dgm:t>
    </dgm:pt>
    <dgm:pt modelId="{41C09302-960A-43A9-8441-BF040EFCBB4F}">
      <dgm:prSet phldrT="[Текст]" custT="1"/>
      <dgm:spPr/>
      <dgm:t>
        <a:bodyPr/>
        <a:lstStyle/>
        <a:p>
          <a:r>
            <a:rPr lang="ru-RU" sz="2800" b="1" dirty="0" smtClean="0"/>
            <a:t>Формы вины</a:t>
          </a:r>
          <a:endParaRPr lang="ru-RU" sz="2800" b="1" dirty="0"/>
        </a:p>
      </dgm:t>
    </dgm:pt>
    <dgm:pt modelId="{E7F8BC5D-8424-4DDB-94E2-476D7773BDC0}" type="parTrans" cxnId="{5956D600-86A8-4573-9A2A-2ABD37073B20}">
      <dgm:prSet/>
      <dgm:spPr/>
      <dgm:t>
        <a:bodyPr/>
        <a:lstStyle/>
        <a:p>
          <a:endParaRPr lang="ru-RU"/>
        </a:p>
      </dgm:t>
    </dgm:pt>
    <dgm:pt modelId="{BA314816-B45D-4900-875E-6C116DACE9C1}" type="sibTrans" cxnId="{5956D600-86A8-4573-9A2A-2ABD37073B20}">
      <dgm:prSet/>
      <dgm:spPr/>
      <dgm:t>
        <a:bodyPr/>
        <a:lstStyle/>
        <a:p>
          <a:endParaRPr lang="ru-RU"/>
        </a:p>
      </dgm:t>
    </dgm:pt>
    <dgm:pt modelId="{3B5C23F1-8601-4CF7-BAEA-136D1788E316}">
      <dgm:prSet phldrT="[Текст]" custT="1"/>
      <dgm:spPr/>
      <dgm:t>
        <a:bodyPr/>
        <a:lstStyle/>
        <a:p>
          <a:r>
            <a:rPr lang="ru-RU" sz="2000" dirty="0" smtClean="0"/>
            <a:t>умысел</a:t>
          </a:r>
          <a:endParaRPr lang="ru-RU" sz="2000" dirty="0"/>
        </a:p>
      </dgm:t>
    </dgm:pt>
    <dgm:pt modelId="{B9FE7BEA-4E84-4313-B0B1-474192EC3FD7}" type="parTrans" cxnId="{35E41A25-B6AE-45EE-82EF-6E6D7522B685}">
      <dgm:prSet/>
      <dgm:spPr/>
      <dgm:t>
        <a:bodyPr/>
        <a:lstStyle/>
        <a:p>
          <a:endParaRPr lang="ru-RU" sz="1400"/>
        </a:p>
      </dgm:t>
    </dgm:pt>
    <dgm:pt modelId="{F755A06B-CA8B-4980-B7E5-A9C69734D20D}" type="sibTrans" cxnId="{35E41A25-B6AE-45EE-82EF-6E6D7522B685}">
      <dgm:prSet/>
      <dgm:spPr/>
      <dgm:t>
        <a:bodyPr/>
        <a:lstStyle/>
        <a:p>
          <a:endParaRPr lang="ru-RU"/>
        </a:p>
      </dgm:t>
    </dgm:pt>
    <dgm:pt modelId="{0827DBD4-DBBA-4968-A3CE-8C7D9C73F77E}">
      <dgm:prSet phldrT="[Текст]" custT="1"/>
      <dgm:spPr/>
      <dgm:t>
        <a:bodyPr/>
        <a:lstStyle/>
        <a:p>
          <a:r>
            <a:rPr lang="ru-RU" sz="2000" dirty="0" smtClean="0"/>
            <a:t>прямой</a:t>
          </a:r>
          <a:endParaRPr lang="ru-RU" sz="2000" dirty="0"/>
        </a:p>
      </dgm:t>
    </dgm:pt>
    <dgm:pt modelId="{8C937D1E-E155-4FA9-BB23-3D8B76EA922F}" type="parTrans" cxnId="{65CD2321-6232-4DED-B56F-9DAD7C1899D6}">
      <dgm:prSet/>
      <dgm:spPr/>
      <dgm:t>
        <a:bodyPr/>
        <a:lstStyle/>
        <a:p>
          <a:endParaRPr lang="ru-RU" sz="1400"/>
        </a:p>
      </dgm:t>
    </dgm:pt>
    <dgm:pt modelId="{2C0A0F7E-D0AE-45EB-958D-49879E2B98B6}" type="sibTrans" cxnId="{65CD2321-6232-4DED-B56F-9DAD7C1899D6}">
      <dgm:prSet/>
      <dgm:spPr/>
      <dgm:t>
        <a:bodyPr/>
        <a:lstStyle/>
        <a:p>
          <a:endParaRPr lang="ru-RU"/>
        </a:p>
      </dgm:t>
    </dgm:pt>
    <dgm:pt modelId="{8F163FA8-CCC4-4C60-99B4-B39F5431B132}">
      <dgm:prSet phldrT="[Текст]" custT="1"/>
      <dgm:spPr/>
      <dgm:t>
        <a:bodyPr/>
        <a:lstStyle/>
        <a:p>
          <a:r>
            <a:rPr lang="ru-RU" sz="2000" dirty="0" smtClean="0"/>
            <a:t>косвенный</a:t>
          </a:r>
          <a:endParaRPr lang="ru-RU" sz="2000" dirty="0"/>
        </a:p>
      </dgm:t>
    </dgm:pt>
    <dgm:pt modelId="{213C984B-7D2D-4A54-BD2E-7AD783F3AE84}" type="parTrans" cxnId="{57F09355-4761-45C6-B358-327C5D0DA165}">
      <dgm:prSet/>
      <dgm:spPr/>
      <dgm:t>
        <a:bodyPr/>
        <a:lstStyle/>
        <a:p>
          <a:endParaRPr lang="ru-RU" sz="1400"/>
        </a:p>
      </dgm:t>
    </dgm:pt>
    <dgm:pt modelId="{F72F8761-8541-4D7D-9F49-A0943A4EDE82}" type="sibTrans" cxnId="{57F09355-4761-45C6-B358-327C5D0DA165}">
      <dgm:prSet/>
      <dgm:spPr/>
      <dgm:t>
        <a:bodyPr/>
        <a:lstStyle/>
        <a:p>
          <a:endParaRPr lang="ru-RU"/>
        </a:p>
      </dgm:t>
    </dgm:pt>
    <dgm:pt modelId="{7CD3F7A7-C043-4669-B023-4FD8C54CFD86}">
      <dgm:prSet phldrT="[Текст]" custT="1"/>
      <dgm:spPr/>
      <dgm:t>
        <a:bodyPr/>
        <a:lstStyle/>
        <a:p>
          <a:r>
            <a:rPr lang="ru-RU" sz="2000" dirty="0" smtClean="0"/>
            <a:t>неосторожность</a:t>
          </a:r>
          <a:endParaRPr lang="ru-RU" sz="2000" dirty="0"/>
        </a:p>
      </dgm:t>
    </dgm:pt>
    <dgm:pt modelId="{DA1CB5E7-B5B7-4C2F-9F94-C625CE924F55}" type="parTrans" cxnId="{82E16A9B-BDBA-4C6B-BE11-E57AC25C15C1}">
      <dgm:prSet/>
      <dgm:spPr/>
      <dgm:t>
        <a:bodyPr/>
        <a:lstStyle/>
        <a:p>
          <a:endParaRPr lang="ru-RU" sz="1400"/>
        </a:p>
      </dgm:t>
    </dgm:pt>
    <dgm:pt modelId="{E7AFD9BB-0E5B-4DF5-9454-EE3BED89E673}" type="sibTrans" cxnId="{82E16A9B-BDBA-4C6B-BE11-E57AC25C15C1}">
      <dgm:prSet/>
      <dgm:spPr/>
      <dgm:t>
        <a:bodyPr/>
        <a:lstStyle/>
        <a:p>
          <a:endParaRPr lang="ru-RU"/>
        </a:p>
      </dgm:t>
    </dgm:pt>
    <dgm:pt modelId="{085C8C6D-1A97-47C8-84DA-295654A99FA1}">
      <dgm:prSet phldrT="[Текст]" custT="1"/>
      <dgm:spPr/>
      <dgm:t>
        <a:bodyPr/>
        <a:lstStyle/>
        <a:p>
          <a:r>
            <a:rPr lang="ru-RU" sz="1800" dirty="0" smtClean="0"/>
            <a:t>легкомыслие</a:t>
          </a:r>
          <a:endParaRPr lang="ru-RU" sz="1800" dirty="0"/>
        </a:p>
      </dgm:t>
    </dgm:pt>
    <dgm:pt modelId="{AC7D069E-83AF-4B29-B884-63EACFEED765}" type="parTrans" cxnId="{E55A2733-C714-4847-AC60-C1E31384417F}">
      <dgm:prSet/>
      <dgm:spPr/>
      <dgm:t>
        <a:bodyPr/>
        <a:lstStyle/>
        <a:p>
          <a:endParaRPr lang="ru-RU" sz="1400"/>
        </a:p>
      </dgm:t>
    </dgm:pt>
    <dgm:pt modelId="{5C67C8A9-C8EB-4CB5-9433-23DCE69B446C}" type="sibTrans" cxnId="{E55A2733-C714-4847-AC60-C1E31384417F}">
      <dgm:prSet/>
      <dgm:spPr/>
      <dgm:t>
        <a:bodyPr/>
        <a:lstStyle/>
        <a:p>
          <a:endParaRPr lang="ru-RU"/>
        </a:p>
      </dgm:t>
    </dgm:pt>
    <dgm:pt modelId="{06B48D78-AEE6-4F9E-A45F-1587FD7A9FDA}">
      <dgm:prSet custT="1"/>
      <dgm:spPr/>
      <dgm:t>
        <a:bodyPr/>
        <a:lstStyle/>
        <a:p>
          <a:r>
            <a:rPr lang="ru-RU" sz="1800" dirty="0" smtClean="0"/>
            <a:t>небрежность</a:t>
          </a:r>
          <a:endParaRPr lang="ru-RU" sz="1800" dirty="0"/>
        </a:p>
      </dgm:t>
    </dgm:pt>
    <dgm:pt modelId="{41A21245-9339-4EED-ADD3-EF4EF630633C}" type="parTrans" cxnId="{0A858661-0185-480D-90D3-C965C7F86A7D}">
      <dgm:prSet/>
      <dgm:spPr/>
      <dgm:t>
        <a:bodyPr/>
        <a:lstStyle/>
        <a:p>
          <a:endParaRPr lang="ru-RU" sz="1400"/>
        </a:p>
      </dgm:t>
    </dgm:pt>
    <dgm:pt modelId="{63BD6CAF-0673-46AD-8D2D-F6EDCAE90B47}" type="sibTrans" cxnId="{0A858661-0185-480D-90D3-C965C7F86A7D}">
      <dgm:prSet/>
      <dgm:spPr/>
      <dgm:t>
        <a:bodyPr/>
        <a:lstStyle/>
        <a:p>
          <a:endParaRPr lang="ru-RU"/>
        </a:p>
      </dgm:t>
    </dgm:pt>
    <dgm:pt modelId="{F1830781-1C02-4316-AD85-B8B4B287012F}" type="pres">
      <dgm:prSet presAssocID="{35EA8F51-3F91-4755-8644-16D96232B322}" presName="hierChild1" presStyleCnt="0">
        <dgm:presLayoutVars>
          <dgm:chPref val="1"/>
          <dgm:dir/>
          <dgm:animOne val="branch"/>
          <dgm:animLvl val="lvl"/>
          <dgm:resizeHandles/>
        </dgm:presLayoutVars>
      </dgm:prSet>
      <dgm:spPr/>
      <dgm:t>
        <a:bodyPr/>
        <a:lstStyle/>
        <a:p>
          <a:endParaRPr lang="ru-RU"/>
        </a:p>
      </dgm:t>
    </dgm:pt>
    <dgm:pt modelId="{770EF968-89A6-44F4-BF4D-66468EA7C243}" type="pres">
      <dgm:prSet presAssocID="{41C09302-960A-43A9-8441-BF040EFCBB4F}" presName="hierRoot1" presStyleCnt="0"/>
      <dgm:spPr/>
    </dgm:pt>
    <dgm:pt modelId="{C73FE77A-F919-49B2-A0D7-C8C80022CF1F}" type="pres">
      <dgm:prSet presAssocID="{41C09302-960A-43A9-8441-BF040EFCBB4F}" presName="composite" presStyleCnt="0"/>
      <dgm:spPr/>
    </dgm:pt>
    <dgm:pt modelId="{232F3B9D-3D71-4667-88E5-AB13D8A1F905}" type="pres">
      <dgm:prSet presAssocID="{41C09302-960A-43A9-8441-BF040EFCBB4F}" presName="background" presStyleLbl="node0" presStyleIdx="0" presStyleCnt="1"/>
      <dgm:spPr/>
    </dgm:pt>
    <dgm:pt modelId="{E3247379-EB79-4B83-9D3E-9294F342BD2C}" type="pres">
      <dgm:prSet presAssocID="{41C09302-960A-43A9-8441-BF040EFCBB4F}" presName="text" presStyleLbl="fgAcc0" presStyleIdx="0" presStyleCnt="1">
        <dgm:presLayoutVars>
          <dgm:chPref val="3"/>
        </dgm:presLayoutVars>
      </dgm:prSet>
      <dgm:spPr/>
      <dgm:t>
        <a:bodyPr/>
        <a:lstStyle/>
        <a:p>
          <a:endParaRPr lang="ru-RU"/>
        </a:p>
      </dgm:t>
    </dgm:pt>
    <dgm:pt modelId="{1971D295-61FB-41FC-9BC2-0870F0C16B6E}" type="pres">
      <dgm:prSet presAssocID="{41C09302-960A-43A9-8441-BF040EFCBB4F}" presName="hierChild2" presStyleCnt="0"/>
      <dgm:spPr/>
    </dgm:pt>
    <dgm:pt modelId="{B6A424EF-0E75-4F62-B9FD-43E3C981D8EA}" type="pres">
      <dgm:prSet presAssocID="{B9FE7BEA-4E84-4313-B0B1-474192EC3FD7}" presName="Name10" presStyleLbl="parChTrans1D2" presStyleIdx="0" presStyleCnt="2"/>
      <dgm:spPr/>
      <dgm:t>
        <a:bodyPr/>
        <a:lstStyle/>
        <a:p>
          <a:endParaRPr lang="ru-RU"/>
        </a:p>
      </dgm:t>
    </dgm:pt>
    <dgm:pt modelId="{DCD662B2-D250-420C-908D-F64BDF3C9A5B}" type="pres">
      <dgm:prSet presAssocID="{3B5C23F1-8601-4CF7-BAEA-136D1788E316}" presName="hierRoot2" presStyleCnt="0"/>
      <dgm:spPr/>
    </dgm:pt>
    <dgm:pt modelId="{4F78A61D-E27E-43CB-BFE8-3E570DE3B5B0}" type="pres">
      <dgm:prSet presAssocID="{3B5C23F1-8601-4CF7-BAEA-136D1788E316}" presName="composite2" presStyleCnt="0"/>
      <dgm:spPr/>
    </dgm:pt>
    <dgm:pt modelId="{C46DFBAC-FFE8-40BC-A77B-215CE455ACC6}" type="pres">
      <dgm:prSet presAssocID="{3B5C23F1-8601-4CF7-BAEA-136D1788E316}" presName="background2" presStyleLbl="node2" presStyleIdx="0" presStyleCnt="2"/>
      <dgm:spPr/>
    </dgm:pt>
    <dgm:pt modelId="{F0AE63A0-49A8-4894-BB63-EF6511870039}" type="pres">
      <dgm:prSet presAssocID="{3B5C23F1-8601-4CF7-BAEA-136D1788E316}" presName="text2" presStyleLbl="fgAcc2" presStyleIdx="0" presStyleCnt="2" custScaleX="172347">
        <dgm:presLayoutVars>
          <dgm:chPref val="3"/>
        </dgm:presLayoutVars>
      </dgm:prSet>
      <dgm:spPr/>
      <dgm:t>
        <a:bodyPr/>
        <a:lstStyle/>
        <a:p>
          <a:endParaRPr lang="ru-RU"/>
        </a:p>
      </dgm:t>
    </dgm:pt>
    <dgm:pt modelId="{47F03B5E-E320-4BEF-BC56-67AF5AF7E536}" type="pres">
      <dgm:prSet presAssocID="{3B5C23F1-8601-4CF7-BAEA-136D1788E316}" presName="hierChild3" presStyleCnt="0"/>
      <dgm:spPr/>
    </dgm:pt>
    <dgm:pt modelId="{CECF390B-12DB-43DB-9937-91EC40425847}" type="pres">
      <dgm:prSet presAssocID="{8C937D1E-E155-4FA9-BB23-3D8B76EA922F}" presName="Name17" presStyleLbl="parChTrans1D3" presStyleIdx="0" presStyleCnt="4"/>
      <dgm:spPr/>
      <dgm:t>
        <a:bodyPr/>
        <a:lstStyle/>
        <a:p>
          <a:endParaRPr lang="ru-RU"/>
        </a:p>
      </dgm:t>
    </dgm:pt>
    <dgm:pt modelId="{258054E0-7585-4C73-B130-35E0FD810F3A}" type="pres">
      <dgm:prSet presAssocID="{0827DBD4-DBBA-4968-A3CE-8C7D9C73F77E}" presName="hierRoot3" presStyleCnt="0"/>
      <dgm:spPr/>
    </dgm:pt>
    <dgm:pt modelId="{00347D11-BD8E-4B64-87FF-A9C958FFDAFE}" type="pres">
      <dgm:prSet presAssocID="{0827DBD4-DBBA-4968-A3CE-8C7D9C73F77E}" presName="composite3" presStyleCnt="0"/>
      <dgm:spPr/>
    </dgm:pt>
    <dgm:pt modelId="{CC18D9AE-F1AD-4A66-B207-F2765AEB0868}" type="pres">
      <dgm:prSet presAssocID="{0827DBD4-DBBA-4968-A3CE-8C7D9C73F77E}" presName="background3" presStyleLbl="node3" presStyleIdx="0" presStyleCnt="4"/>
      <dgm:spPr/>
    </dgm:pt>
    <dgm:pt modelId="{242393FF-2242-4EFE-B1C6-74129B566C19}" type="pres">
      <dgm:prSet presAssocID="{0827DBD4-DBBA-4968-A3CE-8C7D9C73F77E}" presName="text3" presStyleLbl="fgAcc3" presStyleIdx="0" presStyleCnt="4">
        <dgm:presLayoutVars>
          <dgm:chPref val="3"/>
        </dgm:presLayoutVars>
      </dgm:prSet>
      <dgm:spPr/>
      <dgm:t>
        <a:bodyPr/>
        <a:lstStyle/>
        <a:p>
          <a:endParaRPr lang="ru-RU"/>
        </a:p>
      </dgm:t>
    </dgm:pt>
    <dgm:pt modelId="{14C0D3A5-EC3D-4B23-A846-6CA2AD49DAC2}" type="pres">
      <dgm:prSet presAssocID="{0827DBD4-DBBA-4968-A3CE-8C7D9C73F77E}" presName="hierChild4" presStyleCnt="0"/>
      <dgm:spPr/>
    </dgm:pt>
    <dgm:pt modelId="{BA6279F3-A1C0-4CED-9405-92D545B64E98}" type="pres">
      <dgm:prSet presAssocID="{213C984B-7D2D-4A54-BD2E-7AD783F3AE84}" presName="Name17" presStyleLbl="parChTrans1D3" presStyleIdx="1" presStyleCnt="4"/>
      <dgm:spPr/>
      <dgm:t>
        <a:bodyPr/>
        <a:lstStyle/>
        <a:p>
          <a:endParaRPr lang="ru-RU"/>
        </a:p>
      </dgm:t>
    </dgm:pt>
    <dgm:pt modelId="{10D439F3-1E72-4F5B-9DD6-DFE631DEA8D4}" type="pres">
      <dgm:prSet presAssocID="{8F163FA8-CCC4-4C60-99B4-B39F5431B132}" presName="hierRoot3" presStyleCnt="0"/>
      <dgm:spPr/>
    </dgm:pt>
    <dgm:pt modelId="{07BAFAA6-0BEB-458C-878D-E3D7E70CCA7A}" type="pres">
      <dgm:prSet presAssocID="{8F163FA8-CCC4-4C60-99B4-B39F5431B132}" presName="composite3" presStyleCnt="0"/>
      <dgm:spPr/>
    </dgm:pt>
    <dgm:pt modelId="{C2C95280-64C7-4B46-8A6C-F4A9F9E46896}" type="pres">
      <dgm:prSet presAssocID="{8F163FA8-CCC4-4C60-99B4-B39F5431B132}" presName="background3" presStyleLbl="node3" presStyleIdx="1" presStyleCnt="4"/>
      <dgm:spPr/>
    </dgm:pt>
    <dgm:pt modelId="{EA289C34-BB41-4E18-8064-B1D9A70DB734}" type="pres">
      <dgm:prSet presAssocID="{8F163FA8-CCC4-4C60-99B4-B39F5431B132}" presName="text3" presStyleLbl="fgAcc3" presStyleIdx="1" presStyleCnt="4">
        <dgm:presLayoutVars>
          <dgm:chPref val="3"/>
        </dgm:presLayoutVars>
      </dgm:prSet>
      <dgm:spPr/>
      <dgm:t>
        <a:bodyPr/>
        <a:lstStyle/>
        <a:p>
          <a:endParaRPr lang="ru-RU"/>
        </a:p>
      </dgm:t>
    </dgm:pt>
    <dgm:pt modelId="{B4A67153-ADE4-4DCA-8205-3D0EA659132D}" type="pres">
      <dgm:prSet presAssocID="{8F163FA8-CCC4-4C60-99B4-B39F5431B132}" presName="hierChild4" presStyleCnt="0"/>
      <dgm:spPr/>
    </dgm:pt>
    <dgm:pt modelId="{9CACF89C-3661-4D25-9375-34C1977942A0}" type="pres">
      <dgm:prSet presAssocID="{DA1CB5E7-B5B7-4C2F-9F94-C625CE924F55}" presName="Name10" presStyleLbl="parChTrans1D2" presStyleIdx="1" presStyleCnt="2"/>
      <dgm:spPr/>
      <dgm:t>
        <a:bodyPr/>
        <a:lstStyle/>
        <a:p>
          <a:endParaRPr lang="ru-RU"/>
        </a:p>
      </dgm:t>
    </dgm:pt>
    <dgm:pt modelId="{16416EB6-5D67-4FA7-9BC2-00CE52698E6C}" type="pres">
      <dgm:prSet presAssocID="{7CD3F7A7-C043-4669-B023-4FD8C54CFD86}" presName="hierRoot2" presStyleCnt="0"/>
      <dgm:spPr/>
    </dgm:pt>
    <dgm:pt modelId="{044E3803-B705-4940-91C9-1C12F2AFD0EB}" type="pres">
      <dgm:prSet presAssocID="{7CD3F7A7-C043-4669-B023-4FD8C54CFD86}" presName="composite2" presStyleCnt="0"/>
      <dgm:spPr/>
    </dgm:pt>
    <dgm:pt modelId="{AAD16FEF-DA34-40A2-ADD9-A4DA7144B055}" type="pres">
      <dgm:prSet presAssocID="{7CD3F7A7-C043-4669-B023-4FD8C54CFD86}" presName="background2" presStyleLbl="node2" presStyleIdx="1" presStyleCnt="2"/>
      <dgm:spPr/>
    </dgm:pt>
    <dgm:pt modelId="{3BF22BE4-0402-4273-8F16-EEC21FB3A2E3}" type="pres">
      <dgm:prSet presAssocID="{7CD3F7A7-C043-4669-B023-4FD8C54CFD86}" presName="text2" presStyleLbl="fgAcc2" presStyleIdx="1" presStyleCnt="2" custScaleX="155122">
        <dgm:presLayoutVars>
          <dgm:chPref val="3"/>
        </dgm:presLayoutVars>
      </dgm:prSet>
      <dgm:spPr/>
      <dgm:t>
        <a:bodyPr/>
        <a:lstStyle/>
        <a:p>
          <a:endParaRPr lang="ru-RU"/>
        </a:p>
      </dgm:t>
    </dgm:pt>
    <dgm:pt modelId="{018CC05B-2450-4B23-B1F0-E11A011AB452}" type="pres">
      <dgm:prSet presAssocID="{7CD3F7A7-C043-4669-B023-4FD8C54CFD86}" presName="hierChild3" presStyleCnt="0"/>
      <dgm:spPr/>
    </dgm:pt>
    <dgm:pt modelId="{CE31685C-899F-4F47-A179-B363A03E7CB1}" type="pres">
      <dgm:prSet presAssocID="{AC7D069E-83AF-4B29-B884-63EACFEED765}" presName="Name17" presStyleLbl="parChTrans1D3" presStyleIdx="2" presStyleCnt="4"/>
      <dgm:spPr/>
      <dgm:t>
        <a:bodyPr/>
        <a:lstStyle/>
        <a:p>
          <a:endParaRPr lang="ru-RU"/>
        </a:p>
      </dgm:t>
    </dgm:pt>
    <dgm:pt modelId="{8DD09399-50D8-4EF0-9EF6-C202B0810323}" type="pres">
      <dgm:prSet presAssocID="{085C8C6D-1A97-47C8-84DA-295654A99FA1}" presName="hierRoot3" presStyleCnt="0"/>
      <dgm:spPr/>
    </dgm:pt>
    <dgm:pt modelId="{410926B5-1541-4E89-B26F-67673DC4B49E}" type="pres">
      <dgm:prSet presAssocID="{085C8C6D-1A97-47C8-84DA-295654A99FA1}" presName="composite3" presStyleCnt="0"/>
      <dgm:spPr/>
    </dgm:pt>
    <dgm:pt modelId="{22864664-2613-4E55-8AE9-19812210A826}" type="pres">
      <dgm:prSet presAssocID="{085C8C6D-1A97-47C8-84DA-295654A99FA1}" presName="background3" presStyleLbl="node3" presStyleIdx="2" presStyleCnt="4"/>
      <dgm:spPr/>
    </dgm:pt>
    <dgm:pt modelId="{E4D4CAD8-256E-4FF7-AAAA-2BC53653B0A5}" type="pres">
      <dgm:prSet presAssocID="{085C8C6D-1A97-47C8-84DA-295654A99FA1}" presName="text3" presStyleLbl="fgAcc3" presStyleIdx="2" presStyleCnt="4">
        <dgm:presLayoutVars>
          <dgm:chPref val="3"/>
        </dgm:presLayoutVars>
      </dgm:prSet>
      <dgm:spPr/>
      <dgm:t>
        <a:bodyPr/>
        <a:lstStyle/>
        <a:p>
          <a:endParaRPr lang="ru-RU"/>
        </a:p>
      </dgm:t>
    </dgm:pt>
    <dgm:pt modelId="{556EE0D9-F3CE-4CA0-8DEE-E0F6941DEC94}" type="pres">
      <dgm:prSet presAssocID="{085C8C6D-1A97-47C8-84DA-295654A99FA1}" presName="hierChild4" presStyleCnt="0"/>
      <dgm:spPr/>
    </dgm:pt>
    <dgm:pt modelId="{A4CE7FAE-29DF-4C2D-96EE-99F19E38CA04}" type="pres">
      <dgm:prSet presAssocID="{41A21245-9339-4EED-ADD3-EF4EF630633C}" presName="Name17" presStyleLbl="parChTrans1D3" presStyleIdx="3" presStyleCnt="4"/>
      <dgm:spPr/>
      <dgm:t>
        <a:bodyPr/>
        <a:lstStyle/>
        <a:p>
          <a:endParaRPr lang="ru-RU"/>
        </a:p>
      </dgm:t>
    </dgm:pt>
    <dgm:pt modelId="{77A357B5-0C81-46A6-88E6-ED751CD2E459}" type="pres">
      <dgm:prSet presAssocID="{06B48D78-AEE6-4F9E-A45F-1587FD7A9FDA}" presName="hierRoot3" presStyleCnt="0"/>
      <dgm:spPr/>
    </dgm:pt>
    <dgm:pt modelId="{1A45C5E9-9FB2-40E9-8103-5E01D3A9C052}" type="pres">
      <dgm:prSet presAssocID="{06B48D78-AEE6-4F9E-A45F-1587FD7A9FDA}" presName="composite3" presStyleCnt="0"/>
      <dgm:spPr/>
    </dgm:pt>
    <dgm:pt modelId="{27CEB21B-4BEC-4BA8-AECA-013B943E4747}" type="pres">
      <dgm:prSet presAssocID="{06B48D78-AEE6-4F9E-A45F-1587FD7A9FDA}" presName="background3" presStyleLbl="node3" presStyleIdx="3" presStyleCnt="4"/>
      <dgm:spPr/>
    </dgm:pt>
    <dgm:pt modelId="{DCD0AD46-D1D8-4BC3-A4DD-7A9E04176434}" type="pres">
      <dgm:prSet presAssocID="{06B48D78-AEE6-4F9E-A45F-1587FD7A9FDA}" presName="text3" presStyleLbl="fgAcc3" presStyleIdx="3" presStyleCnt="4">
        <dgm:presLayoutVars>
          <dgm:chPref val="3"/>
        </dgm:presLayoutVars>
      </dgm:prSet>
      <dgm:spPr/>
      <dgm:t>
        <a:bodyPr/>
        <a:lstStyle/>
        <a:p>
          <a:endParaRPr lang="ru-RU"/>
        </a:p>
      </dgm:t>
    </dgm:pt>
    <dgm:pt modelId="{10DDE1FD-ACD2-4760-8471-E356CF6140C9}" type="pres">
      <dgm:prSet presAssocID="{06B48D78-AEE6-4F9E-A45F-1587FD7A9FDA}" presName="hierChild4" presStyleCnt="0"/>
      <dgm:spPr/>
    </dgm:pt>
  </dgm:ptLst>
  <dgm:cxnLst>
    <dgm:cxn modelId="{2D56A3DE-2A3C-4B2D-8DF9-67112EF00728}" type="presOf" srcId="{3B5C23F1-8601-4CF7-BAEA-136D1788E316}" destId="{F0AE63A0-49A8-4894-BB63-EF6511870039}" srcOrd="0" destOrd="0" presId="urn:microsoft.com/office/officeart/2005/8/layout/hierarchy1"/>
    <dgm:cxn modelId="{E9401F70-9286-4376-8995-D1A62C3E56C2}" type="presOf" srcId="{06B48D78-AEE6-4F9E-A45F-1587FD7A9FDA}" destId="{DCD0AD46-D1D8-4BC3-A4DD-7A9E04176434}" srcOrd="0" destOrd="0" presId="urn:microsoft.com/office/officeart/2005/8/layout/hierarchy1"/>
    <dgm:cxn modelId="{677D6F6F-C057-4A53-979E-A92AFFFDC659}" type="presOf" srcId="{AC7D069E-83AF-4B29-B884-63EACFEED765}" destId="{CE31685C-899F-4F47-A179-B363A03E7CB1}" srcOrd="0" destOrd="0" presId="urn:microsoft.com/office/officeart/2005/8/layout/hierarchy1"/>
    <dgm:cxn modelId="{DF86DDA9-A7E7-4FB6-AD09-CAA680D6589E}" type="presOf" srcId="{41C09302-960A-43A9-8441-BF040EFCBB4F}" destId="{E3247379-EB79-4B83-9D3E-9294F342BD2C}" srcOrd="0" destOrd="0" presId="urn:microsoft.com/office/officeart/2005/8/layout/hierarchy1"/>
    <dgm:cxn modelId="{6490DB10-A8C1-420B-BD37-BB65CF58F5DD}" type="presOf" srcId="{0827DBD4-DBBA-4968-A3CE-8C7D9C73F77E}" destId="{242393FF-2242-4EFE-B1C6-74129B566C19}" srcOrd="0" destOrd="0" presId="urn:microsoft.com/office/officeart/2005/8/layout/hierarchy1"/>
    <dgm:cxn modelId="{AE8AB055-5040-4B9A-9AB8-53C72E6D106E}" type="presOf" srcId="{41A21245-9339-4EED-ADD3-EF4EF630633C}" destId="{A4CE7FAE-29DF-4C2D-96EE-99F19E38CA04}" srcOrd="0" destOrd="0" presId="urn:microsoft.com/office/officeart/2005/8/layout/hierarchy1"/>
    <dgm:cxn modelId="{35E41A25-B6AE-45EE-82EF-6E6D7522B685}" srcId="{41C09302-960A-43A9-8441-BF040EFCBB4F}" destId="{3B5C23F1-8601-4CF7-BAEA-136D1788E316}" srcOrd="0" destOrd="0" parTransId="{B9FE7BEA-4E84-4313-B0B1-474192EC3FD7}" sibTransId="{F755A06B-CA8B-4980-B7E5-A9C69734D20D}"/>
    <dgm:cxn modelId="{DEB194B4-7AD1-415E-9E1E-2AC4682FDCB1}" type="presOf" srcId="{7CD3F7A7-C043-4669-B023-4FD8C54CFD86}" destId="{3BF22BE4-0402-4273-8F16-EEC21FB3A2E3}" srcOrd="0" destOrd="0" presId="urn:microsoft.com/office/officeart/2005/8/layout/hierarchy1"/>
    <dgm:cxn modelId="{E148AF5C-6123-4D16-B070-2EA53AC48BF6}" type="presOf" srcId="{085C8C6D-1A97-47C8-84DA-295654A99FA1}" destId="{E4D4CAD8-256E-4FF7-AAAA-2BC53653B0A5}" srcOrd="0" destOrd="0" presId="urn:microsoft.com/office/officeart/2005/8/layout/hierarchy1"/>
    <dgm:cxn modelId="{081480D2-7D5C-469D-83A9-2DF462DC7532}" type="presOf" srcId="{213C984B-7D2D-4A54-BD2E-7AD783F3AE84}" destId="{BA6279F3-A1C0-4CED-9405-92D545B64E98}" srcOrd="0" destOrd="0" presId="urn:microsoft.com/office/officeart/2005/8/layout/hierarchy1"/>
    <dgm:cxn modelId="{0A858661-0185-480D-90D3-C965C7F86A7D}" srcId="{7CD3F7A7-C043-4669-B023-4FD8C54CFD86}" destId="{06B48D78-AEE6-4F9E-A45F-1587FD7A9FDA}" srcOrd="1" destOrd="0" parTransId="{41A21245-9339-4EED-ADD3-EF4EF630633C}" sibTransId="{63BD6CAF-0673-46AD-8D2D-F6EDCAE90B47}"/>
    <dgm:cxn modelId="{82E16A9B-BDBA-4C6B-BE11-E57AC25C15C1}" srcId="{41C09302-960A-43A9-8441-BF040EFCBB4F}" destId="{7CD3F7A7-C043-4669-B023-4FD8C54CFD86}" srcOrd="1" destOrd="0" parTransId="{DA1CB5E7-B5B7-4C2F-9F94-C625CE924F55}" sibTransId="{E7AFD9BB-0E5B-4DF5-9454-EE3BED89E673}"/>
    <dgm:cxn modelId="{5956D600-86A8-4573-9A2A-2ABD37073B20}" srcId="{35EA8F51-3F91-4755-8644-16D96232B322}" destId="{41C09302-960A-43A9-8441-BF040EFCBB4F}" srcOrd="0" destOrd="0" parTransId="{E7F8BC5D-8424-4DDB-94E2-476D7773BDC0}" sibTransId="{BA314816-B45D-4900-875E-6C116DACE9C1}"/>
    <dgm:cxn modelId="{E55A2733-C714-4847-AC60-C1E31384417F}" srcId="{7CD3F7A7-C043-4669-B023-4FD8C54CFD86}" destId="{085C8C6D-1A97-47C8-84DA-295654A99FA1}" srcOrd="0" destOrd="0" parTransId="{AC7D069E-83AF-4B29-B884-63EACFEED765}" sibTransId="{5C67C8A9-C8EB-4CB5-9433-23DCE69B446C}"/>
    <dgm:cxn modelId="{65CD2321-6232-4DED-B56F-9DAD7C1899D6}" srcId="{3B5C23F1-8601-4CF7-BAEA-136D1788E316}" destId="{0827DBD4-DBBA-4968-A3CE-8C7D9C73F77E}" srcOrd="0" destOrd="0" parTransId="{8C937D1E-E155-4FA9-BB23-3D8B76EA922F}" sibTransId="{2C0A0F7E-D0AE-45EB-958D-49879E2B98B6}"/>
    <dgm:cxn modelId="{57F09355-4761-45C6-B358-327C5D0DA165}" srcId="{3B5C23F1-8601-4CF7-BAEA-136D1788E316}" destId="{8F163FA8-CCC4-4C60-99B4-B39F5431B132}" srcOrd="1" destOrd="0" parTransId="{213C984B-7D2D-4A54-BD2E-7AD783F3AE84}" sibTransId="{F72F8761-8541-4D7D-9F49-A0943A4EDE82}"/>
    <dgm:cxn modelId="{AC84D367-0E40-47BE-A4FB-1E0B5D2585C8}" type="presOf" srcId="{35EA8F51-3F91-4755-8644-16D96232B322}" destId="{F1830781-1C02-4316-AD85-B8B4B287012F}" srcOrd="0" destOrd="0" presId="urn:microsoft.com/office/officeart/2005/8/layout/hierarchy1"/>
    <dgm:cxn modelId="{6CD4E90C-16C7-409D-833C-E22AAE0027D7}" type="presOf" srcId="{B9FE7BEA-4E84-4313-B0B1-474192EC3FD7}" destId="{B6A424EF-0E75-4F62-B9FD-43E3C981D8EA}" srcOrd="0" destOrd="0" presId="urn:microsoft.com/office/officeart/2005/8/layout/hierarchy1"/>
    <dgm:cxn modelId="{8993860B-C0F3-48F4-A165-6E2DD2FA9AC3}" type="presOf" srcId="{8C937D1E-E155-4FA9-BB23-3D8B76EA922F}" destId="{CECF390B-12DB-43DB-9937-91EC40425847}" srcOrd="0" destOrd="0" presId="urn:microsoft.com/office/officeart/2005/8/layout/hierarchy1"/>
    <dgm:cxn modelId="{83CFAA6A-1B50-4DCB-96E4-C8B986CA4ECE}" type="presOf" srcId="{8F163FA8-CCC4-4C60-99B4-B39F5431B132}" destId="{EA289C34-BB41-4E18-8064-B1D9A70DB734}" srcOrd="0" destOrd="0" presId="urn:microsoft.com/office/officeart/2005/8/layout/hierarchy1"/>
    <dgm:cxn modelId="{B3E0D76C-C8E2-4530-9184-3F0991787C79}" type="presOf" srcId="{DA1CB5E7-B5B7-4C2F-9F94-C625CE924F55}" destId="{9CACF89C-3661-4D25-9375-34C1977942A0}" srcOrd="0" destOrd="0" presId="urn:microsoft.com/office/officeart/2005/8/layout/hierarchy1"/>
    <dgm:cxn modelId="{7CF0F34A-C433-4BC0-AA9B-BAB0A8C39D7E}" type="presParOf" srcId="{F1830781-1C02-4316-AD85-B8B4B287012F}" destId="{770EF968-89A6-44F4-BF4D-66468EA7C243}" srcOrd="0" destOrd="0" presId="urn:microsoft.com/office/officeart/2005/8/layout/hierarchy1"/>
    <dgm:cxn modelId="{0899D7D6-10CB-4292-8FF5-FAF88E222848}" type="presParOf" srcId="{770EF968-89A6-44F4-BF4D-66468EA7C243}" destId="{C73FE77A-F919-49B2-A0D7-C8C80022CF1F}" srcOrd="0" destOrd="0" presId="urn:microsoft.com/office/officeart/2005/8/layout/hierarchy1"/>
    <dgm:cxn modelId="{859BFEFA-7807-4E39-AC7A-6CB198D6C29D}" type="presParOf" srcId="{C73FE77A-F919-49B2-A0D7-C8C80022CF1F}" destId="{232F3B9D-3D71-4667-88E5-AB13D8A1F905}" srcOrd="0" destOrd="0" presId="urn:microsoft.com/office/officeart/2005/8/layout/hierarchy1"/>
    <dgm:cxn modelId="{591E6BBF-881F-4B48-8FA8-3A23F91D50AD}" type="presParOf" srcId="{C73FE77A-F919-49B2-A0D7-C8C80022CF1F}" destId="{E3247379-EB79-4B83-9D3E-9294F342BD2C}" srcOrd="1" destOrd="0" presId="urn:microsoft.com/office/officeart/2005/8/layout/hierarchy1"/>
    <dgm:cxn modelId="{D6E77E1D-785D-4ED4-9A3F-1FEC9814D3E0}" type="presParOf" srcId="{770EF968-89A6-44F4-BF4D-66468EA7C243}" destId="{1971D295-61FB-41FC-9BC2-0870F0C16B6E}" srcOrd="1" destOrd="0" presId="urn:microsoft.com/office/officeart/2005/8/layout/hierarchy1"/>
    <dgm:cxn modelId="{A54B06ED-7A5F-4AC5-BE19-F426CD55ADCC}" type="presParOf" srcId="{1971D295-61FB-41FC-9BC2-0870F0C16B6E}" destId="{B6A424EF-0E75-4F62-B9FD-43E3C981D8EA}" srcOrd="0" destOrd="0" presId="urn:microsoft.com/office/officeart/2005/8/layout/hierarchy1"/>
    <dgm:cxn modelId="{79D26327-5040-4339-9D10-9F4497666348}" type="presParOf" srcId="{1971D295-61FB-41FC-9BC2-0870F0C16B6E}" destId="{DCD662B2-D250-420C-908D-F64BDF3C9A5B}" srcOrd="1" destOrd="0" presId="urn:microsoft.com/office/officeart/2005/8/layout/hierarchy1"/>
    <dgm:cxn modelId="{542DD9B6-63C2-4B4B-B022-6726D3CD1749}" type="presParOf" srcId="{DCD662B2-D250-420C-908D-F64BDF3C9A5B}" destId="{4F78A61D-E27E-43CB-BFE8-3E570DE3B5B0}" srcOrd="0" destOrd="0" presId="urn:microsoft.com/office/officeart/2005/8/layout/hierarchy1"/>
    <dgm:cxn modelId="{D13F5C07-DC4C-4F3E-B7CB-66FC351C8481}" type="presParOf" srcId="{4F78A61D-E27E-43CB-BFE8-3E570DE3B5B0}" destId="{C46DFBAC-FFE8-40BC-A77B-215CE455ACC6}" srcOrd="0" destOrd="0" presId="urn:microsoft.com/office/officeart/2005/8/layout/hierarchy1"/>
    <dgm:cxn modelId="{8CF7A054-9F31-41C0-A4FF-CB7A2F05B4AB}" type="presParOf" srcId="{4F78A61D-E27E-43CB-BFE8-3E570DE3B5B0}" destId="{F0AE63A0-49A8-4894-BB63-EF6511870039}" srcOrd="1" destOrd="0" presId="urn:microsoft.com/office/officeart/2005/8/layout/hierarchy1"/>
    <dgm:cxn modelId="{8CBC0041-7368-4067-90BB-C2AC918AF4D7}" type="presParOf" srcId="{DCD662B2-D250-420C-908D-F64BDF3C9A5B}" destId="{47F03B5E-E320-4BEF-BC56-67AF5AF7E536}" srcOrd="1" destOrd="0" presId="urn:microsoft.com/office/officeart/2005/8/layout/hierarchy1"/>
    <dgm:cxn modelId="{48E50D60-967B-4D1A-AB1F-F340D228DBFE}" type="presParOf" srcId="{47F03B5E-E320-4BEF-BC56-67AF5AF7E536}" destId="{CECF390B-12DB-43DB-9937-91EC40425847}" srcOrd="0" destOrd="0" presId="urn:microsoft.com/office/officeart/2005/8/layout/hierarchy1"/>
    <dgm:cxn modelId="{72F71DCE-3222-4DD9-9EF9-5246A2F47340}" type="presParOf" srcId="{47F03B5E-E320-4BEF-BC56-67AF5AF7E536}" destId="{258054E0-7585-4C73-B130-35E0FD810F3A}" srcOrd="1" destOrd="0" presId="urn:microsoft.com/office/officeart/2005/8/layout/hierarchy1"/>
    <dgm:cxn modelId="{3D421D75-C353-43DF-B533-904474F41A75}" type="presParOf" srcId="{258054E0-7585-4C73-B130-35E0FD810F3A}" destId="{00347D11-BD8E-4B64-87FF-A9C958FFDAFE}" srcOrd="0" destOrd="0" presId="urn:microsoft.com/office/officeart/2005/8/layout/hierarchy1"/>
    <dgm:cxn modelId="{6BDF2A95-4CFE-4CD8-B5D9-3621465E92C2}" type="presParOf" srcId="{00347D11-BD8E-4B64-87FF-A9C958FFDAFE}" destId="{CC18D9AE-F1AD-4A66-B207-F2765AEB0868}" srcOrd="0" destOrd="0" presId="urn:microsoft.com/office/officeart/2005/8/layout/hierarchy1"/>
    <dgm:cxn modelId="{2E2EAE7A-E005-48F9-B704-808055D8A21C}" type="presParOf" srcId="{00347D11-BD8E-4B64-87FF-A9C958FFDAFE}" destId="{242393FF-2242-4EFE-B1C6-74129B566C19}" srcOrd="1" destOrd="0" presId="urn:microsoft.com/office/officeart/2005/8/layout/hierarchy1"/>
    <dgm:cxn modelId="{D7D20F9C-F8DC-4BF3-9C53-629477D3556E}" type="presParOf" srcId="{258054E0-7585-4C73-B130-35E0FD810F3A}" destId="{14C0D3A5-EC3D-4B23-A846-6CA2AD49DAC2}" srcOrd="1" destOrd="0" presId="urn:microsoft.com/office/officeart/2005/8/layout/hierarchy1"/>
    <dgm:cxn modelId="{3963C45F-ED65-4D82-93ED-AFD4AD38E1E9}" type="presParOf" srcId="{47F03B5E-E320-4BEF-BC56-67AF5AF7E536}" destId="{BA6279F3-A1C0-4CED-9405-92D545B64E98}" srcOrd="2" destOrd="0" presId="urn:microsoft.com/office/officeart/2005/8/layout/hierarchy1"/>
    <dgm:cxn modelId="{AC12E632-7CED-45BE-AB2C-F22E5DB1597E}" type="presParOf" srcId="{47F03B5E-E320-4BEF-BC56-67AF5AF7E536}" destId="{10D439F3-1E72-4F5B-9DD6-DFE631DEA8D4}" srcOrd="3" destOrd="0" presId="urn:microsoft.com/office/officeart/2005/8/layout/hierarchy1"/>
    <dgm:cxn modelId="{18524663-1E2B-4336-A555-DA0597D01A46}" type="presParOf" srcId="{10D439F3-1E72-4F5B-9DD6-DFE631DEA8D4}" destId="{07BAFAA6-0BEB-458C-878D-E3D7E70CCA7A}" srcOrd="0" destOrd="0" presId="urn:microsoft.com/office/officeart/2005/8/layout/hierarchy1"/>
    <dgm:cxn modelId="{AFA183E9-13FE-453F-B136-91C65F935B9F}" type="presParOf" srcId="{07BAFAA6-0BEB-458C-878D-E3D7E70CCA7A}" destId="{C2C95280-64C7-4B46-8A6C-F4A9F9E46896}" srcOrd="0" destOrd="0" presId="urn:microsoft.com/office/officeart/2005/8/layout/hierarchy1"/>
    <dgm:cxn modelId="{CA01C910-0034-4E76-8EE0-E8804524EADB}" type="presParOf" srcId="{07BAFAA6-0BEB-458C-878D-E3D7E70CCA7A}" destId="{EA289C34-BB41-4E18-8064-B1D9A70DB734}" srcOrd="1" destOrd="0" presId="urn:microsoft.com/office/officeart/2005/8/layout/hierarchy1"/>
    <dgm:cxn modelId="{D1EF17B5-606C-408E-9BC3-DE9FF28C50E4}" type="presParOf" srcId="{10D439F3-1E72-4F5B-9DD6-DFE631DEA8D4}" destId="{B4A67153-ADE4-4DCA-8205-3D0EA659132D}" srcOrd="1" destOrd="0" presId="urn:microsoft.com/office/officeart/2005/8/layout/hierarchy1"/>
    <dgm:cxn modelId="{3744A75F-01BD-48DA-AB3C-69B6868DA8EB}" type="presParOf" srcId="{1971D295-61FB-41FC-9BC2-0870F0C16B6E}" destId="{9CACF89C-3661-4D25-9375-34C1977942A0}" srcOrd="2" destOrd="0" presId="urn:microsoft.com/office/officeart/2005/8/layout/hierarchy1"/>
    <dgm:cxn modelId="{B975B350-A3E7-48B6-BF90-27BF3D184684}" type="presParOf" srcId="{1971D295-61FB-41FC-9BC2-0870F0C16B6E}" destId="{16416EB6-5D67-4FA7-9BC2-00CE52698E6C}" srcOrd="3" destOrd="0" presId="urn:microsoft.com/office/officeart/2005/8/layout/hierarchy1"/>
    <dgm:cxn modelId="{EDFD109E-B473-43C3-B986-D5E1BE24974C}" type="presParOf" srcId="{16416EB6-5D67-4FA7-9BC2-00CE52698E6C}" destId="{044E3803-B705-4940-91C9-1C12F2AFD0EB}" srcOrd="0" destOrd="0" presId="urn:microsoft.com/office/officeart/2005/8/layout/hierarchy1"/>
    <dgm:cxn modelId="{9B69D8BD-9D2B-4766-9E83-635BA533E0F8}" type="presParOf" srcId="{044E3803-B705-4940-91C9-1C12F2AFD0EB}" destId="{AAD16FEF-DA34-40A2-ADD9-A4DA7144B055}" srcOrd="0" destOrd="0" presId="urn:microsoft.com/office/officeart/2005/8/layout/hierarchy1"/>
    <dgm:cxn modelId="{AF9B1993-EAEC-4851-A9C6-D6A20D59A3CD}" type="presParOf" srcId="{044E3803-B705-4940-91C9-1C12F2AFD0EB}" destId="{3BF22BE4-0402-4273-8F16-EEC21FB3A2E3}" srcOrd="1" destOrd="0" presId="urn:microsoft.com/office/officeart/2005/8/layout/hierarchy1"/>
    <dgm:cxn modelId="{AA30DA5B-3270-4D22-ADD1-AE9D0EBB0C50}" type="presParOf" srcId="{16416EB6-5D67-4FA7-9BC2-00CE52698E6C}" destId="{018CC05B-2450-4B23-B1F0-E11A011AB452}" srcOrd="1" destOrd="0" presId="urn:microsoft.com/office/officeart/2005/8/layout/hierarchy1"/>
    <dgm:cxn modelId="{E572397A-1AFE-444E-825B-7F48857E6FC5}" type="presParOf" srcId="{018CC05B-2450-4B23-B1F0-E11A011AB452}" destId="{CE31685C-899F-4F47-A179-B363A03E7CB1}" srcOrd="0" destOrd="0" presId="urn:microsoft.com/office/officeart/2005/8/layout/hierarchy1"/>
    <dgm:cxn modelId="{1996F541-819F-469B-9E73-08AA14B11EB4}" type="presParOf" srcId="{018CC05B-2450-4B23-B1F0-E11A011AB452}" destId="{8DD09399-50D8-4EF0-9EF6-C202B0810323}" srcOrd="1" destOrd="0" presId="urn:microsoft.com/office/officeart/2005/8/layout/hierarchy1"/>
    <dgm:cxn modelId="{1AA73E22-638F-4C2E-AE4A-4B3F7FDA13FF}" type="presParOf" srcId="{8DD09399-50D8-4EF0-9EF6-C202B0810323}" destId="{410926B5-1541-4E89-B26F-67673DC4B49E}" srcOrd="0" destOrd="0" presId="urn:microsoft.com/office/officeart/2005/8/layout/hierarchy1"/>
    <dgm:cxn modelId="{1C255CEF-75E0-4BFF-B1FF-AF5FBC775B07}" type="presParOf" srcId="{410926B5-1541-4E89-B26F-67673DC4B49E}" destId="{22864664-2613-4E55-8AE9-19812210A826}" srcOrd="0" destOrd="0" presId="urn:microsoft.com/office/officeart/2005/8/layout/hierarchy1"/>
    <dgm:cxn modelId="{9F4AD3D0-753A-4D02-B42C-E3CC3CFAEF69}" type="presParOf" srcId="{410926B5-1541-4E89-B26F-67673DC4B49E}" destId="{E4D4CAD8-256E-4FF7-AAAA-2BC53653B0A5}" srcOrd="1" destOrd="0" presId="urn:microsoft.com/office/officeart/2005/8/layout/hierarchy1"/>
    <dgm:cxn modelId="{EFAC8BC6-A192-4595-9174-9CCFAECB478A}" type="presParOf" srcId="{8DD09399-50D8-4EF0-9EF6-C202B0810323}" destId="{556EE0D9-F3CE-4CA0-8DEE-E0F6941DEC94}" srcOrd="1" destOrd="0" presId="urn:microsoft.com/office/officeart/2005/8/layout/hierarchy1"/>
    <dgm:cxn modelId="{630CD4BD-FD7D-4600-9072-2217A7FA2133}" type="presParOf" srcId="{018CC05B-2450-4B23-B1F0-E11A011AB452}" destId="{A4CE7FAE-29DF-4C2D-96EE-99F19E38CA04}" srcOrd="2" destOrd="0" presId="urn:microsoft.com/office/officeart/2005/8/layout/hierarchy1"/>
    <dgm:cxn modelId="{9FEE93F7-26C5-45E7-A739-3F1ABF6B6343}" type="presParOf" srcId="{018CC05B-2450-4B23-B1F0-E11A011AB452}" destId="{77A357B5-0C81-46A6-88E6-ED751CD2E459}" srcOrd="3" destOrd="0" presId="urn:microsoft.com/office/officeart/2005/8/layout/hierarchy1"/>
    <dgm:cxn modelId="{3A751CE0-E33F-484F-B238-3FAFA02D3A71}" type="presParOf" srcId="{77A357B5-0C81-46A6-88E6-ED751CD2E459}" destId="{1A45C5E9-9FB2-40E9-8103-5E01D3A9C052}" srcOrd="0" destOrd="0" presId="urn:microsoft.com/office/officeart/2005/8/layout/hierarchy1"/>
    <dgm:cxn modelId="{E231240E-647A-490A-96F2-ED1672126F9D}" type="presParOf" srcId="{1A45C5E9-9FB2-40E9-8103-5E01D3A9C052}" destId="{27CEB21B-4BEC-4BA8-AECA-013B943E4747}" srcOrd="0" destOrd="0" presId="urn:microsoft.com/office/officeart/2005/8/layout/hierarchy1"/>
    <dgm:cxn modelId="{6F311A44-FE3D-4400-8730-2AA41621D42C}" type="presParOf" srcId="{1A45C5E9-9FB2-40E9-8103-5E01D3A9C052}" destId="{DCD0AD46-D1D8-4BC3-A4DD-7A9E04176434}" srcOrd="1" destOrd="0" presId="urn:microsoft.com/office/officeart/2005/8/layout/hierarchy1"/>
    <dgm:cxn modelId="{1F506012-4CB2-489D-9B91-EB6CF1B23027}" type="presParOf" srcId="{77A357B5-0C81-46A6-88E6-ED751CD2E459}" destId="{10DDE1FD-ACD2-4760-8471-E356CF6140C9}"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4CE7FAE-29DF-4C2D-96EE-99F19E38CA04}">
      <dsp:nvSpPr>
        <dsp:cNvPr id="0" name=""/>
        <dsp:cNvSpPr/>
      </dsp:nvSpPr>
      <dsp:spPr>
        <a:xfrm>
          <a:off x="5589619" y="2692140"/>
          <a:ext cx="960337" cy="457033"/>
        </a:xfrm>
        <a:custGeom>
          <a:avLst/>
          <a:gdLst/>
          <a:ahLst/>
          <a:cxnLst/>
          <a:rect l="0" t="0" r="0" b="0"/>
          <a:pathLst>
            <a:path>
              <a:moveTo>
                <a:pt x="0" y="0"/>
              </a:moveTo>
              <a:lnTo>
                <a:pt x="0" y="311454"/>
              </a:lnTo>
              <a:lnTo>
                <a:pt x="960337" y="311454"/>
              </a:lnTo>
              <a:lnTo>
                <a:pt x="960337" y="45703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31685C-899F-4F47-A179-B363A03E7CB1}">
      <dsp:nvSpPr>
        <dsp:cNvPr id="0" name=""/>
        <dsp:cNvSpPr/>
      </dsp:nvSpPr>
      <dsp:spPr>
        <a:xfrm>
          <a:off x="4629282" y="2692140"/>
          <a:ext cx="960337" cy="457033"/>
        </a:xfrm>
        <a:custGeom>
          <a:avLst/>
          <a:gdLst/>
          <a:ahLst/>
          <a:cxnLst/>
          <a:rect l="0" t="0" r="0" b="0"/>
          <a:pathLst>
            <a:path>
              <a:moveTo>
                <a:pt x="960337" y="0"/>
              </a:moveTo>
              <a:lnTo>
                <a:pt x="960337" y="311454"/>
              </a:lnTo>
              <a:lnTo>
                <a:pt x="0" y="311454"/>
              </a:lnTo>
              <a:lnTo>
                <a:pt x="0" y="45703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ACF89C-3661-4D25-9375-34C1977942A0}">
      <dsp:nvSpPr>
        <dsp:cNvPr id="0" name=""/>
        <dsp:cNvSpPr/>
      </dsp:nvSpPr>
      <dsp:spPr>
        <a:xfrm>
          <a:off x="3601273" y="1237229"/>
          <a:ext cx="1988346" cy="457033"/>
        </a:xfrm>
        <a:custGeom>
          <a:avLst/>
          <a:gdLst/>
          <a:ahLst/>
          <a:cxnLst/>
          <a:rect l="0" t="0" r="0" b="0"/>
          <a:pathLst>
            <a:path>
              <a:moveTo>
                <a:pt x="0" y="0"/>
              </a:moveTo>
              <a:lnTo>
                <a:pt x="0" y="311454"/>
              </a:lnTo>
              <a:lnTo>
                <a:pt x="1988346" y="311454"/>
              </a:lnTo>
              <a:lnTo>
                <a:pt x="1988346" y="4570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6279F3-A1C0-4CED-9405-92D545B64E98}">
      <dsp:nvSpPr>
        <dsp:cNvPr id="0" name=""/>
        <dsp:cNvSpPr/>
      </dsp:nvSpPr>
      <dsp:spPr>
        <a:xfrm>
          <a:off x="1748269" y="2692140"/>
          <a:ext cx="960337" cy="457033"/>
        </a:xfrm>
        <a:custGeom>
          <a:avLst/>
          <a:gdLst/>
          <a:ahLst/>
          <a:cxnLst/>
          <a:rect l="0" t="0" r="0" b="0"/>
          <a:pathLst>
            <a:path>
              <a:moveTo>
                <a:pt x="0" y="0"/>
              </a:moveTo>
              <a:lnTo>
                <a:pt x="0" y="311454"/>
              </a:lnTo>
              <a:lnTo>
                <a:pt x="960337" y="311454"/>
              </a:lnTo>
              <a:lnTo>
                <a:pt x="960337" y="45703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F390B-12DB-43DB-9937-91EC40425847}">
      <dsp:nvSpPr>
        <dsp:cNvPr id="0" name=""/>
        <dsp:cNvSpPr/>
      </dsp:nvSpPr>
      <dsp:spPr>
        <a:xfrm>
          <a:off x="787931" y="2692140"/>
          <a:ext cx="960337" cy="457033"/>
        </a:xfrm>
        <a:custGeom>
          <a:avLst/>
          <a:gdLst/>
          <a:ahLst/>
          <a:cxnLst/>
          <a:rect l="0" t="0" r="0" b="0"/>
          <a:pathLst>
            <a:path>
              <a:moveTo>
                <a:pt x="960337" y="0"/>
              </a:moveTo>
              <a:lnTo>
                <a:pt x="960337" y="311454"/>
              </a:lnTo>
              <a:lnTo>
                <a:pt x="0" y="311454"/>
              </a:lnTo>
              <a:lnTo>
                <a:pt x="0" y="45703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6A424EF-0E75-4F62-B9FD-43E3C981D8EA}">
      <dsp:nvSpPr>
        <dsp:cNvPr id="0" name=""/>
        <dsp:cNvSpPr/>
      </dsp:nvSpPr>
      <dsp:spPr>
        <a:xfrm>
          <a:off x="1748269" y="1237229"/>
          <a:ext cx="1853004" cy="457033"/>
        </a:xfrm>
        <a:custGeom>
          <a:avLst/>
          <a:gdLst/>
          <a:ahLst/>
          <a:cxnLst/>
          <a:rect l="0" t="0" r="0" b="0"/>
          <a:pathLst>
            <a:path>
              <a:moveTo>
                <a:pt x="1853004" y="0"/>
              </a:moveTo>
              <a:lnTo>
                <a:pt x="1853004" y="311454"/>
              </a:lnTo>
              <a:lnTo>
                <a:pt x="0" y="311454"/>
              </a:lnTo>
              <a:lnTo>
                <a:pt x="0" y="4570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2F3B9D-3D71-4667-88E5-AB13D8A1F905}">
      <dsp:nvSpPr>
        <dsp:cNvPr id="0" name=""/>
        <dsp:cNvSpPr/>
      </dsp:nvSpPr>
      <dsp:spPr>
        <a:xfrm>
          <a:off x="2815542" y="239351"/>
          <a:ext cx="1571461" cy="9978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247379-EB79-4B83-9D3E-9294F342BD2C}">
      <dsp:nvSpPr>
        <dsp:cNvPr id="0" name=""/>
        <dsp:cNvSpPr/>
      </dsp:nvSpPr>
      <dsp:spPr>
        <a:xfrm>
          <a:off x="2990149" y="405227"/>
          <a:ext cx="1571461" cy="9978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b="1" kern="1200" dirty="0" smtClean="0"/>
            <a:t>Формы вины</a:t>
          </a:r>
          <a:endParaRPr lang="ru-RU" sz="2800" b="1" kern="1200" dirty="0"/>
        </a:p>
      </dsp:txBody>
      <dsp:txXfrm>
        <a:off x="2990149" y="405227"/>
        <a:ext cx="1571461" cy="997878"/>
      </dsp:txXfrm>
    </dsp:sp>
    <dsp:sp modelId="{C46DFBAC-FFE8-40BC-A77B-215CE455ACC6}">
      <dsp:nvSpPr>
        <dsp:cNvPr id="0" name=""/>
        <dsp:cNvSpPr/>
      </dsp:nvSpPr>
      <dsp:spPr>
        <a:xfrm>
          <a:off x="394085" y="1694262"/>
          <a:ext cx="2708366" cy="9978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AE63A0-49A8-4894-BB63-EF6511870039}">
      <dsp:nvSpPr>
        <dsp:cNvPr id="0" name=""/>
        <dsp:cNvSpPr/>
      </dsp:nvSpPr>
      <dsp:spPr>
        <a:xfrm>
          <a:off x="568692" y="1860139"/>
          <a:ext cx="2708366" cy="9978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smtClean="0"/>
            <a:t>умысел</a:t>
          </a:r>
          <a:endParaRPr lang="ru-RU" sz="2000" kern="1200" dirty="0"/>
        </a:p>
      </dsp:txBody>
      <dsp:txXfrm>
        <a:off x="568692" y="1860139"/>
        <a:ext cx="2708366" cy="997878"/>
      </dsp:txXfrm>
    </dsp:sp>
    <dsp:sp modelId="{CC18D9AE-F1AD-4A66-B207-F2765AEB0868}">
      <dsp:nvSpPr>
        <dsp:cNvPr id="0" name=""/>
        <dsp:cNvSpPr/>
      </dsp:nvSpPr>
      <dsp:spPr>
        <a:xfrm>
          <a:off x="2200" y="3149174"/>
          <a:ext cx="1571461" cy="9978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2393FF-2242-4EFE-B1C6-74129B566C19}">
      <dsp:nvSpPr>
        <dsp:cNvPr id="0" name=""/>
        <dsp:cNvSpPr/>
      </dsp:nvSpPr>
      <dsp:spPr>
        <a:xfrm>
          <a:off x="176807" y="3315050"/>
          <a:ext cx="1571461" cy="9978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smtClean="0"/>
            <a:t>прямой</a:t>
          </a:r>
          <a:endParaRPr lang="ru-RU" sz="2000" kern="1200" dirty="0"/>
        </a:p>
      </dsp:txBody>
      <dsp:txXfrm>
        <a:off x="176807" y="3315050"/>
        <a:ext cx="1571461" cy="997878"/>
      </dsp:txXfrm>
    </dsp:sp>
    <dsp:sp modelId="{C2C95280-64C7-4B46-8A6C-F4A9F9E46896}">
      <dsp:nvSpPr>
        <dsp:cNvPr id="0" name=""/>
        <dsp:cNvSpPr/>
      </dsp:nvSpPr>
      <dsp:spPr>
        <a:xfrm>
          <a:off x="1922876" y="3149174"/>
          <a:ext cx="1571461" cy="9978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289C34-BB41-4E18-8064-B1D9A70DB734}">
      <dsp:nvSpPr>
        <dsp:cNvPr id="0" name=""/>
        <dsp:cNvSpPr/>
      </dsp:nvSpPr>
      <dsp:spPr>
        <a:xfrm>
          <a:off x="2097483" y="3315050"/>
          <a:ext cx="1571461" cy="9978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smtClean="0"/>
            <a:t>косвенный</a:t>
          </a:r>
          <a:endParaRPr lang="ru-RU" sz="2000" kern="1200" dirty="0"/>
        </a:p>
      </dsp:txBody>
      <dsp:txXfrm>
        <a:off x="2097483" y="3315050"/>
        <a:ext cx="1571461" cy="997878"/>
      </dsp:txXfrm>
    </dsp:sp>
    <dsp:sp modelId="{AAD16FEF-DA34-40A2-ADD9-A4DA7144B055}">
      <dsp:nvSpPr>
        <dsp:cNvPr id="0" name=""/>
        <dsp:cNvSpPr/>
      </dsp:nvSpPr>
      <dsp:spPr>
        <a:xfrm>
          <a:off x="4370778" y="1694262"/>
          <a:ext cx="2437682" cy="9978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F22BE4-0402-4273-8F16-EEC21FB3A2E3}">
      <dsp:nvSpPr>
        <dsp:cNvPr id="0" name=""/>
        <dsp:cNvSpPr/>
      </dsp:nvSpPr>
      <dsp:spPr>
        <a:xfrm>
          <a:off x="4545385" y="1860139"/>
          <a:ext cx="2437682" cy="9978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smtClean="0"/>
            <a:t>неосторожность</a:t>
          </a:r>
          <a:endParaRPr lang="ru-RU" sz="2000" kern="1200" dirty="0"/>
        </a:p>
      </dsp:txBody>
      <dsp:txXfrm>
        <a:off x="4545385" y="1860139"/>
        <a:ext cx="2437682" cy="997878"/>
      </dsp:txXfrm>
    </dsp:sp>
    <dsp:sp modelId="{22864664-2613-4E55-8AE9-19812210A826}">
      <dsp:nvSpPr>
        <dsp:cNvPr id="0" name=""/>
        <dsp:cNvSpPr/>
      </dsp:nvSpPr>
      <dsp:spPr>
        <a:xfrm>
          <a:off x="3843551" y="3149174"/>
          <a:ext cx="1571461" cy="9978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D4CAD8-256E-4FF7-AAAA-2BC53653B0A5}">
      <dsp:nvSpPr>
        <dsp:cNvPr id="0" name=""/>
        <dsp:cNvSpPr/>
      </dsp:nvSpPr>
      <dsp:spPr>
        <a:xfrm>
          <a:off x="4018158" y="3315050"/>
          <a:ext cx="1571461" cy="9978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smtClean="0"/>
            <a:t>легкомыслие</a:t>
          </a:r>
          <a:endParaRPr lang="ru-RU" sz="1800" kern="1200" dirty="0"/>
        </a:p>
      </dsp:txBody>
      <dsp:txXfrm>
        <a:off x="4018158" y="3315050"/>
        <a:ext cx="1571461" cy="997878"/>
      </dsp:txXfrm>
    </dsp:sp>
    <dsp:sp modelId="{27CEB21B-4BEC-4BA8-AECA-013B943E4747}">
      <dsp:nvSpPr>
        <dsp:cNvPr id="0" name=""/>
        <dsp:cNvSpPr/>
      </dsp:nvSpPr>
      <dsp:spPr>
        <a:xfrm>
          <a:off x="5764226" y="3149174"/>
          <a:ext cx="1571461" cy="9978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D0AD46-D1D8-4BC3-A4DD-7A9E04176434}">
      <dsp:nvSpPr>
        <dsp:cNvPr id="0" name=""/>
        <dsp:cNvSpPr/>
      </dsp:nvSpPr>
      <dsp:spPr>
        <a:xfrm>
          <a:off x="5938833" y="3315050"/>
          <a:ext cx="1571461" cy="99787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smtClean="0"/>
            <a:t>небрежность</a:t>
          </a:r>
          <a:endParaRPr lang="ru-RU" sz="1800" kern="1200" dirty="0"/>
        </a:p>
      </dsp:txBody>
      <dsp:txXfrm>
        <a:off x="5938833" y="3315050"/>
        <a:ext cx="1571461" cy="99787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5B6C33-2BFB-4C04-A224-C789AC5628C8}" type="datetimeFigureOut">
              <a:rPr lang="ru-RU" smtClean="0"/>
              <a:pPr/>
              <a:t>27.09.2024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5A93D4-C96B-4F23-BF49-BA2D5FBC1DFE}" type="slidenum">
              <a:rPr lang="ru-RU" smtClean="0"/>
              <a:pPr/>
              <a:t>‹#›</a:t>
            </a:fld>
            <a:endParaRPr lang="ru-RU"/>
          </a:p>
        </p:txBody>
      </p:sp>
    </p:spTree>
    <p:extLst>
      <p:ext uri="{BB962C8B-B14F-4D97-AF65-F5344CB8AC3E}">
        <p14:creationId xmlns="" xmlns:p14="http://schemas.microsoft.com/office/powerpoint/2010/main" val="417514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27.09.2024</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27.09.2024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27.09.2024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DAD592A-630C-4882-A774-FF8C9A5592D0}"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16683140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20254CB-FF7D-48E3-862B-50DA2823B6B3}"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2218147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B28D42D-4504-4CD5-970F-992E73FDE9C4}"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26014707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3FE87CA-B48F-402B-A8A7-FEA03233FDAA}"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10783940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5A8C96B6-BF92-4AFC-BFC0-3D80DF3CA1F1}"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16703053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8411FC4-51E0-4161-9411-561946DDBAE3}"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8238854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DCEC95C-2F2A-4D09-B752-875CD77C72A7}"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13864721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B3A326-B10B-4E60-B8AB-7FC77F8FABE8}"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2489287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27.09.2024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2AB24B2-0FBA-4C35-8ABD-67F242465FFA}"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270750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C8C8F86-A61E-420F-8FF4-2E14880987B9}"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6123647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C685847-99A8-4963-846C-6A1A772D047B}"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22838375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ECFE464-3DD5-4D7B-99E2-0D1E635090D2}"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42429254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B1D7D3C-949A-470C-9C02-0B00234FB107}"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2429299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3827424-FC51-4D6E-A62B-8A4CE97A687C}"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19745785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B451285-2A14-430B-8908-3AC811901309}"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4812218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5E7A4E5-BF91-442B-9636-E69262E66D2D}"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1337900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DFF33B4D-3274-40BE-947B-776308D6B49A}"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6955978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14BF1DD-3D23-4FAE-9DDE-F5D634A8F71A}"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3231829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pPr/>
              <a:t>27.09.2024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77CE0F8-658A-4A4D-8059-5F533C1C1AFA}"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25309768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DBFCF99-D31F-4E94-A822-5859134F6026}"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14606365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5526DE-A929-4D6F-B717-E649D7696DEF}"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4836315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C185E04-CAEA-411D-9605-C9C863252EDD}" type="slidenum">
              <a:rPr lang="ru-RU">
                <a:solidFill>
                  <a:srgbClr val="000000"/>
                </a:solidFill>
              </a:rPr>
              <a:pPr>
                <a:defRPr/>
              </a:pPr>
              <a:t>‹#›</a:t>
            </a:fld>
            <a:endParaRPr lang="ru-RU">
              <a:solidFill>
                <a:srgbClr val="000000"/>
              </a:solidFill>
            </a:endParaRPr>
          </a:p>
        </p:txBody>
      </p:sp>
    </p:spTree>
    <p:extLst>
      <p:ext uri="{BB962C8B-B14F-4D97-AF65-F5344CB8AC3E}">
        <p14:creationId xmlns="" xmlns:p14="http://schemas.microsoft.com/office/powerpoint/2010/main" val="2103488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27.09.2024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27.09.2024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pPr/>
              <a:t>27.09.2024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pPr/>
              <a:t>27.09.2024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27.09.2024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27.09.2024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4C71EC6-210F-42DE-9C53-41977AD35B3D}" type="datetimeFigureOut">
              <a:rPr lang="ru-RU" smtClean="0"/>
              <a:pPr/>
              <a:t>27.09.2024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9B0651-EE4F-4900-A07F-96A6BFA9D0F0}"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048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ru-RU">
              <a:solidFill>
                <a:srgbClr val="000000"/>
              </a:solidFill>
            </a:endParaRPr>
          </a:p>
        </p:txBody>
      </p:sp>
      <p:sp>
        <p:nvSpPr>
          <p:cNvPr id="2048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ru-RU">
              <a:solidFill>
                <a:srgbClr val="000000"/>
              </a:solidFill>
            </a:endParaRPr>
          </a:p>
        </p:txBody>
      </p:sp>
      <p:sp>
        <p:nvSpPr>
          <p:cNvPr id="2048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35E64851-BD32-4338-B66B-68D5FB07936D}" type="slidenum">
              <a:rPr lang="ru-RU">
                <a:solidFill>
                  <a:srgbClr val="000000"/>
                </a:solidFill>
              </a:rPr>
              <a:pPr fontAlgn="base">
                <a:spcBef>
                  <a:spcPct val="0"/>
                </a:spcBef>
                <a:spcAft>
                  <a:spcPct val="0"/>
                </a:spcAft>
                <a:defRPr/>
              </a:pPr>
              <a:t>‹#›</a:t>
            </a:fld>
            <a:endParaRPr lang="ru-RU">
              <a:solidFill>
                <a:srgbClr val="000000"/>
              </a:solidFill>
            </a:endParaRPr>
          </a:p>
        </p:txBody>
      </p:sp>
    </p:spTree>
    <p:extLst>
      <p:ext uri="{BB962C8B-B14F-4D97-AF65-F5344CB8AC3E}">
        <p14:creationId xmlns="" xmlns:p14="http://schemas.microsoft.com/office/powerpoint/2010/main" val="9857812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048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ru-RU">
              <a:solidFill>
                <a:srgbClr val="000000"/>
              </a:solidFill>
            </a:endParaRPr>
          </a:p>
        </p:txBody>
      </p:sp>
      <p:sp>
        <p:nvSpPr>
          <p:cNvPr id="2048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ru-RU">
              <a:solidFill>
                <a:srgbClr val="000000"/>
              </a:solidFill>
            </a:endParaRPr>
          </a:p>
        </p:txBody>
      </p:sp>
      <p:sp>
        <p:nvSpPr>
          <p:cNvPr id="2048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EFD2F9AB-E521-49D9-8813-EE09D0871416}" type="slidenum">
              <a:rPr lang="ru-RU">
                <a:solidFill>
                  <a:srgbClr val="000000"/>
                </a:solidFill>
              </a:rPr>
              <a:pPr fontAlgn="base">
                <a:spcBef>
                  <a:spcPct val="0"/>
                </a:spcBef>
                <a:spcAft>
                  <a:spcPct val="0"/>
                </a:spcAft>
                <a:defRPr/>
              </a:pPr>
              <a:t>‹#›</a:t>
            </a:fld>
            <a:endParaRPr lang="ru-RU">
              <a:solidFill>
                <a:srgbClr val="000000"/>
              </a:solidFill>
            </a:endParaRPr>
          </a:p>
        </p:txBody>
      </p:sp>
    </p:spTree>
    <p:extLst>
      <p:ext uri="{BB962C8B-B14F-4D97-AF65-F5344CB8AC3E}">
        <p14:creationId xmlns="" xmlns:p14="http://schemas.microsoft.com/office/powerpoint/2010/main" val="28325635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32560" y="359898"/>
            <a:ext cx="7406640" cy="3069102"/>
          </a:xfrm>
        </p:spPr>
        <p:txBody>
          <a:bodyPr>
            <a:noAutofit/>
          </a:bodyPr>
          <a:lstStyle/>
          <a:p>
            <a:pPr algn="ctr"/>
            <a:r>
              <a:rPr lang="ru-RU" sz="6600" b="1" dirty="0" smtClean="0"/>
              <a:t>Состав преступления</a:t>
            </a:r>
            <a:endParaRPr lang="ru-RU" sz="6600" b="1" dirty="0"/>
          </a:p>
        </p:txBody>
      </p:sp>
    </p:spTree>
    <p:extLst>
      <p:ext uri="{BB962C8B-B14F-4D97-AF65-F5344CB8AC3E}">
        <p14:creationId xmlns="" xmlns:p14="http://schemas.microsoft.com/office/powerpoint/2010/main" val="796517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116632"/>
            <a:ext cx="7960928" cy="1143000"/>
          </a:xfrm>
        </p:spPr>
        <p:txBody>
          <a:bodyPr>
            <a:noAutofit/>
          </a:bodyPr>
          <a:lstStyle/>
          <a:p>
            <a:pPr algn="ctr"/>
            <a:r>
              <a:rPr lang="ru-RU" sz="2400" b="1" dirty="0">
                <a:solidFill>
                  <a:schemeClr val="tx1"/>
                </a:solidFill>
                <a:effectLst/>
              </a:rPr>
              <a:t>Объективная сторона состава преступления характеризуется совокупностью следующих признаков:</a:t>
            </a:r>
          </a:p>
        </p:txBody>
      </p:sp>
      <p:sp>
        <p:nvSpPr>
          <p:cNvPr id="3" name="Объект 2"/>
          <p:cNvSpPr>
            <a:spLocks noGrp="1"/>
          </p:cNvSpPr>
          <p:nvPr>
            <p:ph idx="1"/>
          </p:nvPr>
        </p:nvSpPr>
        <p:spPr>
          <a:xfrm>
            <a:off x="1435608" y="1196752"/>
            <a:ext cx="7498080" cy="5051648"/>
          </a:xfrm>
        </p:spPr>
        <p:txBody>
          <a:bodyPr>
            <a:normAutofit/>
          </a:bodyPr>
          <a:lstStyle/>
          <a:p>
            <a:pPr marL="82296" indent="0">
              <a:buNone/>
            </a:pPr>
            <a:r>
              <a:rPr lang="ru-RU" sz="2400" b="1" u="sng" dirty="0" smtClean="0"/>
              <a:t>1.Обязательные признаки: </a:t>
            </a:r>
          </a:p>
          <a:p>
            <a:r>
              <a:rPr lang="ru-RU" sz="2400" dirty="0" smtClean="0"/>
              <a:t>деяние </a:t>
            </a:r>
            <a:r>
              <a:rPr lang="ru-RU" sz="2400" dirty="0"/>
              <a:t>(действие или бездействие</a:t>
            </a:r>
            <a:r>
              <a:rPr lang="ru-RU" sz="2400" dirty="0" smtClean="0"/>
              <a:t>); </a:t>
            </a:r>
          </a:p>
          <a:p>
            <a:r>
              <a:rPr lang="ru-RU" sz="2400" dirty="0" smtClean="0"/>
              <a:t>последствия;                      </a:t>
            </a:r>
          </a:p>
          <a:p>
            <a:r>
              <a:rPr lang="ru-RU" sz="2400" dirty="0" smtClean="0"/>
              <a:t>причинная связь между деянием и последствиями;</a:t>
            </a:r>
          </a:p>
          <a:p>
            <a:pPr marL="82296" indent="0">
              <a:buNone/>
            </a:pPr>
            <a:r>
              <a:rPr lang="ru-RU" sz="2400" b="1" u="sng" dirty="0" smtClean="0"/>
              <a:t>2.Факультативные признаки:</a:t>
            </a:r>
          </a:p>
          <a:p>
            <a:r>
              <a:rPr lang="ru-RU" sz="2400" dirty="0"/>
              <a:t>в</a:t>
            </a:r>
            <a:r>
              <a:rPr lang="ru-RU" sz="2400" dirty="0" smtClean="0"/>
              <a:t>ремя;</a:t>
            </a:r>
          </a:p>
          <a:p>
            <a:r>
              <a:rPr lang="ru-RU" sz="2400" dirty="0"/>
              <a:t>м</a:t>
            </a:r>
            <a:r>
              <a:rPr lang="ru-RU" sz="2400" dirty="0" smtClean="0"/>
              <a:t>есто;</a:t>
            </a:r>
          </a:p>
          <a:p>
            <a:r>
              <a:rPr lang="ru-RU" sz="2400" dirty="0"/>
              <a:t>с</a:t>
            </a:r>
            <a:r>
              <a:rPr lang="ru-RU" sz="2400" dirty="0" smtClean="0"/>
              <a:t>пособ; </a:t>
            </a:r>
          </a:p>
          <a:p>
            <a:r>
              <a:rPr lang="ru-RU" sz="2400" dirty="0" smtClean="0"/>
              <a:t>обстановка;</a:t>
            </a:r>
          </a:p>
          <a:p>
            <a:r>
              <a:rPr lang="ru-RU" sz="2400" dirty="0"/>
              <a:t>о</a:t>
            </a:r>
            <a:r>
              <a:rPr lang="ru-RU" sz="2400" dirty="0" smtClean="0"/>
              <a:t>рудие совершения преступления.</a:t>
            </a:r>
            <a:endParaRPr lang="ru-RU" sz="2400" dirty="0"/>
          </a:p>
          <a:p>
            <a:endParaRPr lang="ru-RU" dirty="0" smtClean="0"/>
          </a:p>
          <a:p>
            <a:pPr marL="82296" indent="0">
              <a:buNone/>
            </a:pPr>
            <a:endParaRPr lang="ru-RU" dirty="0" smtClean="0"/>
          </a:p>
          <a:p>
            <a:pPr marL="82296" indent="0">
              <a:buNone/>
            </a:pPr>
            <a:endParaRPr lang="ru-RU" dirty="0"/>
          </a:p>
          <a:p>
            <a:endParaRPr lang="ru-RU" dirty="0"/>
          </a:p>
        </p:txBody>
      </p:sp>
    </p:spTree>
    <p:extLst>
      <p:ext uri="{BB962C8B-B14F-4D97-AF65-F5344CB8AC3E}">
        <p14:creationId xmlns="" xmlns:p14="http://schemas.microsoft.com/office/powerpoint/2010/main" val="251892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t>Значение объективной стороны:</a:t>
            </a:r>
            <a:endParaRPr lang="ru-RU" sz="2800" b="1" dirty="0"/>
          </a:p>
        </p:txBody>
      </p:sp>
      <p:sp>
        <p:nvSpPr>
          <p:cNvPr id="3" name="Объект 2"/>
          <p:cNvSpPr>
            <a:spLocks noGrp="1"/>
          </p:cNvSpPr>
          <p:nvPr>
            <p:ph idx="1"/>
          </p:nvPr>
        </p:nvSpPr>
        <p:spPr>
          <a:xfrm>
            <a:off x="1259632" y="1196752"/>
            <a:ext cx="7498080" cy="2376264"/>
          </a:xfrm>
        </p:spPr>
        <p:txBody>
          <a:bodyPr>
            <a:normAutofit/>
          </a:bodyPr>
          <a:lstStyle/>
          <a:p>
            <a:pPr>
              <a:buSzPct val="91000"/>
            </a:pPr>
            <a:r>
              <a:rPr lang="ru-RU" sz="2400" dirty="0"/>
              <a:t>в</a:t>
            </a:r>
            <a:r>
              <a:rPr lang="ru-RU" sz="2400" dirty="0" smtClean="0"/>
              <a:t> </a:t>
            </a:r>
            <a:r>
              <a:rPr lang="ru-RU" sz="2400" dirty="0"/>
              <a:t>основном ее признаки описываются в диспозиции уголовно-правовой нормы. Тем самым в законе раскрывается, в чем состоит уголовно-правовой запрет, в частности его внешнее проявление, что дает возможность качественно </a:t>
            </a:r>
            <a:r>
              <a:rPr lang="ru-RU" sz="2400" dirty="0" smtClean="0"/>
              <a:t>определить </a:t>
            </a:r>
            <a:r>
              <a:rPr lang="ru-RU" sz="2400" dirty="0"/>
              <a:t>то или иное преступление</a:t>
            </a:r>
            <a:r>
              <a:rPr lang="ru-RU" sz="2400" dirty="0" smtClean="0"/>
              <a:t>.</a:t>
            </a:r>
          </a:p>
          <a:p>
            <a:pPr marL="539496" indent="-457200">
              <a:buSzPct val="91000"/>
              <a:buFont typeface="+mj-lt"/>
              <a:buAutoNum type="arabicPeriod"/>
            </a:pPr>
            <a:endParaRPr lang="ru-RU" sz="2400" dirty="0"/>
          </a:p>
        </p:txBody>
      </p:sp>
      <p:sp>
        <p:nvSpPr>
          <p:cNvPr id="4" name="Заголовок 1"/>
          <p:cNvSpPr txBox="1">
            <a:spLocks/>
          </p:cNvSpPr>
          <p:nvPr/>
        </p:nvSpPr>
        <p:spPr>
          <a:xfrm>
            <a:off x="1043608" y="3789040"/>
            <a:ext cx="7992888" cy="2088232"/>
          </a:xfrm>
          <a:prstGeom prst="rect">
            <a:avLst/>
          </a:prstGeom>
        </p:spPr>
        <p:txBody>
          <a:bodyPr anchor="ctr">
            <a:normAutofit fontScale="90000" lnSpcReduction="1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ru-RU" sz="2700" b="1" dirty="0" smtClean="0">
                <a:solidFill>
                  <a:schemeClr val="tx1"/>
                </a:solidFill>
                <a:effectLst/>
              </a:rPr>
              <a:t>Например</a:t>
            </a:r>
            <a:r>
              <a:rPr lang="ru-RU" sz="2700" dirty="0" smtClean="0">
                <a:solidFill>
                  <a:schemeClr val="tx1"/>
                </a:solidFill>
                <a:effectLst/>
              </a:rPr>
              <a:t>, способ, орудия или средства совершения преступления существенно повышают степень общественной опасности посягательства, что влияет на выбор судом вида и размера (срока) наказания.</a:t>
            </a:r>
            <a:r>
              <a:rPr lang="ru-RU" dirty="0" smtClean="0"/>
              <a:t/>
            </a:r>
            <a:br>
              <a:rPr lang="ru-RU" dirty="0" smtClean="0"/>
            </a:br>
            <a:endParaRPr lang="ru-RU" dirty="0"/>
          </a:p>
        </p:txBody>
      </p:sp>
    </p:spTree>
    <p:extLst>
      <p:ext uri="{BB962C8B-B14F-4D97-AF65-F5344CB8AC3E}">
        <p14:creationId xmlns="" xmlns:p14="http://schemas.microsoft.com/office/powerpoint/2010/main" val="2062853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87624" y="548680"/>
            <a:ext cx="7746064" cy="1296144"/>
          </a:xfrm>
        </p:spPr>
        <p:txBody>
          <a:bodyPr>
            <a:normAutofit/>
          </a:bodyPr>
          <a:lstStyle/>
          <a:p>
            <a:r>
              <a:rPr lang="ru-RU" sz="2400" dirty="0" smtClean="0"/>
              <a:t>объективная </a:t>
            </a:r>
            <a:r>
              <a:rPr lang="ru-RU" sz="2400" dirty="0"/>
              <a:t>сторона позволяет установить наличие состава преступления как юридического основания уголовной ответственности. </a:t>
            </a:r>
          </a:p>
        </p:txBody>
      </p:sp>
      <p:sp>
        <p:nvSpPr>
          <p:cNvPr id="4" name="Заголовок 1"/>
          <p:cNvSpPr>
            <a:spLocks noGrp="1"/>
          </p:cNvSpPr>
          <p:nvPr>
            <p:ph type="title"/>
          </p:nvPr>
        </p:nvSpPr>
        <p:spPr>
          <a:xfrm>
            <a:off x="1115616" y="3429000"/>
            <a:ext cx="7920880" cy="1143000"/>
          </a:xfrm>
        </p:spPr>
        <p:txBody>
          <a:bodyPr>
            <a:noAutofit/>
          </a:bodyPr>
          <a:lstStyle/>
          <a:p>
            <a:r>
              <a:rPr lang="ru-RU" sz="2400" b="1" dirty="0" smtClean="0">
                <a:solidFill>
                  <a:schemeClr val="tx1"/>
                </a:solidFill>
                <a:effectLst/>
              </a:rPr>
              <a:t>Например, </a:t>
            </a:r>
            <a:r>
              <a:rPr lang="ru-RU" sz="2400" dirty="0">
                <a:solidFill>
                  <a:schemeClr val="tx1"/>
                </a:solidFill>
                <a:effectLst/>
              </a:rPr>
              <a:t>отсутствие последствий в виде существенного изменения радиоактивного фона, причинения вреда здоровью человека, массовой гибели животных либо иных тяжких последствий исключает возможность привлечения лица к ответственности по ст. 246 УК за нарушение правил охраны окружающей среды при проектировании, размещении, строительстве, вводе в эксплуатацию и эксплуатации промышленных, сельскохозяйственных, научных и иных объектов.</a:t>
            </a:r>
          </a:p>
        </p:txBody>
      </p:sp>
    </p:spTree>
    <p:extLst>
      <p:ext uri="{BB962C8B-B14F-4D97-AF65-F5344CB8AC3E}">
        <p14:creationId xmlns="" xmlns:p14="http://schemas.microsoft.com/office/powerpoint/2010/main" val="1567636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4465" y="1507307"/>
            <a:ext cx="8100392" cy="936104"/>
          </a:xfrm>
        </p:spPr>
        <p:txBody>
          <a:bodyPr>
            <a:normAutofit/>
          </a:bodyPr>
          <a:lstStyle/>
          <a:p>
            <a:r>
              <a:rPr lang="ru-RU" sz="2400" dirty="0"/>
              <a:t>во многих случаях по объективной стороне происходит квалификация </a:t>
            </a:r>
            <a:r>
              <a:rPr lang="ru-RU" sz="2400" dirty="0" smtClean="0"/>
              <a:t>преступления</a:t>
            </a:r>
            <a:endParaRPr lang="ru-RU" sz="2400" dirty="0"/>
          </a:p>
        </p:txBody>
      </p:sp>
      <p:sp>
        <p:nvSpPr>
          <p:cNvPr id="4" name="Объект 2"/>
          <p:cNvSpPr txBox="1">
            <a:spLocks/>
          </p:cNvSpPr>
          <p:nvPr/>
        </p:nvSpPr>
        <p:spPr>
          <a:xfrm>
            <a:off x="1043608" y="2420888"/>
            <a:ext cx="7992888" cy="3432448"/>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r>
              <a:rPr lang="ru-RU" sz="2400" dirty="0" smtClean="0"/>
              <a:t>определяет внешние признаки преступности деяния, характера и степени его общественной опасности и тем самым служит критерием его отграничения от деликта иной отраслевой принадлежности или иного социально значимого поведения;</a:t>
            </a:r>
          </a:p>
        </p:txBody>
      </p:sp>
    </p:spTree>
    <p:extLst>
      <p:ext uri="{BB962C8B-B14F-4D97-AF65-F5344CB8AC3E}">
        <p14:creationId xmlns="" xmlns:p14="http://schemas.microsoft.com/office/powerpoint/2010/main" val="2789202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2708920"/>
            <a:ext cx="7930128" cy="1143000"/>
          </a:xfrm>
        </p:spPr>
        <p:txBody>
          <a:bodyPr>
            <a:noAutofit/>
          </a:bodyPr>
          <a:lstStyle/>
          <a:p>
            <a:r>
              <a:rPr lang="ru-RU" sz="1800" dirty="0" smtClean="0">
                <a:solidFill>
                  <a:schemeClr val="tx1"/>
                </a:solidFill>
                <a:effectLst/>
              </a:rPr>
              <a:t>          </a:t>
            </a:r>
            <a:r>
              <a:rPr lang="ru-RU" sz="2400" b="1" dirty="0" smtClean="0">
                <a:solidFill>
                  <a:schemeClr val="tx1"/>
                </a:solidFill>
                <a:effectLst/>
              </a:rPr>
              <a:t>Например</a:t>
            </a:r>
            <a:r>
              <a:rPr lang="ru-RU" sz="2400" dirty="0" smtClean="0">
                <a:solidFill>
                  <a:schemeClr val="tx1"/>
                </a:solidFill>
                <a:effectLst/>
              </a:rPr>
              <a:t>, согласно </a:t>
            </a:r>
            <a:r>
              <a:rPr lang="ru-RU" sz="2400" dirty="0">
                <a:solidFill>
                  <a:schemeClr val="tx1"/>
                </a:solidFill>
                <a:effectLst/>
              </a:rPr>
              <a:t>ст. 19.1 КоАП РФ </a:t>
            </a:r>
            <a:r>
              <a:rPr lang="ru-RU" sz="2400" b="1" u="sng" dirty="0">
                <a:solidFill>
                  <a:schemeClr val="tx1"/>
                </a:solidFill>
                <a:effectLst/>
              </a:rPr>
              <a:t>самоуправством</a:t>
            </a:r>
            <a:r>
              <a:rPr lang="ru-RU" sz="2400" dirty="0">
                <a:solidFill>
                  <a:schemeClr val="tx1"/>
                </a:solidFill>
                <a:effectLst/>
              </a:rPr>
              <a:t> признается самовольное, вопреки установленному федеральным законом или иным нормативным правовым актом порядку осуществление своего действительного или предполагаемого права, не причинившее существенного вреда гражданам или юридическим лицам</a:t>
            </a:r>
            <a:r>
              <a:rPr lang="ru-RU" sz="2400" dirty="0" smtClean="0">
                <a:solidFill>
                  <a:schemeClr val="tx1"/>
                </a:solidFill>
                <a:effectLst/>
              </a:rPr>
              <a:t>.</a:t>
            </a:r>
            <a:br>
              <a:rPr lang="ru-RU" sz="2400" dirty="0" smtClean="0">
                <a:solidFill>
                  <a:schemeClr val="tx1"/>
                </a:solidFill>
                <a:effectLst/>
              </a:rPr>
            </a:br>
            <a:r>
              <a:rPr lang="ru-RU" sz="2400" dirty="0" smtClean="0">
                <a:solidFill>
                  <a:schemeClr val="tx1"/>
                </a:solidFill>
                <a:effectLst/>
              </a:rPr>
              <a:t> </a:t>
            </a:r>
            <a:r>
              <a:rPr lang="ru-RU" sz="2400" dirty="0">
                <a:solidFill>
                  <a:schemeClr val="tx1"/>
                </a:solidFill>
                <a:effectLst/>
              </a:rPr>
              <a:t> </a:t>
            </a:r>
            <a:r>
              <a:rPr lang="ru-RU" sz="2400" dirty="0" smtClean="0">
                <a:solidFill>
                  <a:schemeClr val="tx1"/>
                </a:solidFill>
                <a:effectLst/>
              </a:rPr>
              <a:t>          А </a:t>
            </a:r>
            <a:r>
              <a:rPr lang="ru-RU" sz="2400" b="1" u="sng" dirty="0">
                <a:solidFill>
                  <a:schemeClr val="tx1"/>
                </a:solidFill>
                <a:effectLst/>
              </a:rPr>
              <a:t>самоуправство как преступление </a:t>
            </a:r>
            <a:r>
              <a:rPr lang="ru-RU" sz="2400" dirty="0">
                <a:solidFill>
                  <a:schemeClr val="tx1"/>
                </a:solidFill>
                <a:effectLst/>
              </a:rPr>
              <a:t>означает самовольное, вопреки установленному законом или иным нормативным правовым актом порядку совершение каких-либо действий, правомерность которых оспаривается организацией или гражданином, если такими действиями причинен существенный вред (ст. 330 УК). </a:t>
            </a:r>
            <a:endParaRPr lang="ru-RU" sz="1800" dirty="0">
              <a:solidFill>
                <a:schemeClr val="tx1"/>
              </a:solidFill>
              <a:effectLst/>
            </a:endParaRPr>
          </a:p>
        </p:txBody>
      </p:sp>
    </p:spTree>
    <p:extLst>
      <p:ext uri="{BB962C8B-B14F-4D97-AF65-F5344CB8AC3E}">
        <p14:creationId xmlns="" xmlns:p14="http://schemas.microsoft.com/office/powerpoint/2010/main" val="3891109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65713" y="1340768"/>
            <a:ext cx="8074120" cy="1008112"/>
          </a:xfrm>
        </p:spPr>
        <p:txBody>
          <a:bodyPr/>
          <a:lstStyle/>
          <a:p>
            <a:r>
              <a:rPr lang="ru-RU" sz="2400" dirty="0"/>
              <a:t>признаки объективной стороны учитываются при назначении наказания</a:t>
            </a:r>
            <a:r>
              <a:rPr lang="ru-RU" sz="2800" dirty="0" smtClean="0"/>
              <a:t>.</a:t>
            </a:r>
          </a:p>
        </p:txBody>
      </p:sp>
      <p:sp>
        <p:nvSpPr>
          <p:cNvPr id="4" name="Заголовок 1"/>
          <p:cNvSpPr>
            <a:spLocks noGrp="1"/>
          </p:cNvSpPr>
          <p:nvPr>
            <p:ph type="title"/>
          </p:nvPr>
        </p:nvSpPr>
        <p:spPr>
          <a:xfrm>
            <a:off x="1259632" y="2492896"/>
            <a:ext cx="7704856" cy="1143000"/>
          </a:xfrm>
        </p:spPr>
        <p:txBody>
          <a:bodyPr>
            <a:noAutofit/>
          </a:bodyPr>
          <a:lstStyle/>
          <a:p>
            <a:r>
              <a:rPr lang="ru-RU" sz="2400" b="1" dirty="0" smtClean="0">
                <a:solidFill>
                  <a:schemeClr val="tx1"/>
                </a:solidFill>
                <a:effectLst/>
              </a:rPr>
              <a:t>Например</a:t>
            </a:r>
            <a:r>
              <a:rPr lang="ru-RU" sz="2400" dirty="0" smtClean="0">
                <a:solidFill>
                  <a:schemeClr val="tx1"/>
                </a:solidFill>
                <a:effectLst/>
              </a:rPr>
              <a:t>, способ</a:t>
            </a:r>
            <a:r>
              <a:rPr lang="ru-RU" sz="2400" dirty="0">
                <a:solidFill>
                  <a:schemeClr val="tx1"/>
                </a:solidFill>
                <a:effectLst/>
              </a:rPr>
              <a:t>, орудия или средства совершения преступления существенно повышают степень общественной опасности посягательства, что влияет на выбор судом вида и размера (срока) наказания.</a:t>
            </a:r>
          </a:p>
        </p:txBody>
      </p:sp>
    </p:spTree>
    <p:extLst>
      <p:ext uri="{BB962C8B-B14F-4D97-AF65-F5344CB8AC3E}">
        <p14:creationId xmlns="" xmlns:p14="http://schemas.microsoft.com/office/powerpoint/2010/main" val="21501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4954562"/>
          </a:xfrm>
        </p:spPr>
        <p:txBody>
          <a:bodyPr>
            <a:noAutofit/>
          </a:bodyPr>
          <a:lstStyle/>
          <a:p>
            <a:pPr algn="ctr"/>
            <a:r>
              <a:rPr lang="ru-RU" sz="8000" b="1" dirty="0" smtClean="0"/>
              <a:t>Субъективная сторона</a:t>
            </a:r>
            <a:endParaRPr lang="ru-RU" sz="8000" b="1" dirty="0"/>
          </a:p>
        </p:txBody>
      </p:sp>
    </p:spTree>
    <p:extLst>
      <p:ext uri="{BB962C8B-B14F-4D97-AF65-F5344CB8AC3E}">
        <p14:creationId xmlns="" xmlns:p14="http://schemas.microsoft.com/office/powerpoint/2010/main" val="1143383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95051" y="2004522"/>
            <a:ext cx="7941443" cy="1815882"/>
          </a:xfrm>
          <a:prstGeom prst="rect">
            <a:avLst/>
          </a:prstGeom>
          <a:noFill/>
        </p:spPr>
        <p:txBody>
          <a:bodyPr wrap="square" rtlCol="0">
            <a:spAutoFit/>
          </a:bodyPr>
          <a:lstStyle/>
          <a:p>
            <a:r>
              <a:rPr lang="ru-RU" sz="2800" b="1" u="sng" dirty="0" smtClean="0"/>
              <a:t>Субъективная сторона преступления </a:t>
            </a:r>
            <a:r>
              <a:rPr lang="ru-RU" sz="2800" dirty="0" smtClean="0"/>
              <a:t>— это внутреннее психическое отношение лица к совершаемому им общественно опасному деянию.</a:t>
            </a:r>
          </a:p>
        </p:txBody>
      </p:sp>
    </p:spTree>
    <p:extLst>
      <p:ext uri="{BB962C8B-B14F-4D97-AF65-F5344CB8AC3E}">
        <p14:creationId xmlns="" xmlns:p14="http://schemas.microsoft.com/office/powerpoint/2010/main" val="2354473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t>Признаки субъективной стороны</a:t>
            </a:r>
            <a:endParaRPr lang="ru-RU" sz="2800" b="1" dirty="0"/>
          </a:p>
        </p:txBody>
      </p:sp>
      <p:sp>
        <p:nvSpPr>
          <p:cNvPr id="3" name="Объект 2"/>
          <p:cNvSpPr>
            <a:spLocks noGrp="1"/>
          </p:cNvSpPr>
          <p:nvPr>
            <p:ph sz="half" idx="1"/>
          </p:nvPr>
        </p:nvSpPr>
        <p:spPr/>
        <p:txBody>
          <a:bodyPr/>
          <a:lstStyle/>
          <a:p>
            <a:pPr marL="82296" indent="0" algn="ctr">
              <a:buNone/>
            </a:pPr>
            <a:r>
              <a:rPr lang="ru-RU" b="1" dirty="0" smtClean="0"/>
              <a:t>Обязательные:</a:t>
            </a:r>
          </a:p>
          <a:p>
            <a:pPr marL="596646" indent="-514350">
              <a:buFont typeface="+mj-lt"/>
              <a:buAutoNum type="arabicPeriod"/>
            </a:pPr>
            <a:r>
              <a:rPr lang="ru-RU" sz="2000" dirty="0"/>
              <a:t>в</a:t>
            </a:r>
            <a:r>
              <a:rPr lang="ru-RU" sz="2000" dirty="0" smtClean="0"/>
              <a:t>ина</a:t>
            </a:r>
          </a:p>
          <a:p>
            <a:pPr marL="82296" indent="0">
              <a:buNone/>
            </a:pPr>
            <a:r>
              <a:rPr lang="ru-RU" sz="2000" dirty="0" smtClean="0"/>
              <a:t>(это психическое отношение лица к совершаемому им деянию)</a:t>
            </a:r>
            <a:endParaRPr lang="ru-RU" sz="2000" dirty="0"/>
          </a:p>
        </p:txBody>
      </p:sp>
      <p:sp>
        <p:nvSpPr>
          <p:cNvPr id="4" name="Объект 3"/>
          <p:cNvSpPr>
            <a:spLocks noGrp="1"/>
          </p:cNvSpPr>
          <p:nvPr>
            <p:ph sz="half" idx="2"/>
          </p:nvPr>
        </p:nvSpPr>
        <p:spPr>
          <a:xfrm>
            <a:off x="5148064" y="1524000"/>
            <a:ext cx="3888432" cy="4663440"/>
          </a:xfrm>
        </p:spPr>
        <p:txBody>
          <a:bodyPr/>
          <a:lstStyle/>
          <a:p>
            <a:pPr marL="82296" indent="0" algn="ctr">
              <a:buNone/>
            </a:pPr>
            <a:r>
              <a:rPr lang="ru-RU" b="1" dirty="0" smtClean="0"/>
              <a:t>Факультативные:</a:t>
            </a:r>
          </a:p>
          <a:p>
            <a:pPr marL="85725" indent="-4763">
              <a:buFont typeface="+mj-lt"/>
              <a:buAutoNum type="arabicPeriod"/>
            </a:pPr>
            <a:r>
              <a:rPr lang="ru-RU" sz="2000" dirty="0"/>
              <a:t>мотив(осознанное </a:t>
            </a:r>
            <a:r>
              <a:rPr lang="ru-RU" sz="2000" dirty="0" smtClean="0"/>
              <a:t>побуждение</a:t>
            </a:r>
            <a:r>
              <a:rPr lang="ru-RU" sz="2000" dirty="0"/>
              <a:t>, которым руководствуется субъект </a:t>
            </a:r>
            <a:r>
              <a:rPr lang="ru-RU" sz="2000" dirty="0" smtClean="0"/>
              <a:t>преступления);</a:t>
            </a:r>
          </a:p>
          <a:p>
            <a:pPr marL="85725" indent="-4763">
              <a:buFont typeface="+mj-lt"/>
              <a:buAutoNum type="arabicPeriod"/>
            </a:pPr>
            <a:r>
              <a:rPr lang="ru-RU" sz="2000" dirty="0" smtClean="0"/>
              <a:t>цель </a:t>
            </a:r>
            <a:r>
              <a:rPr lang="ru-RU" sz="2000" dirty="0"/>
              <a:t>(представление о желаемом </a:t>
            </a:r>
            <a:r>
              <a:rPr lang="ru-RU" sz="2000" dirty="0" smtClean="0"/>
              <a:t>преступном </a:t>
            </a:r>
            <a:r>
              <a:rPr lang="ru-RU" sz="2000" dirty="0"/>
              <a:t>результате, к которому стремится </a:t>
            </a:r>
            <a:r>
              <a:rPr lang="ru-RU" sz="2000" dirty="0" smtClean="0"/>
              <a:t>субъект);</a:t>
            </a:r>
          </a:p>
          <a:p>
            <a:pPr marL="85725" indent="-4763">
              <a:buFont typeface="+mj-lt"/>
              <a:buAutoNum type="arabicPeriod"/>
            </a:pPr>
            <a:r>
              <a:rPr lang="ru-RU" sz="2000" dirty="0"/>
              <a:t>э</a:t>
            </a:r>
            <a:r>
              <a:rPr lang="ru-RU" sz="2000" dirty="0" smtClean="0"/>
              <a:t>моции (это то эмоциональное состояние в котором находится виновный в момент совершения преступления);</a:t>
            </a:r>
            <a:endParaRPr lang="ru-RU" sz="2000" dirty="0"/>
          </a:p>
        </p:txBody>
      </p:sp>
      <p:cxnSp>
        <p:nvCxnSpPr>
          <p:cNvPr id="6" name="Прямая со стрелкой 5"/>
          <p:cNvCxnSpPr/>
          <p:nvPr/>
        </p:nvCxnSpPr>
        <p:spPr>
          <a:xfrm flipH="1">
            <a:off x="3059832" y="1052736"/>
            <a:ext cx="864096"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a:off x="6156176" y="1052736"/>
            <a:ext cx="792088"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9479837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 xmlns:p14="http://schemas.microsoft.com/office/powerpoint/2010/main" val="858238249"/>
              </p:ext>
            </p:extLst>
          </p:nvPr>
        </p:nvGraphicFramePr>
        <p:xfrm>
          <a:off x="1403648" y="908720"/>
          <a:ext cx="7512496" cy="4552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29570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74638"/>
            <a:ext cx="7818072" cy="1354162"/>
          </a:xfrm>
        </p:spPr>
        <p:txBody>
          <a:bodyPr>
            <a:normAutofit fontScale="90000"/>
          </a:bodyPr>
          <a:lstStyle/>
          <a:p>
            <a:pPr algn="ctr"/>
            <a:r>
              <a:rPr lang="ru-RU" sz="3100" b="1" dirty="0"/>
              <a:t>Соотношение понятий преступления и состава преступления </a:t>
            </a:r>
            <a:r>
              <a:rPr lang="ru-RU" dirty="0"/>
              <a:t/>
            </a:r>
            <a:br>
              <a:rPr lang="ru-RU" dirty="0"/>
            </a:br>
            <a:endParaRPr lang="ru-RU" dirty="0"/>
          </a:p>
        </p:txBody>
      </p:sp>
      <p:sp>
        <p:nvSpPr>
          <p:cNvPr id="5" name="Объект 4"/>
          <p:cNvSpPr>
            <a:spLocks noGrp="1"/>
          </p:cNvSpPr>
          <p:nvPr>
            <p:ph idx="1"/>
          </p:nvPr>
        </p:nvSpPr>
        <p:spPr>
          <a:xfrm>
            <a:off x="1435100" y="3068638"/>
            <a:ext cx="7499350" cy="1815882"/>
          </a:xfrm>
          <a:prstGeom prst="rect">
            <a:avLst/>
          </a:prstGeom>
        </p:spPr>
        <p:txBody>
          <a:bodyPr wrap="square">
            <a:spAutoFit/>
          </a:bodyPr>
          <a:lstStyle/>
          <a:p>
            <a:pPr marL="82296" indent="0">
              <a:buNone/>
            </a:pPr>
            <a:r>
              <a:rPr lang="ru-RU" sz="2800" b="1" dirty="0" smtClean="0"/>
              <a:t>Состав преступления </a:t>
            </a:r>
            <a:r>
              <a:rPr lang="ru-RU" sz="2800" dirty="0" smtClean="0"/>
              <a:t>– это совокупность обязательных и объективных признаков, характеризующих общественно опасные деяния как преступления.</a:t>
            </a:r>
            <a:endParaRPr lang="ru-RU" sz="2800" dirty="0"/>
          </a:p>
        </p:txBody>
      </p:sp>
      <p:sp>
        <p:nvSpPr>
          <p:cNvPr id="6" name="Прямоугольник 5"/>
          <p:cNvSpPr/>
          <p:nvPr/>
        </p:nvSpPr>
        <p:spPr>
          <a:xfrm>
            <a:off x="1403648" y="1193354"/>
            <a:ext cx="7895678" cy="1815882"/>
          </a:xfrm>
          <a:prstGeom prst="rect">
            <a:avLst/>
          </a:prstGeom>
        </p:spPr>
        <p:txBody>
          <a:bodyPr wrap="square">
            <a:spAutoFit/>
          </a:bodyPr>
          <a:lstStyle/>
          <a:p>
            <a:r>
              <a:rPr lang="ru-RU" sz="2800" b="1" dirty="0" smtClean="0"/>
              <a:t>  Преступление </a:t>
            </a:r>
            <a:r>
              <a:rPr lang="ru-RU" sz="2800" dirty="0" smtClean="0"/>
              <a:t>– это виновно </a:t>
            </a:r>
            <a:r>
              <a:rPr lang="ru-RU" sz="2800" dirty="0"/>
              <a:t>совершенное общественно опасное деяние, запрещенное настоящим Кодексом под угрозой </a:t>
            </a:r>
            <a:r>
              <a:rPr lang="ru-RU" sz="2800" dirty="0" smtClean="0"/>
              <a:t>наказания. </a:t>
            </a:r>
          </a:p>
          <a:p>
            <a:r>
              <a:rPr lang="ru-RU" sz="2800" dirty="0" smtClean="0"/>
              <a:t>ч</a:t>
            </a:r>
            <a:r>
              <a:rPr lang="ru-RU" sz="2800" dirty="0"/>
              <a:t>. </a:t>
            </a:r>
            <a:r>
              <a:rPr lang="ru-RU" sz="2800" dirty="0" smtClean="0"/>
              <a:t>1 ст</a:t>
            </a:r>
            <a:r>
              <a:rPr lang="ru-RU" sz="2800" dirty="0"/>
              <a:t>. 14 УК РФ </a:t>
            </a:r>
          </a:p>
        </p:txBody>
      </p:sp>
    </p:spTree>
    <p:extLst>
      <p:ext uri="{BB962C8B-B14F-4D97-AF65-F5344CB8AC3E}">
        <p14:creationId xmlns="" xmlns:p14="http://schemas.microsoft.com/office/powerpoint/2010/main" val="16539544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noGrp="1"/>
          </p:cNvSpPr>
          <p:nvPr>
            <p:ph type="title"/>
          </p:nvPr>
        </p:nvSpPr>
        <p:spPr>
          <a:xfrm>
            <a:off x="1403648" y="260648"/>
            <a:ext cx="7498080" cy="6186309"/>
          </a:xfrm>
          <a:prstGeom prst="rect">
            <a:avLst/>
          </a:prstGeom>
          <a:noFill/>
        </p:spPr>
        <p:txBody>
          <a:bodyPr wrap="square" rtlCol="0">
            <a:spAutoFit/>
          </a:bodyPr>
          <a:lstStyle/>
          <a:p>
            <a:pPr algn="ctr"/>
            <a:r>
              <a:rPr lang="ru-RU" sz="2800" b="1" dirty="0" smtClean="0"/>
              <a:t>Значение субъективной стороны</a:t>
            </a:r>
            <a:br>
              <a:rPr lang="ru-RU" sz="2800" b="1" dirty="0" smtClean="0"/>
            </a:br>
            <a:endParaRPr lang="ru-RU" sz="2800" b="1" dirty="0" smtClean="0"/>
          </a:p>
          <a:p>
            <a:pPr marL="342900" indent="-342900">
              <a:buClr>
                <a:schemeClr val="accent1"/>
              </a:buClr>
              <a:buAutoNum type="arabicPeriod"/>
            </a:pPr>
            <a:r>
              <a:rPr lang="ru-RU" sz="2000" dirty="0" smtClean="0">
                <a:solidFill>
                  <a:schemeClr val="tx1"/>
                </a:solidFill>
                <a:effectLst/>
              </a:rPr>
              <a:t>разграничение преступного и непреступного поведения;</a:t>
            </a:r>
            <a:br>
              <a:rPr lang="ru-RU" sz="2000" dirty="0" smtClean="0">
                <a:solidFill>
                  <a:schemeClr val="tx1"/>
                </a:solidFill>
                <a:effectLst/>
              </a:rPr>
            </a:br>
            <a:endParaRPr lang="ru-RU" sz="2000" dirty="0" smtClean="0">
              <a:solidFill>
                <a:schemeClr val="tx1"/>
              </a:solidFill>
              <a:effectLst/>
            </a:endParaRPr>
          </a:p>
          <a:p>
            <a:pPr>
              <a:buClr>
                <a:schemeClr val="accent1"/>
              </a:buClr>
              <a:buAutoNum type="arabicPeriod"/>
            </a:pPr>
            <a:r>
              <a:rPr lang="ru-RU" sz="2000" dirty="0">
                <a:solidFill>
                  <a:schemeClr val="tx1"/>
                </a:solidFill>
                <a:effectLst/>
              </a:rPr>
              <a:t>р</a:t>
            </a:r>
            <a:r>
              <a:rPr lang="ru-RU" sz="2000" dirty="0" smtClean="0">
                <a:solidFill>
                  <a:schemeClr val="tx1"/>
                </a:solidFill>
                <a:effectLst/>
              </a:rPr>
              <a:t>азграничение сходных по объективным признакам составов преступлений;</a:t>
            </a:r>
            <a:br>
              <a:rPr lang="ru-RU" sz="2000" dirty="0" smtClean="0">
                <a:solidFill>
                  <a:schemeClr val="tx1"/>
                </a:solidFill>
                <a:effectLst/>
              </a:rPr>
            </a:br>
            <a:endParaRPr lang="ru-RU" sz="2000" dirty="0" smtClean="0">
              <a:solidFill>
                <a:schemeClr val="tx1"/>
              </a:solidFill>
              <a:effectLst/>
            </a:endParaRPr>
          </a:p>
          <a:p>
            <a:pPr>
              <a:buClr>
                <a:schemeClr val="accent1"/>
              </a:buClr>
              <a:buFont typeface="+mj-lt"/>
              <a:buAutoNum type="arabicPeriod"/>
            </a:pPr>
            <a:r>
              <a:rPr lang="ru-RU" sz="2000" dirty="0" smtClean="0">
                <a:solidFill>
                  <a:schemeClr val="tx1"/>
                </a:solidFill>
                <a:effectLst/>
              </a:rPr>
              <a:t>    признаки субъективной стороны определяют степень   общественной опасности преступления и преступника, являясь смягчающими и отягчающими обстоятельствами.</a:t>
            </a:r>
            <a:br>
              <a:rPr lang="ru-RU" sz="2000" dirty="0" smtClean="0">
                <a:solidFill>
                  <a:schemeClr val="tx1"/>
                </a:solidFill>
                <a:effectLst/>
              </a:rPr>
            </a:br>
            <a:r>
              <a:rPr lang="ru-RU" sz="2000" dirty="0">
                <a:solidFill>
                  <a:schemeClr val="tx1"/>
                </a:solidFill>
                <a:effectLst/>
              </a:rPr>
              <a:t/>
            </a:r>
            <a:br>
              <a:rPr lang="ru-RU" sz="2000" dirty="0">
                <a:solidFill>
                  <a:schemeClr val="tx1"/>
                </a:solidFill>
                <a:effectLst/>
              </a:rPr>
            </a:br>
            <a:r>
              <a:rPr lang="ru-RU" sz="2000" dirty="0" smtClean="0">
                <a:solidFill>
                  <a:schemeClr val="accent1">
                    <a:lumMod val="75000"/>
                  </a:schemeClr>
                </a:solidFill>
                <a:effectLst/>
              </a:rPr>
              <a:t>4.    </a:t>
            </a:r>
            <a:r>
              <a:rPr lang="ru-RU" sz="2000" dirty="0" smtClean="0">
                <a:solidFill>
                  <a:schemeClr val="tx1"/>
                </a:solidFill>
                <a:effectLst/>
              </a:rPr>
              <a:t>содержанием </a:t>
            </a:r>
            <a:r>
              <a:rPr lang="ru-RU" sz="2000" dirty="0">
                <a:solidFill>
                  <a:schemeClr val="tx1"/>
                </a:solidFill>
                <a:effectLst/>
              </a:rPr>
              <a:t>мотива и цели, даже если они не указаны в норме Особенной части УК, в значительной мере определяется степень общественной опасности как преступления, так и лица, его совершившего, а значит, характер ответственности и размер наказания с учетом предписаний, изложенных в ст. 61, 63 и 64 УК.</a:t>
            </a:r>
            <a:br>
              <a:rPr lang="ru-RU" sz="2000" dirty="0">
                <a:solidFill>
                  <a:schemeClr val="tx1"/>
                </a:solidFill>
                <a:effectLst/>
              </a:rPr>
            </a:br>
            <a:r>
              <a:rPr lang="ru-RU" sz="2000" dirty="0" smtClean="0">
                <a:solidFill>
                  <a:schemeClr val="tx1"/>
                </a:solidFill>
                <a:effectLst/>
              </a:rPr>
              <a:t/>
            </a:r>
            <a:br>
              <a:rPr lang="ru-RU" sz="2000" dirty="0" smtClean="0">
                <a:solidFill>
                  <a:schemeClr val="tx1"/>
                </a:solidFill>
                <a:effectLst/>
              </a:rPr>
            </a:br>
            <a:r>
              <a:rPr lang="ru-RU" sz="2000" dirty="0" smtClean="0">
                <a:solidFill>
                  <a:schemeClr val="tx1"/>
                </a:solidFill>
                <a:effectLst/>
              </a:rPr>
              <a:t/>
            </a:r>
            <a:br>
              <a:rPr lang="ru-RU" sz="2000" dirty="0" smtClean="0">
                <a:solidFill>
                  <a:schemeClr val="tx1"/>
                </a:solidFill>
                <a:effectLst/>
              </a:rPr>
            </a:br>
            <a:endParaRPr lang="ru-RU" sz="2000" dirty="0">
              <a:solidFill>
                <a:schemeClr val="tx1"/>
              </a:solidFill>
              <a:effectLst/>
            </a:endParaRPr>
          </a:p>
        </p:txBody>
      </p:sp>
    </p:spTree>
    <p:extLst>
      <p:ext uri="{BB962C8B-B14F-4D97-AF65-F5344CB8AC3E}">
        <p14:creationId xmlns="" xmlns:p14="http://schemas.microsoft.com/office/powerpoint/2010/main" val="1107592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2564904"/>
            <a:ext cx="7498080" cy="1143000"/>
          </a:xfrm>
        </p:spPr>
        <p:txBody>
          <a:bodyPr>
            <a:noAutofit/>
          </a:bodyPr>
          <a:lstStyle/>
          <a:p>
            <a:pPr algn="ctr"/>
            <a:r>
              <a:rPr lang="ru-RU" sz="8000" b="1" dirty="0" smtClean="0"/>
              <a:t>Субъект преступления</a:t>
            </a:r>
            <a:endParaRPr lang="ru-RU" sz="8000" b="1" dirty="0"/>
          </a:p>
        </p:txBody>
      </p:sp>
    </p:spTree>
    <p:extLst>
      <p:ext uri="{BB962C8B-B14F-4D97-AF65-F5344CB8AC3E}">
        <p14:creationId xmlns="" xmlns:p14="http://schemas.microsoft.com/office/powerpoint/2010/main" val="23338385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187450" y="1916113"/>
            <a:ext cx="7777038" cy="3887787"/>
          </a:xfrm>
        </p:spPr>
        <p:txBody>
          <a:bodyPr/>
          <a:lstStyle/>
          <a:p>
            <a:pPr algn="just" eaLnBrk="1" hangingPunct="1"/>
            <a:r>
              <a:rPr lang="ru-RU" sz="2400" b="1" i="1" dirty="0" smtClean="0"/>
              <a:t>	</a:t>
            </a:r>
            <a:r>
              <a:rPr lang="ru-RU" sz="2800" b="1" u="sng" dirty="0" smtClean="0">
                <a:solidFill>
                  <a:schemeClr val="tx1"/>
                </a:solidFill>
                <a:latin typeface="Corbel" pitchFamily="34" charset="0"/>
              </a:rPr>
              <a:t>Субъект преступления</a:t>
            </a:r>
            <a:r>
              <a:rPr lang="ru-RU" sz="2800" dirty="0" smtClean="0">
                <a:solidFill>
                  <a:schemeClr val="tx1"/>
                </a:solidFill>
                <a:latin typeface="Corbel" pitchFamily="34" charset="0"/>
              </a:rPr>
              <a:t> </a:t>
            </a:r>
            <a:r>
              <a:rPr lang="ru-RU" sz="2800" i="1" dirty="0" smtClean="0">
                <a:solidFill>
                  <a:schemeClr val="tx1"/>
                </a:solidFill>
                <a:latin typeface="Corbel" pitchFamily="34" charset="0"/>
              </a:rPr>
              <a:t>– </a:t>
            </a:r>
            <a:r>
              <a:rPr lang="ru-RU" sz="2800" dirty="0" smtClean="0">
                <a:solidFill>
                  <a:schemeClr val="tx1"/>
                </a:solidFill>
                <a:latin typeface="Corbel" pitchFamily="34" charset="0"/>
              </a:rPr>
              <a:t>это физическое лицо, совершившее общественно опасное деяние, виновное в его совершении и способное за него нести уголовную ответственность в соответствии с законом.</a:t>
            </a:r>
          </a:p>
        </p:txBody>
      </p:sp>
    </p:spTree>
    <p:extLst>
      <p:ext uri="{BB962C8B-B14F-4D97-AF65-F5344CB8AC3E}">
        <p14:creationId xmlns="" xmlns:p14="http://schemas.microsoft.com/office/powerpoint/2010/main" val="28582788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title"/>
          </p:nvPr>
        </p:nvSpPr>
        <p:spPr>
          <a:xfrm>
            <a:off x="1115615" y="260350"/>
            <a:ext cx="7920881" cy="1143000"/>
          </a:xfrm>
        </p:spPr>
        <p:txBody>
          <a:bodyPr>
            <a:normAutofit/>
          </a:bodyPr>
          <a:lstStyle/>
          <a:p>
            <a:pPr algn="ctr" eaLnBrk="1" hangingPunct="1"/>
            <a:r>
              <a:rPr lang="ru-RU" sz="2800" b="1" dirty="0" smtClean="0">
                <a:latin typeface="Century Schoolbook" pitchFamily="18" charset="0"/>
              </a:rPr>
              <a:t>Признаки субъекта преступления</a:t>
            </a:r>
          </a:p>
        </p:txBody>
      </p:sp>
      <p:sp>
        <p:nvSpPr>
          <p:cNvPr id="3075" name="Rectangle 8"/>
          <p:cNvSpPr>
            <a:spLocks noGrp="1" noChangeArrowheads="1"/>
          </p:cNvSpPr>
          <p:nvPr>
            <p:ph sz="half" idx="1"/>
          </p:nvPr>
        </p:nvSpPr>
        <p:spPr>
          <a:xfrm>
            <a:off x="971600" y="1651298"/>
            <a:ext cx="3527053" cy="4525962"/>
          </a:xfrm>
        </p:spPr>
        <p:txBody>
          <a:bodyPr>
            <a:normAutofit/>
          </a:bodyPr>
          <a:lstStyle/>
          <a:p>
            <a:pPr algn="just" eaLnBrk="1" hangingPunct="1">
              <a:buFontTx/>
              <a:buNone/>
            </a:pPr>
            <a:r>
              <a:rPr lang="ru-RU" b="1" u="sng" dirty="0" smtClean="0">
                <a:latin typeface="Corbel" pitchFamily="34" charset="0"/>
              </a:rPr>
              <a:t>Обязательные</a:t>
            </a:r>
          </a:p>
          <a:p>
            <a:pPr algn="just">
              <a:buFont typeface="Wingdings" pitchFamily="2" charset="2"/>
              <a:buChar char="Ø"/>
            </a:pPr>
            <a:r>
              <a:rPr lang="ru-RU" dirty="0" smtClean="0">
                <a:latin typeface="Corbel" pitchFamily="34" charset="0"/>
              </a:rPr>
              <a:t> </a:t>
            </a:r>
            <a:r>
              <a:rPr lang="ru-RU" sz="2000" dirty="0" smtClean="0">
                <a:latin typeface="Corbel" pitchFamily="34" charset="0"/>
              </a:rPr>
              <a:t>Физическое </a:t>
            </a:r>
            <a:r>
              <a:rPr lang="ru-RU" sz="2000" dirty="0">
                <a:latin typeface="Corbel" pitchFamily="34" charset="0"/>
              </a:rPr>
              <a:t>лицо </a:t>
            </a:r>
            <a:endParaRPr lang="ru-RU" sz="2000" dirty="0" smtClean="0">
              <a:latin typeface="Corbel" pitchFamily="34" charset="0"/>
            </a:endParaRPr>
          </a:p>
          <a:p>
            <a:pPr algn="just">
              <a:buFont typeface="Wingdings" pitchFamily="2" charset="2"/>
              <a:buChar char="Ø"/>
            </a:pPr>
            <a:r>
              <a:rPr lang="ru-RU" sz="2000" dirty="0" smtClean="0">
                <a:latin typeface="Corbel" pitchFamily="34" charset="0"/>
              </a:rPr>
              <a:t>Вменяемость</a:t>
            </a:r>
          </a:p>
          <a:p>
            <a:pPr algn="just" eaLnBrk="1" hangingPunct="1">
              <a:buFont typeface="Wingdings" pitchFamily="2" charset="2"/>
              <a:buChar char="Ø"/>
            </a:pPr>
            <a:r>
              <a:rPr lang="ru-RU" sz="2000" dirty="0" smtClean="0">
                <a:latin typeface="Corbel" pitchFamily="34" charset="0"/>
              </a:rPr>
              <a:t> Возраст</a:t>
            </a:r>
          </a:p>
        </p:txBody>
      </p:sp>
      <p:sp>
        <p:nvSpPr>
          <p:cNvPr id="3076" name="Rectangle 9"/>
          <p:cNvSpPr>
            <a:spLocks noGrp="1" noChangeArrowheads="1"/>
          </p:cNvSpPr>
          <p:nvPr>
            <p:ph sz="half" idx="2"/>
          </p:nvPr>
        </p:nvSpPr>
        <p:spPr>
          <a:xfrm>
            <a:off x="4644008" y="1700808"/>
            <a:ext cx="4176713" cy="4525962"/>
          </a:xfrm>
        </p:spPr>
        <p:txBody>
          <a:bodyPr>
            <a:normAutofit/>
          </a:bodyPr>
          <a:lstStyle/>
          <a:p>
            <a:pPr algn="just" eaLnBrk="1" hangingPunct="1">
              <a:buFontTx/>
              <a:buNone/>
            </a:pPr>
            <a:r>
              <a:rPr lang="ru-RU" b="1" u="sng" dirty="0" smtClean="0">
                <a:latin typeface="Corbel" pitchFamily="34" charset="0"/>
              </a:rPr>
              <a:t>Факультативные</a:t>
            </a:r>
          </a:p>
          <a:p>
            <a:pPr algn="just" eaLnBrk="1" hangingPunct="1">
              <a:buFont typeface="Wingdings" pitchFamily="2" charset="2"/>
              <a:buChar char="Ø"/>
            </a:pPr>
            <a:r>
              <a:rPr lang="ru-RU" dirty="0" smtClean="0">
                <a:latin typeface="Corbel" pitchFamily="34" charset="0"/>
              </a:rPr>
              <a:t>Признаки       специального субъекта</a:t>
            </a:r>
          </a:p>
        </p:txBody>
      </p:sp>
      <p:sp>
        <p:nvSpPr>
          <p:cNvPr id="3077" name="Line 13"/>
          <p:cNvSpPr>
            <a:spLocks noChangeShapeType="1"/>
          </p:cNvSpPr>
          <p:nvPr/>
        </p:nvSpPr>
        <p:spPr bwMode="auto">
          <a:xfrm flipH="1">
            <a:off x="3382986" y="980728"/>
            <a:ext cx="611188" cy="64770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ru-RU"/>
          </a:p>
        </p:txBody>
      </p:sp>
      <p:sp>
        <p:nvSpPr>
          <p:cNvPr id="3078" name="Line 14"/>
          <p:cNvSpPr>
            <a:spLocks noChangeShapeType="1"/>
          </p:cNvSpPr>
          <p:nvPr/>
        </p:nvSpPr>
        <p:spPr bwMode="auto">
          <a:xfrm>
            <a:off x="5004048" y="980728"/>
            <a:ext cx="647700" cy="64770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ru-RU"/>
          </a:p>
        </p:txBody>
      </p:sp>
    </p:spTree>
    <p:extLst>
      <p:ext uri="{BB962C8B-B14F-4D97-AF65-F5344CB8AC3E}">
        <p14:creationId xmlns="" xmlns:p14="http://schemas.microsoft.com/office/powerpoint/2010/main" val="31159678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87624" y="359898"/>
            <a:ext cx="7651576" cy="3285126"/>
          </a:xfrm>
        </p:spPr>
        <p:txBody>
          <a:bodyPr>
            <a:normAutofit/>
          </a:bodyPr>
          <a:lstStyle/>
          <a:p>
            <a:r>
              <a:rPr lang="ru-RU" sz="2800" dirty="0">
                <a:solidFill>
                  <a:schemeClr val="tx1"/>
                </a:solidFill>
                <a:effectLst/>
              </a:rPr>
              <a:t>Под </a:t>
            </a:r>
            <a:r>
              <a:rPr lang="ru-RU" sz="2800" b="1" dirty="0">
                <a:solidFill>
                  <a:schemeClr val="tx1"/>
                </a:solidFill>
                <a:effectLst/>
              </a:rPr>
              <a:t>физическим лицом </a:t>
            </a:r>
            <a:r>
              <a:rPr lang="ru-RU" sz="2800" dirty="0">
                <a:solidFill>
                  <a:schemeClr val="tx1"/>
                </a:solidFill>
                <a:effectLst/>
              </a:rPr>
              <a:t>законодатель подразумевает отдельно взятого человека. Это означает, что субъектом преступления не </a:t>
            </a:r>
            <a:r>
              <a:rPr lang="ru-RU" sz="2800" dirty="0" smtClean="0">
                <a:solidFill>
                  <a:schemeClr val="tx1"/>
                </a:solidFill>
                <a:effectLst/>
              </a:rPr>
              <a:t>может </a:t>
            </a:r>
            <a:r>
              <a:rPr lang="ru-RU" sz="2800" dirty="0">
                <a:solidFill>
                  <a:schemeClr val="tx1"/>
                </a:solidFill>
                <a:effectLst/>
              </a:rPr>
              <a:t>быть юридическое лицо (организация, предприятие, </a:t>
            </a:r>
            <a:r>
              <a:rPr lang="ru-RU" sz="2800" dirty="0" smtClean="0">
                <a:solidFill>
                  <a:schemeClr val="tx1"/>
                </a:solidFill>
                <a:effectLst/>
              </a:rPr>
              <a:t>учреждение</a:t>
            </a:r>
            <a:r>
              <a:rPr lang="ru-RU" sz="2800" dirty="0">
                <a:solidFill>
                  <a:schemeClr val="tx1"/>
                </a:solidFill>
                <a:effectLst/>
              </a:rPr>
              <a:t>) или группа лиц.</a:t>
            </a:r>
          </a:p>
        </p:txBody>
      </p:sp>
    </p:spTree>
    <p:extLst>
      <p:ext uri="{BB962C8B-B14F-4D97-AF65-F5344CB8AC3E}">
        <p14:creationId xmlns="" xmlns:p14="http://schemas.microsoft.com/office/powerpoint/2010/main" val="3367927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2852936"/>
            <a:ext cx="7498080" cy="1143000"/>
          </a:xfrm>
        </p:spPr>
        <p:txBody>
          <a:bodyPr>
            <a:noAutofit/>
          </a:bodyPr>
          <a:lstStyle/>
          <a:p>
            <a:r>
              <a:rPr lang="ru-RU" sz="2400" b="1" u="sng" dirty="0" smtClean="0">
                <a:solidFill>
                  <a:schemeClr val="tx1"/>
                </a:solidFill>
                <a:effectLst/>
              </a:rPr>
              <a:t>Вменяемость</a:t>
            </a:r>
            <a:r>
              <a:rPr lang="ru-RU" sz="2400" dirty="0" smtClean="0">
                <a:solidFill>
                  <a:schemeClr val="tx1"/>
                </a:solidFill>
                <a:effectLst/>
              </a:rPr>
              <a:t> означает, что субъектом </a:t>
            </a:r>
            <a:r>
              <a:rPr lang="ru-RU" sz="2400" dirty="0">
                <a:solidFill>
                  <a:schemeClr val="tx1"/>
                </a:solidFill>
                <a:effectLst/>
              </a:rPr>
              <a:t>преступления может быть </a:t>
            </a:r>
            <a:r>
              <a:rPr lang="ru-RU" sz="2400" dirty="0" smtClean="0">
                <a:solidFill>
                  <a:schemeClr val="tx1"/>
                </a:solidFill>
                <a:effectLst/>
              </a:rPr>
              <a:t>только </a:t>
            </a:r>
            <a:r>
              <a:rPr lang="ru-RU" sz="2400" dirty="0">
                <a:solidFill>
                  <a:schemeClr val="tx1"/>
                </a:solidFill>
                <a:effectLst/>
              </a:rPr>
              <a:t>лицо, способное действовать виновно, то есть обладающее </a:t>
            </a:r>
            <a:r>
              <a:rPr lang="ru-RU" sz="2400" dirty="0" smtClean="0">
                <a:solidFill>
                  <a:schemeClr val="tx1"/>
                </a:solidFill>
                <a:effectLst/>
              </a:rPr>
              <a:t>интеллектуально-волевыми </a:t>
            </a:r>
            <a:r>
              <a:rPr lang="ru-RU" sz="2400" dirty="0">
                <a:solidFill>
                  <a:schemeClr val="tx1"/>
                </a:solidFill>
                <a:effectLst/>
              </a:rPr>
              <a:t>качествами, которые дают возможность осознавать фактический характер и общественную опасность своих действий (бездействия) и руководить ими.</a:t>
            </a:r>
          </a:p>
        </p:txBody>
      </p:sp>
    </p:spTree>
    <p:extLst>
      <p:ext uri="{BB962C8B-B14F-4D97-AF65-F5344CB8AC3E}">
        <p14:creationId xmlns="" xmlns:p14="http://schemas.microsoft.com/office/powerpoint/2010/main" val="3746038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996952"/>
            <a:ext cx="7498080" cy="1143000"/>
          </a:xfrm>
        </p:spPr>
        <p:txBody>
          <a:bodyPr>
            <a:noAutofit/>
          </a:bodyPr>
          <a:lstStyle/>
          <a:p>
            <a:r>
              <a:rPr lang="ru-RU" sz="2400" b="1" u="sng" dirty="0" smtClean="0">
                <a:solidFill>
                  <a:schemeClr val="tx1"/>
                </a:solidFill>
                <a:effectLst/>
              </a:rPr>
              <a:t>Возраст</a:t>
            </a:r>
            <a:r>
              <a:rPr lang="ru-RU" sz="2400" dirty="0" smtClean="0">
                <a:solidFill>
                  <a:schemeClr val="tx1"/>
                </a:solidFill>
                <a:effectLst/>
              </a:rPr>
              <a:t> – это период , </a:t>
            </a:r>
            <a:r>
              <a:rPr lang="ru-RU" sz="2400" dirty="0">
                <a:solidFill>
                  <a:schemeClr val="tx1"/>
                </a:solidFill>
                <a:effectLst/>
              </a:rPr>
              <a:t>с наступлением которого Уголовный кодекс связывает уголовную </a:t>
            </a:r>
            <a:r>
              <a:rPr lang="ru-RU" sz="2400" dirty="0" smtClean="0">
                <a:solidFill>
                  <a:schemeClr val="tx1"/>
                </a:solidFill>
                <a:effectLst/>
              </a:rPr>
              <a:t>ответственность</a:t>
            </a:r>
            <a:r>
              <a:rPr lang="ru-RU" sz="2400" dirty="0">
                <a:solidFill>
                  <a:schemeClr val="tx1"/>
                </a:solidFill>
                <a:effectLst/>
              </a:rPr>
              <a:t>. Законодатель учитывает возраст лица, совершившего общественно опасное деяние, так как способность осознать </a:t>
            </a:r>
            <a:r>
              <a:rPr lang="ru-RU" sz="2400" dirty="0" smtClean="0">
                <a:solidFill>
                  <a:schemeClr val="tx1"/>
                </a:solidFill>
                <a:effectLst/>
              </a:rPr>
              <a:t>социальную </a:t>
            </a:r>
            <a:r>
              <a:rPr lang="ru-RU" sz="2400" dirty="0">
                <a:solidFill>
                  <a:schemeClr val="tx1"/>
                </a:solidFill>
                <a:effectLst/>
              </a:rPr>
              <a:t>значимость своих действий возникает не сразу, а по </a:t>
            </a:r>
            <a:r>
              <a:rPr lang="ru-RU" sz="2400" dirty="0" smtClean="0">
                <a:solidFill>
                  <a:schemeClr val="tx1"/>
                </a:solidFill>
                <a:effectLst/>
              </a:rPr>
              <a:t>достижении </a:t>
            </a:r>
            <a:r>
              <a:rPr lang="ru-RU" sz="2400" dirty="0">
                <a:solidFill>
                  <a:schemeClr val="tx1"/>
                </a:solidFill>
                <a:effectLst/>
              </a:rPr>
              <a:t>определенного возраста. По мнению специалистов, подростки в шестнадцатилетнем возрасте достигают такой степени социальной зрелости, что вполне отличают проступки от преступлений, а за </a:t>
            </a:r>
            <a:r>
              <a:rPr lang="ru-RU" sz="2400" dirty="0" smtClean="0">
                <a:solidFill>
                  <a:schemeClr val="tx1"/>
                </a:solidFill>
                <a:effectLst/>
              </a:rPr>
              <a:t>наиболее </a:t>
            </a:r>
            <a:r>
              <a:rPr lang="ru-RU" sz="2400" dirty="0">
                <a:solidFill>
                  <a:schemeClr val="tx1"/>
                </a:solidFill>
                <a:effectLst/>
              </a:rPr>
              <a:t>опасные преступления несовершеннолетние способны нести уголовную ответственность с 14 лет. Законодатель, следуя </a:t>
            </a:r>
            <a:r>
              <a:rPr lang="ru-RU" sz="2400" dirty="0" smtClean="0">
                <a:solidFill>
                  <a:schemeClr val="tx1"/>
                </a:solidFill>
                <a:effectLst/>
              </a:rPr>
              <a:t>рекомендациям </a:t>
            </a:r>
            <a:r>
              <a:rPr lang="ru-RU" sz="2400" dirty="0">
                <a:solidFill>
                  <a:schemeClr val="tx1"/>
                </a:solidFill>
                <a:effectLst/>
              </a:rPr>
              <a:t>психологов, установил в уголовном праве два возрастных порога уголовной ответственности: 16 и 14 лет.</a:t>
            </a:r>
          </a:p>
        </p:txBody>
      </p:sp>
    </p:spTree>
    <p:extLst>
      <p:ext uri="{BB962C8B-B14F-4D97-AF65-F5344CB8AC3E}">
        <p14:creationId xmlns="" xmlns:p14="http://schemas.microsoft.com/office/powerpoint/2010/main" val="35110397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468313" y="1916113"/>
            <a:ext cx="8229600" cy="4525962"/>
          </a:xfrm>
        </p:spPr>
        <p:txBody>
          <a:bodyPr/>
          <a:lstStyle/>
          <a:p>
            <a:pPr algn="just" eaLnBrk="1" hangingPunct="1">
              <a:buFontTx/>
              <a:buNone/>
            </a:pPr>
            <a:r>
              <a:rPr lang="ru-RU" i="1" dirty="0" smtClean="0"/>
              <a:t>		</a:t>
            </a:r>
            <a:r>
              <a:rPr lang="ru-RU" sz="2400" b="1" u="sng" dirty="0" smtClean="0">
                <a:latin typeface="Corbel" pitchFamily="34" charset="0"/>
              </a:rPr>
              <a:t>Специальный субъект</a:t>
            </a:r>
            <a:r>
              <a:rPr lang="ru-RU" sz="2400" b="1" dirty="0" smtClean="0">
                <a:latin typeface="Corbel" pitchFamily="34" charset="0"/>
              </a:rPr>
              <a:t> </a:t>
            </a:r>
            <a:r>
              <a:rPr lang="ru-RU" sz="2400" dirty="0" smtClean="0">
                <a:latin typeface="Corbel" pitchFamily="34" charset="0"/>
              </a:rPr>
              <a:t>— лицо, обладающее кроме трех обязательных признаков, также факультативными признаками, которые являются для конкретного состава преступления конструктивными (основными).</a:t>
            </a:r>
          </a:p>
        </p:txBody>
      </p:sp>
    </p:spTree>
    <p:extLst>
      <p:ext uri="{BB962C8B-B14F-4D97-AF65-F5344CB8AC3E}">
        <p14:creationId xmlns="" xmlns:p14="http://schemas.microsoft.com/office/powerpoint/2010/main" val="16872870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ru-RU" sz="2800" b="1" dirty="0" smtClean="0">
                <a:solidFill>
                  <a:srgbClr val="800000"/>
                </a:solidFill>
                <a:effectLst>
                  <a:outerShdw blurRad="38100" dist="38100" dir="2700000" algn="tl">
                    <a:srgbClr val="000000">
                      <a:alpha val="43137"/>
                    </a:srgbClr>
                  </a:outerShdw>
                </a:effectLst>
                <a:latin typeface="Corbel" pitchFamily="34" charset="0"/>
              </a:rPr>
              <a:t>Классификация признаков специального субъекта</a:t>
            </a:r>
            <a:r>
              <a:rPr lang="ru-RU" sz="3600" b="1" dirty="0" smtClean="0">
                <a:solidFill>
                  <a:srgbClr val="800000"/>
                </a:solidFill>
                <a:effectLst>
                  <a:outerShdw blurRad="38100" dist="38100" dir="2700000" algn="tl">
                    <a:srgbClr val="000000">
                      <a:alpha val="43137"/>
                    </a:srgbClr>
                  </a:outerShdw>
                </a:effectLst>
                <a:latin typeface="Corbel" pitchFamily="34" charset="0"/>
              </a:rPr>
              <a:t> </a:t>
            </a:r>
          </a:p>
        </p:txBody>
      </p:sp>
      <p:sp>
        <p:nvSpPr>
          <p:cNvPr id="15363" name="Rectangle 3"/>
          <p:cNvSpPr>
            <a:spLocks noGrp="1" noChangeArrowheads="1"/>
          </p:cNvSpPr>
          <p:nvPr>
            <p:ph type="body" idx="1"/>
          </p:nvPr>
        </p:nvSpPr>
        <p:spPr/>
        <p:txBody>
          <a:bodyPr/>
          <a:lstStyle/>
          <a:p>
            <a:pPr algn="just" eaLnBrk="1" hangingPunct="1">
              <a:buFont typeface="Wingdings" pitchFamily="2" charset="2"/>
              <a:buChar char="Ø"/>
            </a:pPr>
            <a:r>
              <a:rPr lang="ru-RU" sz="2400" dirty="0" smtClean="0">
                <a:latin typeface="Corbel" pitchFamily="34" charset="0"/>
              </a:rPr>
              <a:t>по гражданству субъекта (ст. 275, 276 УК) </a:t>
            </a:r>
          </a:p>
          <a:p>
            <a:pPr algn="just" eaLnBrk="1" hangingPunct="1">
              <a:buFont typeface="Wingdings" pitchFamily="2" charset="2"/>
              <a:buChar char="Ø"/>
            </a:pPr>
            <a:r>
              <a:rPr lang="ru-RU" sz="2400" dirty="0" smtClean="0">
                <a:latin typeface="Corbel" pitchFamily="34" charset="0"/>
              </a:rPr>
              <a:t>по полу (ст. 131 УК)</a:t>
            </a:r>
          </a:p>
          <a:p>
            <a:pPr algn="just" eaLnBrk="1" hangingPunct="1">
              <a:buFont typeface="Wingdings" pitchFamily="2" charset="2"/>
              <a:buChar char="Ø"/>
            </a:pPr>
            <a:r>
              <a:rPr lang="ru-RU" sz="2400" dirty="0" smtClean="0">
                <a:latin typeface="Corbel" pitchFamily="34" charset="0"/>
              </a:rPr>
              <a:t>по возрасту (ст. 150 УК)</a:t>
            </a:r>
          </a:p>
          <a:p>
            <a:pPr algn="just" eaLnBrk="1" hangingPunct="1">
              <a:buFont typeface="Wingdings" pitchFamily="2" charset="2"/>
              <a:buChar char="Ø"/>
            </a:pPr>
            <a:r>
              <a:rPr lang="ru-RU" sz="2400" dirty="0" smtClean="0">
                <a:latin typeface="Corbel" pitchFamily="34" charset="0"/>
              </a:rPr>
              <a:t>по семейно-родственным отношениям (ст. 157 УК)</a:t>
            </a:r>
          </a:p>
          <a:p>
            <a:pPr algn="just" eaLnBrk="1" hangingPunct="1">
              <a:buFont typeface="Wingdings" pitchFamily="2" charset="2"/>
              <a:buChar char="Ø"/>
            </a:pPr>
            <a:r>
              <a:rPr lang="ru-RU" sz="2400" dirty="0" smtClean="0">
                <a:latin typeface="Corbel" pitchFamily="34" charset="0"/>
              </a:rPr>
              <a:t>по должностному положению и профессиональным обязанностям (ст. 143 УК) </a:t>
            </a:r>
          </a:p>
          <a:p>
            <a:pPr algn="just" eaLnBrk="1" hangingPunct="1">
              <a:buFont typeface="Wingdings" pitchFamily="2" charset="2"/>
              <a:buChar char="Ø"/>
            </a:pPr>
            <a:r>
              <a:rPr lang="ru-RU" sz="2400" dirty="0" smtClean="0">
                <a:latin typeface="Corbel" pitchFamily="34" charset="0"/>
              </a:rPr>
              <a:t>по отношению к воинской обязанности (ст. 328 УК)</a:t>
            </a:r>
          </a:p>
          <a:p>
            <a:pPr algn="just" eaLnBrk="1" hangingPunct="1">
              <a:buFont typeface="Wingdings" pitchFamily="2" charset="2"/>
              <a:buChar char="Ø"/>
            </a:pPr>
            <a:r>
              <a:rPr lang="ru-RU" sz="2400" dirty="0" smtClean="0">
                <a:latin typeface="Corbel" pitchFamily="34" charset="0"/>
              </a:rPr>
              <a:t>по другим основаниям (ст. 307 УК)</a:t>
            </a:r>
          </a:p>
        </p:txBody>
      </p:sp>
    </p:spTree>
    <p:extLst>
      <p:ext uri="{BB962C8B-B14F-4D97-AF65-F5344CB8AC3E}">
        <p14:creationId xmlns="" xmlns:p14="http://schemas.microsoft.com/office/powerpoint/2010/main" val="20602488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a:xfrm>
            <a:off x="468313" y="404813"/>
            <a:ext cx="8229600" cy="1143000"/>
          </a:xfrm>
        </p:spPr>
        <p:txBody>
          <a:bodyPr/>
          <a:lstStyle/>
          <a:p>
            <a:r>
              <a:rPr lang="ru-RU" sz="3200" b="1" dirty="0" smtClean="0">
                <a:solidFill>
                  <a:srgbClr val="800000"/>
                </a:solidFill>
              </a:rPr>
              <a:t>Значение субъекта преступления</a:t>
            </a:r>
          </a:p>
        </p:txBody>
      </p:sp>
      <p:sp>
        <p:nvSpPr>
          <p:cNvPr id="9219" name="Содержимое 2"/>
          <p:cNvSpPr>
            <a:spLocks noGrp="1"/>
          </p:cNvSpPr>
          <p:nvPr>
            <p:ph idx="1"/>
          </p:nvPr>
        </p:nvSpPr>
        <p:spPr>
          <a:xfrm>
            <a:off x="539750" y="2205038"/>
            <a:ext cx="8229600" cy="2692400"/>
          </a:xfrm>
        </p:spPr>
        <p:txBody>
          <a:bodyPr/>
          <a:lstStyle/>
          <a:p>
            <a:pPr algn="just">
              <a:buFontTx/>
              <a:buNone/>
            </a:pPr>
            <a:r>
              <a:rPr lang="ru-RU" sz="2400" i="1" dirty="0" smtClean="0"/>
              <a:t>		</a:t>
            </a:r>
            <a:r>
              <a:rPr lang="ru-RU" sz="2400" dirty="0" smtClean="0">
                <a:latin typeface="Corbel" pitchFamily="34" charset="0"/>
              </a:rPr>
              <a:t>Значение  субъекта преступления заключается в том, что он, являясь элементом состава преступления, входит в основание уголовной ответственности. Кроме того, признаки субъекта преступления в ряде случаев влияют на квалификацию содеянного.</a:t>
            </a:r>
          </a:p>
          <a:p>
            <a:endParaRPr lang="ru-RU" dirty="0" smtClean="0"/>
          </a:p>
        </p:txBody>
      </p:sp>
    </p:spTree>
    <p:extLst>
      <p:ext uri="{BB962C8B-B14F-4D97-AF65-F5344CB8AC3E}">
        <p14:creationId xmlns="" xmlns:p14="http://schemas.microsoft.com/office/powerpoint/2010/main" val="1814605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2564904"/>
            <a:ext cx="7498080" cy="1143000"/>
          </a:xfrm>
        </p:spPr>
        <p:txBody>
          <a:bodyPr>
            <a:noAutofit/>
          </a:bodyPr>
          <a:lstStyle/>
          <a:p>
            <a:pPr algn="ctr"/>
            <a:r>
              <a:rPr lang="ru-RU" sz="8000" b="1" dirty="0" smtClean="0"/>
              <a:t>Объект</a:t>
            </a:r>
            <a:br>
              <a:rPr lang="ru-RU" sz="8000" b="1" dirty="0" smtClean="0"/>
            </a:br>
            <a:r>
              <a:rPr lang="ru-RU" sz="8000" b="1" dirty="0" smtClean="0"/>
              <a:t>преступления</a:t>
            </a:r>
            <a:endParaRPr lang="ru-RU" sz="8000" b="1" dirty="0"/>
          </a:p>
        </p:txBody>
      </p:sp>
    </p:spTree>
    <p:extLst>
      <p:ext uri="{BB962C8B-B14F-4D97-AF65-F5344CB8AC3E}">
        <p14:creationId xmlns="" xmlns:p14="http://schemas.microsoft.com/office/powerpoint/2010/main" val="32069041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404664"/>
            <a:ext cx="7920880" cy="936104"/>
          </a:xfrm>
        </p:spPr>
        <p:txBody>
          <a:bodyPr>
            <a:normAutofit/>
          </a:bodyPr>
          <a:lstStyle/>
          <a:p>
            <a:pPr algn="ctr"/>
            <a:r>
              <a:rPr lang="ru-RU" sz="2800" b="1" dirty="0" smtClean="0"/>
              <a:t>Признак состава </a:t>
            </a:r>
            <a:r>
              <a:rPr lang="ru-RU" sz="2800" b="1" dirty="0"/>
              <a:t>п</a:t>
            </a:r>
            <a:r>
              <a:rPr lang="ru-RU" sz="2800" b="1" dirty="0" smtClean="0"/>
              <a:t>реступления</a:t>
            </a:r>
            <a:endParaRPr lang="ru-RU" sz="2800" b="1" dirty="0"/>
          </a:p>
        </p:txBody>
      </p:sp>
      <p:sp>
        <p:nvSpPr>
          <p:cNvPr id="3" name="Подзаголовок 2"/>
          <p:cNvSpPr>
            <a:spLocks noGrp="1"/>
          </p:cNvSpPr>
          <p:nvPr>
            <p:ph type="subTitle" idx="1"/>
          </p:nvPr>
        </p:nvSpPr>
        <p:spPr>
          <a:xfrm>
            <a:off x="1043608" y="2060848"/>
            <a:ext cx="7786742" cy="2928958"/>
          </a:xfrm>
        </p:spPr>
        <p:txBody>
          <a:bodyPr>
            <a:normAutofit/>
          </a:bodyPr>
          <a:lstStyle/>
          <a:p>
            <a:pPr algn="just"/>
            <a:r>
              <a:rPr lang="ru-RU" sz="2800" dirty="0" smtClean="0"/>
              <a:t>Это обстоятельство преступления, получившее закрепление в УЗ , характеризующее специфику данного вида преступления и отличающее его от преступлений других видов.</a:t>
            </a:r>
            <a:endParaRPr lang="ru-RU" sz="2800" dirty="0"/>
          </a:p>
        </p:txBody>
      </p:sp>
    </p:spTree>
    <p:extLst>
      <p:ext uri="{BB962C8B-B14F-4D97-AF65-F5344CB8AC3E}">
        <p14:creationId xmlns="" xmlns:p14="http://schemas.microsoft.com/office/powerpoint/2010/main" val="12019392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274638"/>
            <a:ext cx="7890080" cy="1143000"/>
          </a:xfrm>
        </p:spPr>
        <p:txBody>
          <a:bodyPr>
            <a:normAutofit/>
          </a:bodyPr>
          <a:lstStyle/>
          <a:p>
            <a:pPr algn="ctr"/>
            <a:r>
              <a:rPr lang="ru-RU" sz="2800" b="1" dirty="0" smtClean="0"/>
              <a:t>Значение признаков состава преступления:</a:t>
            </a:r>
            <a:endParaRPr lang="ru-RU" sz="2800" b="1" dirty="0"/>
          </a:p>
        </p:txBody>
      </p:sp>
      <p:sp>
        <p:nvSpPr>
          <p:cNvPr id="3" name="Содержимое 2"/>
          <p:cNvSpPr>
            <a:spLocks noGrp="1"/>
          </p:cNvSpPr>
          <p:nvPr>
            <p:ph idx="1"/>
          </p:nvPr>
        </p:nvSpPr>
        <p:spPr>
          <a:xfrm>
            <a:off x="1043608" y="1916832"/>
            <a:ext cx="7992888" cy="2471742"/>
          </a:xfrm>
        </p:spPr>
        <p:txBody>
          <a:bodyPr>
            <a:normAutofit/>
          </a:bodyPr>
          <a:lstStyle/>
          <a:p>
            <a:pPr marL="82296" indent="0" algn="just">
              <a:buNone/>
            </a:pPr>
            <a:r>
              <a:rPr lang="ru-RU" sz="2800" dirty="0" smtClean="0"/>
              <a:t>Состав преступления имеет место лишь при совокупности всех его признаков. Отсутствие хотя бы одного из них исключает возможность привлечения к уголовной ответственности за данное преступление.</a:t>
            </a:r>
            <a:endParaRPr lang="ru-RU" sz="2800" dirty="0"/>
          </a:p>
        </p:txBody>
      </p:sp>
    </p:spTree>
    <p:extLst>
      <p:ext uri="{BB962C8B-B14F-4D97-AF65-F5344CB8AC3E}">
        <p14:creationId xmlns="" xmlns:p14="http://schemas.microsoft.com/office/powerpoint/2010/main" val="6713745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274638"/>
            <a:ext cx="7890080" cy="4810546"/>
          </a:xfrm>
        </p:spPr>
        <p:txBody>
          <a:bodyPr>
            <a:noAutofit/>
          </a:bodyPr>
          <a:lstStyle/>
          <a:p>
            <a:pPr algn="ctr"/>
            <a:r>
              <a:rPr lang="ru-RU" sz="6000" b="1" dirty="0" smtClean="0"/>
              <a:t>Спасибо за внимание!</a:t>
            </a:r>
            <a:endParaRPr lang="ru-RU" sz="6000" b="1" dirty="0"/>
          </a:p>
        </p:txBody>
      </p:sp>
    </p:spTree>
    <p:extLst>
      <p:ext uri="{BB962C8B-B14F-4D97-AF65-F5344CB8AC3E}">
        <p14:creationId xmlns="" xmlns:p14="http://schemas.microsoft.com/office/powerpoint/2010/main" val="946767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t>ОБЪЕКТ ПРЕСТУПЛЕНИЯ</a:t>
            </a:r>
            <a:endParaRPr lang="ru-RU" sz="2800" b="1" dirty="0"/>
          </a:p>
        </p:txBody>
      </p:sp>
      <p:sp>
        <p:nvSpPr>
          <p:cNvPr id="3" name="Содержимое 2"/>
          <p:cNvSpPr>
            <a:spLocks noGrp="1"/>
          </p:cNvSpPr>
          <p:nvPr>
            <p:ph idx="1"/>
          </p:nvPr>
        </p:nvSpPr>
        <p:spPr>
          <a:xfrm>
            <a:off x="1187624" y="1484784"/>
            <a:ext cx="7746064" cy="2736304"/>
          </a:xfrm>
        </p:spPr>
        <p:txBody>
          <a:bodyPr>
            <a:normAutofit/>
          </a:bodyPr>
          <a:lstStyle/>
          <a:p>
            <a:pPr algn="just">
              <a:buNone/>
            </a:pPr>
            <a:r>
              <a:rPr lang="ru-RU" sz="2800" dirty="0" smtClean="0"/>
              <a:t>            Под </a:t>
            </a:r>
            <a:r>
              <a:rPr lang="ru-RU" sz="2800" b="1" dirty="0" smtClean="0"/>
              <a:t>объектом преступления </a:t>
            </a:r>
            <a:r>
              <a:rPr lang="ru-RU" sz="2800" dirty="0" smtClean="0"/>
              <a:t>понимаются охраняемые уголовным законом, общественные отношения (блага, интересы), которым причиняется или может быть причинен существенный вред в результате совершения преступления.</a:t>
            </a:r>
            <a:endParaRPr lang="ru-RU" sz="2800" dirty="0"/>
          </a:p>
        </p:txBody>
      </p:sp>
    </p:spTree>
    <p:extLst>
      <p:ext uri="{BB962C8B-B14F-4D97-AF65-F5344CB8AC3E}">
        <p14:creationId xmlns="" xmlns:p14="http://schemas.microsoft.com/office/powerpoint/2010/main" val="2537970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74638"/>
            <a:ext cx="7571184" cy="582594"/>
          </a:xfrm>
        </p:spPr>
        <p:txBody>
          <a:bodyPr>
            <a:noAutofit/>
          </a:bodyPr>
          <a:lstStyle/>
          <a:p>
            <a:pPr algn="ctr"/>
            <a:r>
              <a:rPr lang="ru-RU" sz="2800" b="1" dirty="0" smtClean="0"/>
              <a:t>Виды объектов преступления</a:t>
            </a:r>
            <a:endParaRPr lang="ru-RU" sz="2800" b="1" dirty="0"/>
          </a:p>
        </p:txBody>
      </p:sp>
      <p:sp>
        <p:nvSpPr>
          <p:cNvPr id="4" name="Прямоугольник 3"/>
          <p:cNvSpPr/>
          <p:nvPr/>
        </p:nvSpPr>
        <p:spPr>
          <a:xfrm>
            <a:off x="1007442" y="1538234"/>
            <a:ext cx="1908782"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общий</a:t>
            </a:r>
            <a:endParaRPr lang="ru-RU" dirty="0"/>
          </a:p>
        </p:txBody>
      </p:sp>
      <p:sp>
        <p:nvSpPr>
          <p:cNvPr id="7" name="Прямоугольник 6"/>
          <p:cNvSpPr/>
          <p:nvPr/>
        </p:nvSpPr>
        <p:spPr>
          <a:xfrm>
            <a:off x="4872114" y="1500174"/>
            <a:ext cx="200026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видовой</a:t>
            </a:r>
            <a:endParaRPr lang="ru-RU" dirty="0"/>
          </a:p>
        </p:txBody>
      </p:sp>
      <p:sp>
        <p:nvSpPr>
          <p:cNvPr id="8" name="Прямоугольник 7"/>
          <p:cNvSpPr/>
          <p:nvPr/>
        </p:nvSpPr>
        <p:spPr>
          <a:xfrm>
            <a:off x="3056037" y="1538234"/>
            <a:ext cx="1653916" cy="5643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родовой</a:t>
            </a:r>
            <a:endParaRPr lang="ru-RU" dirty="0"/>
          </a:p>
        </p:txBody>
      </p:sp>
      <p:sp>
        <p:nvSpPr>
          <p:cNvPr id="9" name="Прямоугольник 8"/>
          <p:cNvSpPr/>
          <p:nvPr/>
        </p:nvSpPr>
        <p:spPr>
          <a:xfrm>
            <a:off x="7005374" y="1514408"/>
            <a:ext cx="2190396"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непосредственный</a:t>
            </a:r>
            <a:endParaRPr lang="ru-RU" dirty="0"/>
          </a:p>
        </p:txBody>
      </p:sp>
      <p:cxnSp>
        <p:nvCxnSpPr>
          <p:cNvPr id="11" name="Прямая со стрелкой 10"/>
          <p:cNvCxnSpPr/>
          <p:nvPr/>
        </p:nvCxnSpPr>
        <p:spPr>
          <a:xfrm flipH="1">
            <a:off x="1835696" y="857232"/>
            <a:ext cx="2736304"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rot="16200000" flipH="1">
            <a:off x="6107917" y="-678685"/>
            <a:ext cx="500066" cy="3571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rot="16200000" flipH="1" flipV="1">
            <a:off x="3893339" y="750075"/>
            <a:ext cx="571504"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rot="16200000" flipH="1">
            <a:off x="4607719" y="821513"/>
            <a:ext cx="571504"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Прямоугольник 34"/>
          <p:cNvSpPr/>
          <p:nvPr/>
        </p:nvSpPr>
        <p:spPr>
          <a:xfrm>
            <a:off x="1007442" y="2207402"/>
            <a:ext cx="1980382" cy="457916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85725">
              <a:buClr>
                <a:schemeClr val="accent1"/>
              </a:buClr>
              <a:buFont typeface="Arial" pitchFamily="34" charset="0"/>
              <a:buChar char="•"/>
            </a:pPr>
            <a:r>
              <a:rPr lang="ru-RU" dirty="0" smtClean="0"/>
              <a:t>права и свободы человека и гражданина</a:t>
            </a:r>
            <a:r>
              <a:rPr lang="ru-RU" dirty="0"/>
              <a:t>;</a:t>
            </a:r>
            <a:endParaRPr lang="ru-RU" dirty="0" smtClean="0"/>
          </a:p>
          <a:p>
            <a:pPr indent="85725">
              <a:buClr>
                <a:schemeClr val="accent1"/>
              </a:buClr>
              <a:buFont typeface="Arial" pitchFamily="34" charset="0"/>
              <a:buChar char="•"/>
            </a:pPr>
            <a:r>
              <a:rPr lang="ru-RU" dirty="0"/>
              <a:t>с</a:t>
            </a:r>
            <a:r>
              <a:rPr lang="ru-RU" dirty="0" smtClean="0"/>
              <a:t>обственность</a:t>
            </a:r>
            <a:r>
              <a:rPr lang="ru-RU" dirty="0"/>
              <a:t>;</a:t>
            </a:r>
            <a:r>
              <a:rPr lang="ru-RU" dirty="0" smtClean="0"/>
              <a:t> </a:t>
            </a:r>
          </a:p>
          <a:p>
            <a:pPr indent="85725">
              <a:buClr>
                <a:schemeClr val="accent1"/>
              </a:buClr>
              <a:buFont typeface="Arial" pitchFamily="34" charset="0"/>
              <a:buChar char="•"/>
            </a:pPr>
            <a:r>
              <a:rPr lang="ru-RU" dirty="0" smtClean="0"/>
              <a:t>общественный порядок; </a:t>
            </a:r>
          </a:p>
          <a:p>
            <a:pPr indent="85725">
              <a:buClr>
                <a:schemeClr val="accent1"/>
              </a:buClr>
              <a:buFont typeface="Arial" pitchFamily="34" charset="0"/>
              <a:buChar char="•"/>
            </a:pPr>
            <a:r>
              <a:rPr lang="ru-RU" dirty="0" smtClean="0"/>
              <a:t>общественная безопасность</a:t>
            </a:r>
            <a:r>
              <a:rPr lang="ru-RU" dirty="0"/>
              <a:t>;</a:t>
            </a:r>
            <a:endParaRPr lang="ru-RU" dirty="0" smtClean="0"/>
          </a:p>
          <a:p>
            <a:pPr indent="85725">
              <a:buClr>
                <a:schemeClr val="accent1"/>
              </a:buClr>
              <a:buFont typeface="Arial" pitchFamily="34" charset="0"/>
              <a:buChar char="•"/>
            </a:pPr>
            <a:r>
              <a:rPr lang="ru-RU" dirty="0" smtClean="0"/>
              <a:t> окружающая среда; </a:t>
            </a:r>
          </a:p>
          <a:p>
            <a:pPr indent="85725">
              <a:buClr>
                <a:schemeClr val="accent1"/>
              </a:buClr>
              <a:buFont typeface="Arial" pitchFamily="34" charset="0"/>
              <a:buChar char="•"/>
            </a:pPr>
            <a:r>
              <a:rPr lang="ru-RU" dirty="0" smtClean="0"/>
              <a:t>конституционный строй РФ</a:t>
            </a:r>
            <a:r>
              <a:rPr lang="ru-RU" dirty="0"/>
              <a:t>;</a:t>
            </a:r>
            <a:endParaRPr lang="ru-RU" dirty="0" smtClean="0"/>
          </a:p>
          <a:p>
            <a:pPr indent="85725">
              <a:buClr>
                <a:schemeClr val="accent1"/>
              </a:buClr>
              <a:buFont typeface="Arial" pitchFamily="34" charset="0"/>
              <a:buChar char="•"/>
            </a:pPr>
            <a:r>
              <a:rPr lang="ru-RU" dirty="0" smtClean="0"/>
              <a:t>мир;</a:t>
            </a:r>
          </a:p>
          <a:p>
            <a:pPr indent="85725">
              <a:buClr>
                <a:schemeClr val="accent1"/>
              </a:buClr>
              <a:buFont typeface="Arial" pitchFamily="34" charset="0"/>
              <a:buChar char="•"/>
            </a:pPr>
            <a:r>
              <a:rPr lang="ru-RU" dirty="0" smtClean="0"/>
              <a:t>безопасность человечества.</a:t>
            </a:r>
            <a:endParaRPr lang="ru-RU" dirty="0"/>
          </a:p>
        </p:txBody>
      </p:sp>
      <p:sp>
        <p:nvSpPr>
          <p:cNvPr id="36" name="Прямоугольник 35"/>
          <p:cNvSpPr/>
          <p:nvPr/>
        </p:nvSpPr>
        <p:spPr>
          <a:xfrm>
            <a:off x="3059832" y="2221425"/>
            <a:ext cx="1726482" cy="457200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85725" indent="-85725">
              <a:buClr>
                <a:schemeClr val="accent1"/>
              </a:buClr>
              <a:buFont typeface="Arial" pitchFamily="34" charset="0"/>
              <a:buChar char="•"/>
            </a:pPr>
            <a:r>
              <a:rPr lang="ru-RU" dirty="0" smtClean="0"/>
              <a:t>личность, </a:t>
            </a:r>
          </a:p>
          <a:p>
            <a:pPr marL="85725" indent="-85725">
              <a:buClr>
                <a:schemeClr val="accent1"/>
              </a:buClr>
              <a:buFont typeface="Arial" pitchFamily="34" charset="0"/>
              <a:buChar char="•"/>
            </a:pPr>
            <a:r>
              <a:rPr lang="ru-RU" dirty="0"/>
              <a:t>с</a:t>
            </a:r>
            <a:r>
              <a:rPr lang="ru-RU" dirty="0" smtClean="0"/>
              <a:t>обственность</a:t>
            </a:r>
          </a:p>
          <a:p>
            <a:pPr marL="85725" indent="-85725">
              <a:buClr>
                <a:schemeClr val="accent1"/>
              </a:buClr>
              <a:buFont typeface="Arial" pitchFamily="34" charset="0"/>
              <a:buChar char="•"/>
            </a:pPr>
            <a:r>
              <a:rPr lang="ru-RU" dirty="0" smtClean="0"/>
              <a:t>общественная безопасность, </a:t>
            </a:r>
          </a:p>
          <a:p>
            <a:pPr marL="85725" indent="-85725">
              <a:buClr>
                <a:schemeClr val="accent1"/>
              </a:buClr>
              <a:buFont typeface="Arial" pitchFamily="34" charset="0"/>
              <a:buChar char="•"/>
            </a:pPr>
            <a:r>
              <a:rPr lang="ru-RU" dirty="0" smtClean="0"/>
              <a:t>порядок управления, </a:t>
            </a:r>
          </a:p>
          <a:p>
            <a:pPr marL="85725" indent="-85725">
              <a:buClr>
                <a:schemeClr val="accent1"/>
              </a:buClr>
              <a:buFont typeface="Arial" pitchFamily="34" charset="0"/>
              <a:buChar char="•"/>
            </a:pPr>
            <a:r>
              <a:rPr lang="ru-RU" dirty="0" smtClean="0"/>
              <a:t>интересы правосудия и др.</a:t>
            </a:r>
            <a:endParaRPr lang="ru-RU" dirty="0"/>
          </a:p>
        </p:txBody>
      </p:sp>
      <p:sp>
        <p:nvSpPr>
          <p:cNvPr id="37" name="Прямоугольник 36"/>
          <p:cNvSpPr/>
          <p:nvPr/>
        </p:nvSpPr>
        <p:spPr>
          <a:xfrm>
            <a:off x="4898248" y="2214554"/>
            <a:ext cx="2000264" cy="457200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buClr>
                <a:schemeClr val="accent1"/>
              </a:buClr>
              <a:buFont typeface="Arial" pitchFamily="34" charset="0"/>
              <a:buChar char="•"/>
            </a:pPr>
            <a:r>
              <a:rPr lang="ru-RU" dirty="0"/>
              <a:t>ж</a:t>
            </a:r>
            <a:r>
              <a:rPr lang="ru-RU" dirty="0" smtClean="0"/>
              <a:t>изнь, здоровье человека (глава 16);</a:t>
            </a:r>
          </a:p>
          <a:p>
            <a:pPr>
              <a:buClr>
                <a:schemeClr val="accent1"/>
              </a:buClr>
              <a:buFont typeface="Arial" pitchFamily="34" charset="0"/>
              <a:buChar char="•"/>
            </a:pPr>
            <a:r>
              <a:rPr lang="ru-RU" dirty="0" smtClean="0"/>
              <a:t> свободу, честь и </a:t>
            </a:r>
          </a:p>
          <a:p>
            <a:pPr>
              <a:buClr>
                <a:schemeClr val="accent1"/>
              </a:buClr>
            </a:pPr>
            <a:r>
              <a:rPr lang="ru-RU" dirty="0" smtClean="0"/>
              <a:t>достоинство личности (глава 17);</a:t>
            </a:r>
          </a:p>
          <a:p>
            <a:pPr>
              <a:buClr>
                <a:schemeClr val="accent1"/>
              </a:buClr>
              <a:buFont typeface="Arial" pitchFamily="34" charset="0"/>
              <a:buChar char="•"/>
            </a:pPr>
            <a:r>
              <a:rPr lang="ru-RU" dirty="0" smtClean="0"/>
              <a:t>половую неприкосновенность и половую свободу личности (глава 18) и т. д.</a:t>
            </a:r>
            <a:endParaRPr lang="ru-RU" dirty="0"/>
          </a:p>
        </p:txBody>
      </p:sp>
      <p:sp>
        <p:nvSpPr>
          <p:cNvPr id="38" name="Прямоугольник 37"/>
          <p:cNvSpPr/>
          <p:nvPr/>
        </p:nvSpPr>
        <p:spPr>
          <a:xfrm>
            <a:off x="7000860" y="2214554"/>
            <a:ext cx="2143140" cy="464344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buClr>
                <a:schemeClr val="accent1"/>
              </a:buClr>
              <a:buFont typeface="Arial" pitchFamily="34" charset="0"/>
              <a:buChar char="•"/>
            </a:pPr>
            <a:r>
              <a:rPr lang="ru-RU" dirty="0" smtClean="0"/>
              <a:t>жизнь (при совершении различных видов убийства);</a:t>
            </a:r>
          </a:p>
          <a:p>
            <a:pPr>
              <a:buClr>
                <a:schemeClr val="accent1"/>
              </a:buClr>
              <a:buFont typeface="Arial" pitchFamily="34" charset="0"/>
              <a:buChar char="•"/>
            </a:pPr>
            <a:r>
              <a:rPr lang="ru-RU" dirty="0" smtClean="0"/>
              <a:t> здоровье (при причинении различной степени тяжести вреда здоровью);</a:t>
            </a:r>
          </a:p>
          <a:p>
            <a:pPr>
              <a:buClr>
                <a:schemeClr val="accent1"/>
              </a:buClr>
              <a:buFont typeface="Arial" pitchFamily="34" charset="0"/>
              <a:buChar char="•"/>
            </a:pPr>
            <a:r>
              <a:rPr lang="ru-RU" dirty="0" smtClean="0"/>
              <a:t>свобода (при похищении человека и незаконном лишении свободы);</a:t>
            </a:r>
          </a:p>
          <a:p>
            <a:pPr>
              <a:buClr>
                <a:schemeClr val="accent1"/>
              </a:buClr>
              <a:buFont typeface="Arial" pitchFamily="34" charset="0"/>
              <a:buChar char="•"/>
            </a:pPr>
            <a:r>
              <a:rPr lang="ru-RU" dirty="0" smtClean="0"/>
              <a:t>честь и достоинство (при оскорблении) и т.д.</a:t>
            </a:r>
            <a:endParaRPr lang="ru-RU" dirty="0"/>
          </a:p>
        </p:txBody>
      </p:sp>
    </p:spTree>
    <p:extLst>
      <p:ext uri="{BB962C8B-B14F-4D97-AF65-F5344CB8AC3E}">
        <p14:creationId xmlns="" xmlns:p14="http://schemas.microsoft.com/office/powerpoint/2010/main" val="34293291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850424"/>
          </a:xfrm>
        </p:spPr>
        <p:txBody>
          <a:bodyPr>
            <a:normAutofit/>
          </a:bodyPr>
          <a:lstStyle/>
          <a:p>
            <a:pPr algn="ctr"/>
            <a:r>
              <a:rPr lang="ru-RU" sz="2800" b="1" dirty="0" smtClean="0"/>
              <a:t>Классификация объектов</a:t>
            </a:r>
            <a:endParaRPr lang="ru-RU" sz="2800" b="1" dirty="0"/>
          </a:p>
        </p:txBody>
      </p:sp>
      <p:sp>
        <p:nvSpPr>
          <p:cNvPr id="3" name="Объект 2"/>
          <p:cNvSpPr>
            <a:spLocks noGrp="1"/>
          </p:cNvSpPr>
          <p:nvPr>
            <p:ph sz="half" idx="1"/>
          </p:nvPr>
        </p:nvSpPr>
        <p:spPr/>
        <p:txBody>
          <a:bodyPr/>
          <a:lstStyle/>
          <a:p>
            <a:pPr marL="82296" indent="0" algn="ctr">
              <a:buNone/>
            </a:pPr>
            <a:r>
              <a:rPr lang="ru-RU" b="1" dirty="0" smtClean="0"/>
              <a:t>По вертикали:</a:t>
            </a:r>
          </a:p>
          <a:p>
            <a:pPr marL="596646" indent="-514350">
              <a:buFont typeface="+mj-lt"/>
              <a:buAutoNum type="arabicPeriod"/>
            </a:pPr>
            <a:r>
              <a:rPr lang="ru-RU" sz="2400" dirty="0"/>
              <a:t>о</a:t>
            </a:r>
            <a:r>
              <a:rPr lang="ru-RU" sz="2400" dirty="0" smtClean="0"/>
              <a:t>бщий объект;</a:t>
            </a:r>
          </a:p>
          <a:p>
            <a:pPr marL="596646" indent="-514350">
              <a:buFont typeface="+mj-lt"/>
              <a:buAutoNum type="arabicPeriod"/>
            </a:pPr>
            <a:r>
              <a:rPr lang="ru-RU" sz="2400" dirty="0"/>
              <a:t>р</a:t>
            </a:r>
            <a:r>
              <a:rPr lang="ru-RU" sz="2400" dirty="0" smtClean="0"/>
              <a:t>одовой объект;</a:t>
            </a:r>
          </a:p>
          <a:p>
            <a:pPr marL="596646" indent="-514350">
              <a:buFont typeface="+mj-lt"/>
              <a:buAutoNum type="arabicPeriod"/>
            </a:pPr>
            <a:r>
              <a:rPr lang="ru-RU" sz="2400" dirty="0"/>
              <a:t>в</a:t>
            </a:r>
            <a:r>
              <a:rPr lang="ru-RU" sz="2400" dirty="0" smtClean="0"/>
              <a:t>идовой объект;</a:t>
            </a:r>
          </a:p>
          <a:p>
            <a:pPr marL="596646" indent="-514350">
              <a:buFont typeface="+mj-lt"/>
              <a:buAutoNum type="arabicPeriod"/>
            </a:pPr>
            <a:r>
              <a:rPr lang="ru-RU" sz="2400" dirty="0"/>
              <a:t>н</a:t>
            </a:r>
            <a:r>
              <a:rPr lang="ru-RU" sz="2400" dirty="0" smtClean="0"/>
              <a:t>епосредственный объект.</a:t>
            </a:r>
          </a:p>
          <a:p>
            <a:pPr marL="82296" indent="0">
              <a:buNone/>
            </a:pPr>
            <a:endParaRPr lang="ru-RU" dirty="0" smtClean="0"/>
          </a:p>
          <a:p>
            <a:endParaRPr lang="ru-RU" dirty="0" smtClean="0"/>
          </a:p>
          <a:p>
            <a:endParaRPr lang="ru-RU" dirty="0"/>
          </a:p>
        </p:txBody>
      </p:sp>
      <p:sp>
        <p:nvSpPr>
          <p:cNvPr id="4" name="Объект 3"/>
          <p:cNvSpPr>
            <a:spLocks noGrp="1"/>
          </p:cNvSpPr>
          <p:nvPr>
            <p:ph sz="half" idx="2"/>
          </p:nvPr>
        </p:nvSpPr>
        <p:spPr/>
        <p:txBody>
          <a:bodyPr/>
          <a:lstStyle/>
          <a:p>
            <a:pPr marL="82296" indent="0" algn="ctr">
              <a:buNone/>
            </a:pPr>
            <a:r>
              <a:rPr lang="ru-RU" b="1" dirty="0" smtClean="0"/>
              <a:t>По горизонтали:</a:t>
            </a:r>
          </a:p>
          <a:p>
            <a:pPr marL="596646" indent="-514350">
              <a:buFont typeface="+mj-lt"/>
              <a:buAutoNum type="arabicPeriod"/>
            </a:pPr>
            <a:r>
              <a:rPr lang="ru-RU" sz="2400" dirty="0"/>
              <a:t>о</a:t>
            </a:r>
            <a:r>
              <a:rPr lang="ru-RU" sz="2400" dirty="0" smtClean="0"/>
              <a:t>сновной непосредственный объект;</a:t>
            </a:r>
          </a:p>
          <a:p>
            <a:pPr marL="596646" indent="-514350">
              <a:buFont typeface="+mj-lt"/>
              <a:buAutoNum type="arabicPeriod"/>
            </a:pPr>
            <a:r>
              <a:rPr lang="ru-RU" sz="2400" dirty="0"/>
              <a:t>д</a:t>
            </a:r>
            <a:r>
              <a:rPr lang="ru-RU" sz="2400" dirty="0" smtClean="0"/>
              <a:t>ополнительный непосредственный объект;</a:t>
            </a:r>
          </a:p>
          <a:p>
            <a:pPr marL="596646" indent="-514350">
              <a:buFont typeface="+mj-lt"/>
              <a:buAutoNum type="arabicPeriod"/>
            </a:pPr>
            <a:r>
              <a:rPr lang="ru-RU" sz="2400" dirty="0"/>
              <a:t>ф</a:t>
            </a:r>
            <a:r>
              <a:rPr lang="ru-RU" sz="2400" dirty="0" smtClean="0"/>
              <a:t>акультативный непосредственный объект.</a:t>
            </a:r>
            <a:endParaRPr lang="ru-RU" sz="2400" dirty="0"/>
          </a:p>
        </p:txBody>
      </p:sp>
    </p:spTree>
    <p:extLst>
      <p:ext uri="{BB962C8B-B14F-4D97-AF65-F5344CB8AC3E}">
        <p14:creationId xmlns="" xmlns:p14="http://schemas.microsoft.com/office/powerpoint/2010/main" val="711803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74638"/>
            <a:ext cx="7499176" cy="1138138"/>
          </a:xfrm>
        </p:spPr>
        <p:txBody>
          <a:bodyPr>
            <a:noAutofit/>
          </a:bodyPr>
          <a:lstStyle/>
          <a:p>
            <a:pPr algn="ctr"/>
            <a:r>
              <a:rPr lang="ru-RU" sz="2800" b="1" dirty="0" smtClean="0"/>
              <a:t>Значение объекта преступления для уголовного права</a:t>
            </a:r>
            <a:endParaRPr lang="ru-RU" sz="2800" b="1" dirty="0"/>
          </a:p>
        </p:txBody>
      </p:sp>
      <p:sp>
        <p:nvSpPr>
          <p:cNvPr id="3" name="Содержимое 2"/>
          <p:cNvSpPr>
            <a:spLocks noGrp="1"/>
          </p:cNvSpPr>
          <p:nvPr>
            <p:ph idx="1"/>
          </p:nvPr>
        </p:nvSpPr>
        <p:spPr>
          <a:xfrm>
            <a:off x="1187624" y="1628800"/>
            <a:ext cx="7848872" cy="4497363"/>
          </a:xfrm>
        </p:spPr>
        <p:txBody>
          <a:bodyPr>
            <a:noAutofit/>
          </a:bodyPr>
          <a:lstStyle/>
          <a:p>
            <a:pPr marL="457200" indent="-457200">
              <a:buSzPct val="84000"/>
              <a:buFont typeface="+mj-lt"/>
              <a:buAutoNum type="arabicPeriod"/>
            </a:pPr>
            <a:r>
              <a:rPr lang="ru-RU" sz="2000" dirty="0" smtClean="0"/>
              <a:t>является обязательным признаком состава, поэтому его отсутствие означает отсутствие состава преступления в целом;</a:t>
            </a:r>
          </a:p>
          <a:p>
            <a:pPr marL="457200" indent="-457200">
              <a:buSzPct val="84000"/>
              <a:buFont typeface="+mj-lt"/>
              <a:buAutoNum type="arabicPeriod"/>
            </a:pPr>
            <a:r>
              <a:rPr lang="ru-RU" sz="2000" dirty="0" smtClean="0"/>
              <a:t>объект преступления учитывается законодателем при построении норм Особенной части УК РФ</a:t>
            </a:r>
            <a:r>
              <a:rPr lang="ru-RU" sz="2000" dirty="0"/>
              <a:t>;</a:t>
            </a:r>
            <a:endParaRPr lang="ru-RU" sz="2000" dirty="0" smtClean="0"/>
          </a:p>
          <a:p>
            <a:pPr marL="457200" indent="-457200">
              <a:buSzPct val="84000"/>
              <a:buFont typeface="+mj-lt"/>
              <a:buAutoNum type="arabicPeriod"/>
            </a:pPr>
            <a:r>
              <a:rPr lang="ru-RU" sz="2000" dirty="0" smtClean="0"/>
              <a:t>правильное установление объекта преступления позволяет отграничить преступление от иных правонарушений и аморальных поступков, поскольку некоторые объекты охраняются от посягательств только уголовным правом (мир и безопасность человечества, основы конституционного строя, общественная безопасность и т. д.);</a:t>
            </a:r>
          </a:p>
          <a:p>
            <a:pPr marL="457200" indent="-457200">
              <a:buSzPct val="84000"/>
              <a:buFont typeface="+mj-lt"/>
              <a:buAutoNum type="arabicPeriod"/>
            </a:pPr>
            <a:r>
              <a:rPr lang="ru-RU" sz="2000" dirty="0" smtClean="0"/>
              <a:t>объект предопределяет правильную квалификацию деяний и разграничение внешне сходных преступлений.</a:t>
            </a:r>
            <a:endParaRPr lang="ru-RU" sz="2000" dirty="0"/>
          </a:p>
        </p:txBody>
      </p:sp>
    </p:spTree>
    <p:extLst>
      <p:ext uri="{BB962C8B-B14F-4D97-AF65-F5344CB8AC3E}">
        <p14:creationId xmlns="" xmlns:p14="http://schemas.microsoft.com/office/powerpoint/2010/main" val="2057192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75656" y="1268760"/>
            <a:ext cx="7406640" cy="2624312"/>
          </a:xfrm>
        </p:spPr>
        <p:txBody>
          <a:bodyPr>
            <a:noAutofit/>
          </a:bodyPr>
          <a:lstStyle/>
          <a:p>
            <a:pPr algn="ctr"/>
            <a:r>
              <a:rPr lang="ru-RU" sz="8000" b="1" dirty="0" smtClean="0"/>
              <a:t>Объективная сторона</a:t>
            </a:r>
            <a:endParaRPr lang="ru-RU" sz="8000" b="1" dirty="0"/>
          </a:p>
        </p:txBody>
      </p:sp>
    </p:spTree>
    <p:extLst>
      <p:ext uri="{BB962C8B-B14F-4D97-AF65-F5344CB8AC3E}">
        <p14:creationId xmlns="" xmlns:p14="http://schemas.microsoft.com/office/powerpoint/2010/main" val="3768086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458618"/>
          </a:xfrm>
        </p:spPr>
        <p:txBody>
          <a:bodyPr>
            <a:normAutofit/>
          </a:bodyPr>
          <a:lstStyle/>
          <a:p>
            <a:r>
              <a:rPr lang="ru-RU" sz="2800" b="1" dirty="0" smtClean="0"/>
              <a:t>Объективная сторона преступления </a:t>
            </a:r>
            <a:r>
              <a:rPr lang="ru-RU" sz="3200" dirty="0" smtClean="0"/>
              <a:t>– </a:t>
            </a:r>
            <a:r>
              <a:rPr lang="ru-RU" sz="2800" dirty="0" smtClean="0">
                <a:solidFill>
                  <a:schemeClr val="tx1"/>
                </a:solidFill>
                <a:effectLst/>
              </a:rPr>
              <a:t>это внешнее проявление конкретного общественно опасного деяния, причинившего вред общественным отношениям, охраняемым уголовным законом.</a:t>
            </a:r>
            <a:endParaRPr lang="ru-RU" sz="2800" dirty="0">
              <a:solidFill>
                <a:schemeClr val="tx1"/>
              </a:solidFill>
              <a:effectLst/>
            </a:endParaRPr>
          </a:p>
        </p:txBody>
      </p:sp>
    </p:spTree>
    <p:extLst>
      <p:ext uri="{BB962C8B-B14F-4D97-AF65-F5344CB8AC3E}">
        <p14:creationId xmlns="" xmlns:p14="http://schemas.microsoft.com/office/powerpoint/2010/main" val="8994377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270</TotalTime>
  <Words>1048</Words>
  <Application>Microsoft Office PowerPoint</Application>
  <PresentationFormat>Экран (4:3)</PresentationFormat>
  <Paragraphs>124</Paragraphs>
  <Slides>32</Slides>
  <Notes>0</Notes>
  <HiddenSlides>0</HiddenSlides>
  <MMClips>0</MMClips>
  <ScaleCrop>false</ScaleCrop>
  <HeadingPairs>
    <vt:vector size="4" baseType="variant">
      <vt:variant>
        <vt:lpstr>Тема</vt:lpstr>
      </vt:variant>
      <vt:variant>
        <vt:i4>3</vt:i4>
      </vt:variant>
      <vt:variant>
        <vt:lpstr>Заголовки слайдов</vt:lpstr>
      </vt:variant>
      <vt:variant>
        <vt:i4>32</vt:i4>
      </vt:variant>
    </vt:vector>
  </HeadingPairs>
  <TitlesOfParts>
    <vt:vector size="35" baseType="lpstr">
      <vt:lpstr>Солнцестояние</vt:lpstr>
      <vt:lpstr>Оформление по умолчанию</vt:lpstr>
      <vt:lpstr>1_Оформление по умолчанию</vt:lpstr>
      <vt:lpstr>Состав преступления</vt:lpstr>
      <vt:lpstr>Соотношение понятий преступления и состава преступления  </vt:lpstr>
      <vt:lpstr>Объект преступления</vt:lpstr>
      <vt:lpstr>ОБЪЕКТ ПРЕСТУПЛЕНИЯ</vt:lpstr>
      <vt:lpstr>Виды объектов преступления</vt:lpstr>
      <vt:lpstr>Классификация объектов</vt:lpstr>
      <vt:lpstr>Значение объекта преступления для уголовного права</vt:lpstr>
      <vt:lpstr>Объективная сторона</vt:lpstr>
      <vt:lpstr>Объективная сторона преступления – это внешнее проявление конкретного общественно опасного деяния, причинившего вред общественным отношениям, охраняемым уголовным законом.</vt:lpstr>
      <vt:lpstr>Объективная сторона состава преступления характеризуется совокупностью следующих признаков:</vt:lpstr>
      <vt:lpstr>Значение объективной стороны:</vt:lpstr>
      <vt:lpstr>Например, отсутствие последствий в виде существенного изменения радиоактивного фона, причинения вреда здоровью человека, массовой гибели животных либо иных тяжких последствий исключает возможность привлечения лица к ответственности по ст. 246 УК за нарушение правил охраны окружающей среды при проектировании, размещении, строительстве, вводе в эксплуатацию и эксплуатации промышленных, сельскохозяйственных, научных и иных объектов.</vt:lpstr>
      <vt:lpstr>Слайд 13</vt:lpstr>
      <vt:lpstr>          Например, согласно ст. 19.1 КоАП РФ самоуправством признается самовольное, вопреки установленному федеральным законом или иным нормативным правовым актом порядку осуществление своего действительного или предполагаемого права, не причинившее существенного вреда гражданам или юридическим лицам.             А самоуправство как преступление означает самовольное, вопреки установленному законом или иным нормативным правовым актом порядку совершение каких-либо действий, правомерность которых оспаривается организацией или гражданином, если такими действиями причинен существенный вред (ст. 330 УК). </vt:lpstr>
      <vt:lpstr>Например, способ, орудия или средства совершения преступления существенно повышают степень общественной опасности посягательства, что влияет на выбор судом вида и размера (срока) наказания.</vt:lpstr>
      <vt:lpstr>Субъективная сторона</vt:lpstr>
      <vt:lpstr>Слайд 17</vt:lpstr>
      <vt:lpstr>Признаки субъективной стороны</vt:lpstr>
      <vt:lpstr>Слайд 19</vt:lpstr>
      <vt:lpstr>Значение субъективной стороны  разграничение преступного и непреступного поведения;  разграничение сходных по объективным признакам составов преступлений;      признаки субъективной стороны определяют степень   общественной опасности преступления и преступника, являясь смягчающими и отягчающими обстоятельствами.  4.    содержанием мотива и цели, даже если они не указаны в норме Особенной части УК, в значительной мере определяется степень общественной опасности как преступления, так и лица, его совершившего, а значит, характер ответственности и размер наказания с учетом предписаний, изложенных в ст. 61, 63 и 64 УК.   </vt:lpstr>
      <vt:lpstr>Субъект преступления</vt:lpstr>
      <vt:lpstr>Слайд 22</vt:lpstr>
      <vt:lpstr>Признаки субъекта преступления</vt:lpstr>
      <vt:lpstr>Под физическим лицом законодатель подразумевает отдельно взятого человека. Это означает, что субъектом преступления не может быть юридическое лицо (организация, предприятие, учреждение) или группа лиц.</vt:lpstr>
      <vt:lpstr>Вменяемость означает, что субъектом преступления может быть только лицо, способное действовать виновно, то есть обладающее интеллектуально-волевыми качествами, которые дают возможность осознавать фактический характер и общественную опасность своих действий (бездействия) и руководить ими.</vt:lpstr>
      <vt:lpstr>Возраст – это период , с наступлением которого Уголовный кодекс связывает уголовную ответственность. Законодатель учитывает возраст лица, совершившего общественно опасное деяние, так как способность осознать социальную значимость своих действий возникает не сразу, а по достижении определенного возраста. По мнению специалистов, подростки в шестнадцатилетнем возрасте достигают такой степени социальной зрелости, что вполне отличают проступки от преступлений, а за наиболее опасные преступления несовершеннолетние способны нести уголовную ответственность с 14 лет. Законодатель, следуя рекомендациям психологов, установил в уголовном праве два возрастных порога уголовной ответственности: 16 и 14 лет.</vt:lpstr>
      <vt:lpstr>Слайд 27</vt:lpstr>
      <vt:lpstr>Классификация признаков специального субъекта </vt:lpstr>
      <vt:lpstr>Значение субъекта преступления</vt:lpstr>
      <vt:lpstr>Признак состава преступления</vt:lpstr>
      <vt:lpstr>Значение признаков состава преступления:</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Юсюленька</dc:creator>
  <cp:lastModifiedBy>Ivanova_GG</cp:lastModifiedBy>
  <cp:revision>27</cp:revision>
  <dcterms:created xsi:type="dcterms:W3CDTF">2012-03-15T08:20:45Z</dcterms:created>
  <dcterms:modified xsi:type="dcterms:W3CDTF">2024-09-27T01:38:40Z</dcterms:modified>
</cp:coreProperties>
</file>