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74" r:id="rId15"/>
    <p:sldId id="269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78" autoAdjust="0"/>
    <p:restoredTop sz="94660"/>
  </p:normalViewPr>
  <p:slideViewPr>
    <p:cSldViewPr>
      <p:cViewPr varScale="1">
        <p:scale>
          <a:sx n="103" d="100"/>
          <a:sy n="103" d="100"/>
        </p:scale>
        <p:origin x="-2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894D-9185-4928-B086-3341B2C703CE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1D2A-A99C-472C-9BB2-A0D12D265A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894D-9185-4928-B086-3341B2C703CE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1D2A-A99C-472C-9BB2-A0D12D265A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894D-9185-4928-B086-3341B2C703CE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1D2A-A99C-472C-9BB2-A0D12D265A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894D-9185-4928-B086-3341B2C703CE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1D2A-A99C-472C-9BB2-A0D12D265A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894D-9185-4928-B086-3341B2C703CE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1D2A-A99C-472C-9BB2-A0D12D265A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894D-9185-4928-B086-3341B2C703CE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1D2A-A99C-472C-9BB2-A0D12D265A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894D-9185-4928-B086-3341B2C703CE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1D2A-A99C-472C-9BB2-A0D12D265A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894D-9185-4928-B086-3341B2C703CE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1D2A-A99C-472C-9BB2-A0D12D265A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894D-9185-4928-B086-3341B2C703CE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1D2A-A99C-472C-9BB2-A0D12D265A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894D-9185-4928-B086-3341B2C703CE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1D2A-A99C-472C-9BB2-A0D12D265A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894D-9185-4928-B086-3341B2C703CE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1D2A-A99C-472C-9BB2-A0D12D265A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40000"/>
                <a:lumOff val="6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57894D-9185-4928-B086-3341B2C703CE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F5F1D2A-A99C-472C-9BB2-A0D12D265A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295400" y="533400"/>
            <a:ext cx="5815405" cy="4495800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УК РФ Статья 43</a:t>
            </a:r>
            <a:r>
              <a:rPr lang="ru-RU" sz="1800" dirty="0" smtClean="0">
                <a:solidFill>
                  <a:schemeClr val="tx1"/>
                </a:solidFill>
              </a:rPr>
              <a:t>. Понятие и цели наказания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1. Наказание есть мера государственного принуждения, назначаемая по приговору суда. Наказание применяется к лицу, признанному виновным в совершении преступления, и заключается в предусмотренных настоящим Кодексом лишении или ограничении прав и свобод этого лица.</a:t>
            </a:r>
          </a:p>
          <a:p>
            <a:pPr algn="ctr"/>
            <a:endParaRPr lang="ru-RU" sz="1800" dirty="0" smtClean="0">
              <a:solidFill>
                <a:schemeClr val="tx1"/>
              </a:solidFill>
            </a:endParaRPr>
          </a:p>
          <a:p>
            <a:pPr algn="ctr"/>
            <a:r>
              <a:rPr lang="ru-RU" sz="1800" dirty="0" smtClean="0">
                <a:solidFill>
                  <a:schemeClr val="tx1"/>
                </a:solidFill>
              </a:rPr>
              <a:t> 2. Цели наказаний:</a:t>
            </a:r>
          </a:p>
          <a:p>
            <a:pPr algn="ctr"/>
            <a:r>
              <a:rPr lang="ru-RU" sz="1800" dirty="0" smtClean="0">
                <a:solidFill>
                  <a:schemeClr val="tx1"/>
                </a:solidFill>
              </a:rPr>
              <a:t>- восстановление социальной справедливости</a:t>
            </a:r>
          </a:p>
          <a:p>
            <a:pPr algn="ctr"/>
            <a:r>
              <a:rPr lang="ru-RU" sz="1800" dirty="0" smtClean="0">
                <a:solidFill>
                  <a:schemeClr val="tx1"/>
                </a:solidFill>
              </a:rPr>
              <a:t>- исправление осужденного</a:t>
            </a:r>
          </a:p>
          <a:p>
            <a:pPr algn="ctr"/>
            <a:r>
              <a:rPr lang="ru-RU" sz="1800" dirty="0" smtClean="0">
                <a:solidFill>
                  <a:schemeClr val="tx1"/>
                </a:solidFill>
              </a:rPr>
              <a:t>- предупреждение совершения новых преступлений.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25096" y="378709"/>
            <a:ext cx="4883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ИСПРАВИТЕЛЬНЫЕ РАБОТЫ – это принудительное привлечение к труду на срок, указанный в приговоре, с удержанием в доход государства соответствующего процента его заработка</a:t>
            </a:r>
            <a:endParaRPr lang="ru-RU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1412776"/>
            <a:ext cx="32403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Назначаются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судом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отношении трудоспособного лица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качестве основного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наказания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срок от двух месяцев до двух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лет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Удержание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 доход государства в размере, установленном приговором суда, в пределах от пяти до двадцати процентов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27984" y="1412776"/>
            <a:ext cx="42484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 случае злостного уклонения осужденного от отбывания исправительных работ суд может заменить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неотбытое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наказание: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принудительными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работами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(1 день принудительных работ = 3 дня исправительных работ)</a:t>
            </a:r>
          </a:p>
          <a:p>
            <a:pPr marL="171450" indent="-171450">
              <a:buFont typeface="Wingdings" pitchFamily="2" charset="2"/>
              <a:buChar char="v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лишением свободы (1 день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лишения свободы =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3 дня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исправительных работ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70000" y="3501008"/>
            <a:ext cx="7344816" cy="2304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Исправительные работы не </a:t>
            </a:r>
            <a:r>
              <a:rPr lang="ru-RU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назначаются: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solidFill>
                  <a:schemeClr val="tx1"/>
                </a:solidFill>
              </a:rPr>
              <a:t> </a:t>
            </a:r>
            <a:r>
              <a:rPr lang="ru-RU" sz="1200" dirty="0">
                <a:solidFill>
                  <a:schemeClr val="tx1"/>
                </a:solidFill>
              </a:rPr>
              <a:t>лицам, признанным инвалидами первой группы</a:t>
            </a:r>
            <a:r>
              <a:rPr lang="ru-RU" sz="1200" dirty="0" smtClean="0">
                <a:solidFill>
                  <a:schemeClr val="tx1"/>
                </a:solidFill>
              </a:rPr>
              <a:t>,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solidFill>
                  <a:schemeClr val="tx1"/>
                </a:solidFill>
              </a:rPr>
              <a:t> </a:t>
            </a:r>
            <a:r>
              <a:rPr lang="ru-RU" sz="1200" dirty="0">
                <a:solidFill>
                  <a:schemeClr val="tx1"/>
                </a:solidFill>
              </a:rPr>
              <a:t>беременным женщинам, </a:t>
            </a:r>
            <a:endParaRPr lang="ru-RU" sz="1200" dirty="0" smtClean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solidFill>
                  <a:schemeClr val="tx1"/>
                </a:solidFill>
              </a:rPr>
              <a:t>женщинам</a:t>
            </a:r>
            <a:r>
              <a:rPr lang="ru-RU" sz="1200" dirty="0">
                <a:solidFill>
                  <a:schemeClr val="tx1"/>
                </a:solidFill>
              </a:rPr>
              <a:t>, имеющим детей в возрасте до трех лет</a:t>
            </a:r>
            <a:r>
              <a:rPr lang="ru-RU" sz="1200" dirty="0" smtClean="0">
                <a:solidFill>
                  <a:schemeClr val="tx1"/>
                </a:solidFill>
              </a:rPr>
              <a:t>,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solidFill>
                  <a:schemeClr val="tx1"/>
                </a:solidFill>
              </a:rPr>
              <a:t> </a:t>
            </a:r>
            <a:r>
              <a:rPr lang="ru-RU" sz="1200" dirty="0">
                <a:solidFill>
                  <a:schemeClr val="tx1"/>
                </a:solidFill>
              </a:rPr>
              <a:t>военнослужащим, проходящим военную службу по </a:t>
            </a:r>
            <a:r>
              <a:rPr lang="ru-RU" sz="1200" dirty="0" smtClean="0">
                <a:solidFill>
                  <a:schemeClr val="tx1"/>
                </a:solidFill>
              </a:rPr>
              <a:t>призыву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solidFill>
                  <a:schemeClr val="tx1"/>
                </a:solidFill>
              </a:rPr>
              <a:t>военнослужащим</a:t>
            </a:r>
            <a:r>
              <a:rPr lang="ru-RU" sz="1200" dirty="0">
                <a:solidFill>
                  <a:schemeClr val="tx1"/>
                </a:solidFill>
              </a:rPr>
              <a:t>, проходящим военную службу по контракту на воинских должностях рядового и сержантского состава, если они на момент вынесения судом приговора не отслужили установленного законом срока службы по призыву.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580112" y="378709"/>
            <a:ext cx="1728192" cy="7460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Отбывают по месту основной работы</a:t>
            </a:r>
            <a:endParaRPr lang="ru-RU" sz="1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452320" y="378709"/>
            <a:ext cx="1584176" cy="7460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Если основного места нет, то в месте определяемом ОМС по согласованию с УИИ</a:t>
            </a:r>
            <a:endParaRPr lang="ru-RU" sz="1000" dirty="0"/>
          </a:p>
        </p:txBody>
      </p:sp>
      <p:cxnSp>
        <p:nvCxnSpPr>
          <p:cNvPr id="12" name="Прямая со стрелкой 11"/>
          <p:cNvCxnSpPr>
            <a:endCxn id="3" idx="3"/>
          </p:cNvCxnSpPr>
          <p:nvPr/>
        </p:nvCxnSpPr>
        <p:spPr>
          <a:xfrm>
            <a:off x="5220072" y="701874"/>
            <a:ext cx="28803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9" idx="3"/>
            <a:endCxn id="10" idx="1"/>
          </p:cNvCxnSpPr>
          <p:nvPr/>
        </p:nvCxnSpPr>
        <p:spPr>
          <a:xfrm>
            <a:off x="7308304" y="751727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15026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332656"/>
            <a:ext cx="8064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Ограничение по военной службе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– это лишение возможности на срок, указанный в приговоре, продвижения по службе военнослужащего, совершившего преступление, предусмотренное уголовным законом, с обязательным удержанием в доход государства соответствующего процента из денежного содержания осужденного</a:t>
            </a:r>
            <a:endParaRPr lang="ru-RU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556792"/>
            <a:ext cx="1944216" cy="64807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/>
              <a:t>Во время отбывания этого </a:t>
            </a:r>
            <a:r>
              <a:rPr lang="ru-RU" sz="1200" dirty="0" smtClean="0"/>
              <a:t>наказания</a:t>
            </a:r>
            <a:endParaRPr lang="ru-RU" sz="1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492896"/>
            <a:ext cx="2448272" cy="223224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+mj-lt"/>
              <a:buAutoNum type="alphaUcPeriod"/>
            </a:pPr>
            <a:r>
              <a:rPr lang="ru-RU" sz="1200" dirty="0" smtClean="0"/>
              <a:t>осужденный не </a:t>
            </a:r>
            <a:r>
              <a:rPr lang="ru-RU" sz="1200" dirty="0"/>
              <a:t>может </a:t>
            </a:r>
            <a:r>
              <a:rPr lang="ru-RU" sz="1200" dirty="0" smtClean="0"/>
              <a:t>быть повышен </a:t>
            </a:r>
            <a:r>
              <a:rPr lang="ru-RU" sz="1200" dirty="0"/>
              <a:t>в должности, воинском звании, </a:t>
            </a:r>
            <a:endParaRPr lang="ru-RU" sz="1200" dirty="0" smtClean="0"/>
          </a:p>
          <a:p>
            <a:pPr marL="228600" indent="-228600">
              <a:buFont typeface="+mj-lt"/>
              <a:buAutoNum type="alphaUcPeriod"/>
            </a:pPr>
            <a:r>
              <a:rPr lang="ru-RU" sz="1200" dirty="0" smtClean="0"/>
              <a:t> </a:t>
            </a:r>
            <a:r>
              <a:rPr lang="ru-RU" sz="1200" dirty="0"/>
              <a:t>срок наказания не засчитывается в срок выслуги лет для присвоения очередного воинского звания.</a:t>
            </a:r>
          </a:p>
          <a:p>
            <a:pPr algn="ctr"/>
            <a:endParaRPr lang="ru-RU" sz="1200" dirty="0"/>
          </a:p>
        </p:txBody>
      </p:sp>
      <p:sp>
        <p:nvSpPr>
          <p:cNvPr id="6" name="Стрелка вниз 5"/>
          <p:cNvSpPr/>
          <p:nvPr/>
        </p:nvSpPr>
        <p:spPr>
          <a:xfrm>
            <a:off x="1331640" y="2204864"/>
            <a:ext cx="288032" cy="288032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995936" y="1556792"/>
            <a:ext cx="49685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1200" dirty="0"/>
              <a:t>проходящим военную службу по контракту, на срок от трех месяцев до двух лет в случаях, предусмотренных соответствующими статьями </a:t>
            </a:r>
            <a:r>
              <a:rPr lang="ru-RU" sz="1200" dirty="0" smtClean="0"/>
              <a:t>ОЧ УК РФ за </a:t>
            </a:r>
            <a:r>
              <a:rPr lang="ru-RU" sz="1200" dirty="0"/>
              <a:t>совершение преступлений против военной </a:t>
            </a:r>
            <a:r>
              <a:rPr lang="ru-RU" sz="1200" dirty="0" smtClean="0"/>
              <a:t>службы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200" dirty="0" smtClean="0"/>
              <a:t>осужденным </a:t>
            </a:r>
            <a:r>
              <a:rPr lang="ru-RU" sz="1200" dirty="0"/>
              <a:t>военнослужащим, проходящим военную службу по контракту, вместо исправительных работ, предусмотренных соответствующими статьями </a:t>
            </a:r>
            <a:r>
              <a:rPr lang="ru-RU" sz="1200" dirty="0" smtClean="0"/>
              <a:t>ОЧ УК РФ</a:t>
            </a:r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83968" y="1271199"/>
            <a:ext cx="3384376" cy="342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Может быть назначено: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270253" y="3334680"/>
            <a:ext cx="3096344" cy="2780928"/>
          </a:xfrm>
          <a:prstGeom prst="ellipse">
            <a:avLst/>
          </a:prstGeom>
          <a:solidFill>
            <a:schemeClr val="accent1">
              <a:lumMod val="75000"/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Из денежного довольствия осужденного к ограничению по военной службе производятся удержания в доход государства в размере, установленном приговором суда, но не свыше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20 %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8765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Ограничение свободы – это содержание осужденного, достигшего к моменту вынесения приговора 18 лет, без изоляции от общества, но в условиях осуществления за ним надзора</a:t>
            </a:r>
            <a:endParaRPr lang="ru-RU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340768"/>
            <a:ext cx="46085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Ограничения, которые могут быть возложены судом: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400" dirty="0"/>
              <a:t>не уходить из дома (квартиры, иного жилища) в определенное время суток, </a:t>
            </a:r>
            <a:endParaRPr lang="ru-RU" sz="1400" dirty="0" smtClean="0"/>
          </a:p>
          <a:p>
            <a:pPr marL="228600" indent="-228600">
              <a:buFont typeface="+mj-lt"/>
              <a:buAutoNum type="arabicPeriod"/>
            </a:pPr>
            <a:r>
              <a:rPr lang="ru-RU" sz="1400" dirty="0" smtClean="0"/>
              <a:t>не </a:t>
            </a:r>
            <a:r>
              <a:rPr lang="ru-RU" sz="1400" dirty="0"/>
              <a:t>посещать определенные места, расположенные в пределах территории соответствующего муниципального образования, </a:t>
            </a:r>
            <a:endParaRPr lang="ru-RU" sz="1400" dirty="0" smtClean="0"/>
          </a:p>
          <a:p>
            <a:pPr marL="228600" indent="-228600">
              <a:buFont typeface="+mj-lt"/>
              <a:buAutoNum type="arabicPeriod"/>
            </a:pPr>
            <a:r>
              <a:rPr lang="ru-RU" sz="1400" dirty="0" smtClean="0"/>
              <a:t>не </a:t>
            </a:r>
            <a:r>
              <a:rPr lang="ru-RU" sz="1400" dirty="0"/>
              <a:t>выезжать за пределы территории соответствующего муниципального образования, </a:t>
            </a:r>
            <a:endParaRPr lang="ru-RU" sz="1400" dirty="0" smtClean="0"/>
          </a:p>
          <a:p>
            <a:pPr marL="228600" indent="-228600">
              <a:buFont typeface="+mj-lt"/>
              <a:buAutoNum type="arabicPeriod"/>
            </a:pPr>
            <a:r>
              <a:rPr lang="ru-RU" sz="1400" dirty="0" smtClean="0"/>
              <a:t>не </a:t>
            </a:r>
            <a:r>
              <a:rPr lang="ru-RU" sz="1400" dirty="0"/>
              <a:t>посещать места проведения массовых и иных мероприятий и не участвовать в указанных мероприятиях, </a:t>
            </a:r>
            <a:endParaRPr lang="ru-RU" sz="1400" dirty="0" smtClean="0"/>
          </a:p>
          <a:p>
            <a:pPr marL="228600" indent="-228600">
              <a:buFont typeface="+mj-lt"/>
              <a:buAutoNum type="arabicPeriod"/>
            </a:pPr>
            <a:r>
              <a:rPr lang="ru-RU" sz="1400" dirty="0" smtClean="0"/>
              <a:t>не </a:t>
            </a:r>
            <a:r>
              <a:rPr lang="ru-RU" sz="1400" dirty="0"/>
              <a:t>изменять место жительства или пребывания, место работы и (или) учебы без согласия специализированного государственного органа, осуществляющего надзор за отбыванием осужденными наказания в виде ограничения </a:t>
            </a:r>
            <a:r>
              <a:rPr lang="ru-RU" sz="1400" dirty="0" smtClean="0"/>
              <a:t>свободы,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400" dirty="0"/>
              <a:t>являться в специализированный государственный </a:t>
            </a:r>
            <a:r>
              <a:rPr lang="ru-RU" sz="1400" dirty="0" smtClean="0"/>
              <a:t>орган от </a:t>
            </a:r>
            <a:r>
              <a:rPr lang="ru-RU" sz="1400" dirty="0"/>
              <a:t>одного до четырех раз в месяц для регистрации.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860032" y="4941168"/>
            <a:ext cx="4032448" cy="1728192"/>
          </a:xfrm>
          <a:prstGeom prst="roundRect">
            <a:avLst/>
          </a:prstGeom>
          <a:solidFill>
            <a:schemeClr val="accent4">
              <a:lumMod val="60000"/>
              <a:lumOff val="40000"/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В случае злостного уклонения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осужденного суд может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заменить </a:t>
            </a:r>
            <a:r>
              <a:rPr lang="ru-RU" sz="1200" dirty="0" err="1">
                <a:solidFill>
                  <a:schemeClr val="tx2">
                    <a:lumMod val="50000"/>
                  </a:schemeClr>
                </a:solidFill>
              </a:rPr>
              <a:t>неотбытую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 часть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наказания:</a:t>
            </a:r>
          </a:p>
          <a:p>
            <a:pPr marL="171450" indent="-171450" algn="ctr">
              <a:buFont typeface="Wingdings" pitchFamily="2" charset="2"/>
              <a:buChar char="q"/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принудительными работами </a:t>
            </a:r>
            <a:endParaRPr lang="ru-RU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171450" indent="-171450" algn="ctr">
              <a:buFont typeface="Wingdings" pitchFamily="2" charset="2"/>
              <a:buChar char="q"/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лишением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свободы из расчета </a:t>
            </a:r>
            <a:endParaRPr lang="ru-RU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1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день принудительных работ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/лишения свободы</a:t>
            </a:r>
          </a:p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 = </a:t>
            </a:r>
          </a:p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2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дня ограничения свободы.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20072" y="1412776"/>
            <a:ext cx="38164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Ограничение свободы не 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назначается: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военнослужащим, </a:t>
            </a:r>
            <a:endParaRPr lang="ru-RU" sz="14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иностранным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гражданам, </a:t>
            </a:r>
            <a:endParaRPr lang="ru-RU" sz="14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лицам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 гражданства, </a:t>
            </a:r>
            <a:endParaRPr lang="ru-RU" sz="14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лицам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не имеющим места постоянного проживания на территории 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РФ</a:t>
            </a:r>
            <a:endParaRPr lang="ru-RU" sz="1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9992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88640"/>
            <a:ext cx="525658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Арест заключается в содержании осужденного в условиях строгой изоляции от 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общества (ч.1 ст.54 УК РФ)</a:t>
            </a:r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196752"/>
            <a:ext cx="4248472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Арест не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назначается: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лицам, не достигшим к моменту вынесения судом приговора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16 лет, 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беременным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женщинам </a:t>
            </a:r>
            <a:endParaRPr lang="ru-RU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женщинам, имеющим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детей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в возрасте до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14 лет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835600" y="1052736"/>
            <a:ext cx="23762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Может быть назначен судом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15880" y="1808820"/>
            <a:ext cx="2376264" cy="396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В качестве основного наказания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375660" y="2488208"/>
            <a:ext cx="129614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лицам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76056" y="3429000"/>
            <a:ext cx="1584176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достигшим к моменту вынесения судом приговора 16 лет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455780" y="3431309"/>
            <a:ext cx="151216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Отсуженным за совершение преступлений, предусмотренных нормами ОЧ УК РФ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76056" y="4653136"/>
            <a:ext cx="389189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 algn="ctr">
              <a:buFont typeface="+mj-lt"/>
              <a:buAutoNum type="arabicPeriod"/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С обязательной строгой изоляцией от общества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на срок от одного до шести месяцев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1560" y="3284984"/>
            <a:ext cx="37444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Возможна замена обязательных </a:t>
            </a:r>
            <a:r>
              <a:rPr lang="ru-RU" sz="1400" dirty="0"/>
              <a:t>работ или исправительных работ арестом </a:t>
            </a:r>
            <a:r>
              <a:rPr lang="ru-RU" sz="1400" dirty="0" smtClean="0"/>
              <a:t>на </a:t>
            </a:r>
            <a:r>
              <a:rPr lang="ru-RU" sz="1400" dirty="0"/>
              <a:t>срок менее одного </a:t>
            </a:r>
            <a:r>
              <a:rPr lang="ru-RU" sz="1400" dirty="0" smtClean="0"/>
              <a:t>месяца</a:t>
            </a:r>
            <a:endParaRPr lang="ru-RU" sz="1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9552" y="4725144"/>
            <a:ext cx="388843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Военнослужащие отбывают арест на гауптвахте</a:t>
            </a:r>
          </a:p>
        </p:txBody>
      </p:sp>
      <p:sp>
        <p:nvSpPr>
          <p:cNvPr id="12" name="Стрелка вниз 11"/>
          <p:cNvSpPr/>
          <p:nvPr/>
        </p:nvSpPr>
        <p:spPr>
          <a:xfrm>
            <a:off x="6915720" y="1484784"/>
            <a:ext cx="216024" cy="324036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959866" y="2204864"/>
            <a:ext cx="127732" cy="283344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 стрелкой 15"/>
          <p:cNvCxnSpPr>
            <a:stCxn id="6" idx="4"/>
          </p:cNvCxnSpPr>
          <p:nvPr/>
        </p:nvCxnSpPr>
        <p:spPr>
          <a:xfrm flipH="1">
            <a:off x="5702932" y="2992264"/>
            <a:ext cx="1320800" cy="4367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6" idx="4"/>
            <a:endCxn id="8" idx="0"/>
          </p:cNvCxnSpPr>
          <p:nvPr/>
        </p:nvCxnSpPr>
        <p:spPr>
          <a:xfrm>
            <a:off x="7023732" y="2992264"/>
            <a:ext cx="1188132" cy="43904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4" idx="0"/>
          </p:cNvCxnSpPr>
          <p:nvPr/>
        </p:nvCxnSpPr>
        <p:spPr>
          <a:xfrm>
            <a:off x="5868144" y="692696"/>
            <a:ext cx="1155588" cy="360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55209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84172"/>
            <a:ext cx="29835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Принудительные работы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04048" y="476672"/>
            <a:ext cx="403244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Применяются за </a:t>
            </a:r>
            <a:r>
              <a:rPr lang="ru-RU" sz="1400" dirty="0"/>
              <a:t>совершение преступления </a:t>
            </a:r>
            <a:r>
              <a:rPr lang="ru-RU" sz="1400" dirty="0" smtClean="0"/>
              <a:t>: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ru-RU" sz="1400" dirty="0"/>
              <a:t>небольшой тяжести</a:t>
            </a:r>
            <a:endParaRPr lang="ru-RU" sz="1400" dirty="0" smtClean="0"/>
          </a:p>
          <a:p>
            <a:pPr marL="285750" indent="-285750">
              <a:buFont typeface="Courier New" pitchFamily="49" charset="0"/>
              <a:buChar char="o"/>
            </a:pPr>
            <a:r>
              <a:rPr lang="ru-RU" sz="1400" dirty="0" smtClean="0"/>
              <a:t>средней </a:t>
            </a:r>
            <a:r>
              <a:rPr lang="ru-RU" sz="1400" dirty="0"/>
              <a:t>тяжести </a:t>
            </a:r>
            <a:endParaRPr lang="ru-RU" sz="1400" dirty="0" smtClean="0"/>
          </a:p>
          <a:p>
            <a:pPr marL="285750" indent="-285750">
              <a:buFont typeface="Courier New" pitchFamily="49" charset="0"/>
              <a:buChar char="o"/>
            </a:pPr>
            <a:r>
              <a:rPr lang="ru-RU" sz="1400" dirty="0" smtClean="0"/>
              <a:t>о </a:t>
            </a:r>
            <a:r>
              <a:rPr lang="ru-RU" sz="1400" dirty="0"/>
              <a:t>за совершение тяжкого преступления впервые.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21080" y="2705520"/>
            <a:ext cx="3600400" cy="783377"/>
          </a:xfrm>
          <a:prstGeom prst="rect">
            <a:avLst/>
          </a:prstGeom>
          <a:solidFill>
            <a:schemeClr val="accent3">
              <a:alpha val="9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заключаются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в привлечении осужденного к труду в местах, определяемых учреждениями и органами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УИС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9503" y="3671158"/>
            <a:ext cx="3600400" cy="576064"/>
          </a:xfrm>
          <a:prstGeom prst="rect">
            <a:avLst/>
          </a:prstGeom>
          <a:solidFill>
            <a:schemeClr val="accent3"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назначаются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на срок от двух месяцев до пяти лет.</a:t>
            </a:r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15228" y="4509120"/>
            <a:ext cx="3582004" cy="864096"/>
          </a:xfrm>
          <a:prstGeom prst="rect">
            <a:avLst/>
          </a:prstGeom>
          <a:solidFill>
            <a:schemeClr val="accent3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Из заработной платы осужденного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производятся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удержания в доход государства,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в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размере, установленном приговором суда, и в пределах от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5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до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20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процентов.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48064" y="2204864"/>
            <a:ext cx="360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Принудительные работы не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назначаются: </a:t>
            </a:r>
          </a:p>
          <a:p>
            <a:pPr marL="171450" indent="-171450">
              <a:buFont typeface="Courier New" pitchFamily="49" charset="0"/>
              <a:buChar char="o"/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несовершеннолетним, </a:t>
            </a:r>
          </a:p>
          <a:p>
            <a:pPr marL="171450" indent="-171450">
              <a:buFont typeface="Courier New" pitchFamily="49" charset="0"/>
              <a:buChar char="o"/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лицам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, признанным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инвалидами 1,2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группы, </a:t>
            </a:r>
            <a:endParaRPr lang="ru-RU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171450" indent="-171450">
              <a:buFont typeface="Courier New" pitchFamily="49" charset="0"/>
              <a:buChar char="o"/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беременным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женщинам, </a:t>
            </a:r>
            <a:endParaRPr lang="ru-RU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171450" indent="-171450">
              <a:buFont typeface="Courier New" pitchFamily="49" charset="0"/>
              <a:buChar char="o"/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женщинам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, имеющим детей в возрасте до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3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лет, </a:t>
            </a:r>
            <a:endParaRPr lang="ru-RU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171450" indent="-171450">
              <a:buFont typeface="Courier New" pitchFamily="49" charset="0"/>
              <a:buChar char="o"/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женщинам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, достигшим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55 лет, </a:t>
            </a:r>
          </a:p>
          <a:p>
            <a:pPr marL="171450" indent="-171450">
              <a:buFont typeface="Courier New" pitchFamily="49" charset="0"/>
              <a:buChar char="o"/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мужчинам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, достигшим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65лет,</a:t>
            </a:r>
          </a:p>
          <a:p>
            <a:pPr marL="171450" indent="-171450">
              <a:buFont typeface="Courier New" pitchFamily="49" charset="0"/>
              <a:buChar char="o"/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военнослужащим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21080" y="1646223"/>
            <a:ext cx="3600400" cy="846673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применяются как альтернатива лишению свободы в случаях, предусмотренных соответствующими статьями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15228" y="5589240"/>
            <a:ext cx="3582004" cy="936104"/>
          </a:xfrm>
          <a:prstGeom prst="rect">
            <a:avLst/>
          </a:prstGeom>
          <a:solidFill>
            <a:schemeClr val="accent3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В случае уклонения осужденного от отбывания принудительных работ они заменяются лишением свободы </a:t>
            </a:r>
            <a:endParaRPr lang="ru-RU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1 день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лишения свободы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= 1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день принудительных работ.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2123728" y="853504"/>
            <a:ext cx="288032" cy="792719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788024" y="4437112"/>
            <a:ext cx="40324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Если, назначив наказание в виде лишения свободы, суд придет к выводу о возможности исправления осужденного без реального отбывания наказания в местах лишения свободы, он постановляет заменить осужденному наказание в виде лишения свободы принудительными работами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При назначении судом наказания в виде лишения свободы на срок более пяти лет принудительные работы не применяются.</a:t>
            </a:r>
          </a:p>
        </p:txBody>
      </p:sp>
    </p:spTree>
    <p:extLst>
      <p:ext uri="{BB962C8B-B14F-4D97-AF65-F5344CB8AC3E}">
        <p14:creationId xmlns:p14="http://schemas.microsoft.com/office/powerpoint/2010/main" xmlns="" val="1816968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508104" y="116632"/>
            <a:ext cx="3240360" cy="72008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Содержание в дисциплинарной воинской части</a:t>
            </a:r>
          </a:p>
        </p:txBody>
      </p:sp>
      <p:sp>
        <p:nvSpPr>
          <p:cNvPr id="3" name="Блок-схема: решение 2"/>
          <p:cNvSpPr/>
          <p:nvPr/>
        </p:nvSpPr>
        <p:spPr>
          <a:xfrm>
            <a:off x="1386244" y="142249"/>
            <a:ext cx="2537684" cy="864096"/>
          </a:xfrm>
          <a:prstGeom prst="flowChartDecision">
            <a:avLst/>
          </a:prstGeom>
          <a:solidFill>
            <a:schemeClr val="accent1">
              <a:lumMod val="60000"/>
              <a:lumOff val="40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Может быть назначено судом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" name="Прямая со стрелкой 4"/>
          <p:cNvCxnSpPr>
            <a:stCxn id="3" idx="2"/>
          </p:cNvCxnSpPr>
          <p:nvPr/>
        </p:nvCxnSpPr>
        <p:spPr>
          <a:xfrm>
            <a:off x="2655086" y="1006345"/>
            <a:ext cx="0" cy="406431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1396371" y="1412776"/>
            <a:ext cx="2537684" cy="36004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В качестве основного вида наказания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9" name="Прямая со стрелкой 8"/>
          <p:cNvCxnSpPr>
            <a:stCxn id="6" idx="2"/>
          </p:cNvCxnSpPr>
          <p:nvPr/>
        </p:nvCxnSpPr>
        <p:spPr>
          <a:xfrm>
            <a:off x="2665213" y="177281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971600" y="1988840"/>
            <a:ext cx="3456384" cy="28803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В отношении военнослужащих, проходящих службу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52492" y="2559274"/>
            <a:ext cx="1315252" cy="22165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По призыву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03848" y="2564904"/>
            <a:ext cx="1224136" cy="21602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По контракту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71600" y="2996952"/>
            <a:ext cx="3456384" cy="43204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на должностях рядового и сержантского состава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971600" y="3717032"/>
            <a:ext cx="3456384" cy="57606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если они на момент вынесения судом приговора не отслужили установленного законом срока службы</a:t>
            </a:r>
          </a:p>
        </p:txBody>
      </p:sp>
      <p:cxnSp>
        <p:nvCxnSpPr>
          <p:cNvPr id="18" name="Прямая со стрелкой 17"/>
          <p:cNvCxnSpPr>
            <a:endCxn id="12" idx="0"/>
          </p:cNvCxnSpPr>
          <p:nvPr/>
        </p:nvCxnSpPr>
        <p:spPr>
          <a:xfrm>
            <a:off x="1610118" y="2276872"/>
            <a:ext cx="0" cy="2824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14" idx="0"/>
          </p:cNvCxnSpPr>
          <p:nvPr/>
        </p:nvCxnSpPr>
        <p:spPr>
          <a:xfrm>
            <a:off x="3815916" y="227687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2" idx="2"/>
          </p:cNvCxnSpPr>
          <p:nvPr/>
        </p:nvCxnSpPr>
        <p:spPr>
          <a:xfrm>
            <a:off x="1610118" y="2780927"/>
            <a:ext cx="0" cy="216025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4" idx="2"/>
          </p:cNvCxnSpPr>
          <p:nvPr/>
        </p:nvCxnSpPr>
        <p:spPr>
          <a:xfrm>
            <a:off x="3815916" y="2780928"/>
            <a:ext cx="0" cy="216024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5" idx="2"/>
            <a:endCxn id="16" idx="0"/>
          </p:cNvCxnSpPr>
          <p:nvPr/>
        </p:nvCxnSpPr>
        <p:spPr>
          <a:xfrm>
            <a:off x="2699792" y="3429000"/>
            <a:ext cx="0" cy="288032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4788024" y="1412388"/>
            <a:ext cx="1872208" cy="158417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в </a:t>
            </a:r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случаях, предусмотренных соответствующими статьями 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ОЧ УК РФ за </a:t>
            </a:r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совершение преступлений против военной </a:t>
            </a:r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службы </a:t>
            </a:r>
          </a:p>
          <a:p>
            <a:pPr algn="ctr"/>
            <a:r>
              <a:rPr lang="ru-RU" sz="1000" b="1" dirty="0" smtClean="0">
                <a:solidFill>
                  <a:schemeClr val="tx2">
                    <a:lumMod val="50000"/>
                  </a:schemeClr>
                </a:solidFill>
              </a:rPr>
              <a:t>на </a:t>
            </a:r>
            <a:r>
              <a:rPr lang="ru-RU" sz="1000" b="1" dirty="0">
                <a:solidFill>
                  <a:schemeClr val="tx2">
                    <a:lumMod val="50000"/>
                  </a:schemeClr>
                </a:solidFill>
              </a:rPr>
              <a:t>срок от трех месяцев до двух лет 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948264" y="1412776"/>
            <a:ext cx="1944216" cy="158417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в случаях, когда характер преступления и личность виновного свидетельствуют о возможности замены лишения свободы </a:t>
            </a:r>
            <a:r>
              <a:rPr lang="ru-RU" sz="1000" b="1" dirty="0">
                <a:solidFill>
                  <a:schemeClr val="tx2">
                    <a:lumMod val="50000"/>
                  </a:schemeClr>
                </a:solidFill>
              </a:rPr>
              <a:t>на срок не свыше двух лет </a:t>
            </a:r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содержанием осужденного в дисциплинарной воинской части на тот же срок</a:t>
            </a:r>
          </a:p>
        </p:txBody>
      </p:sp>
      <p:cxnSp>
        <p:nvCxnSpPr>
          <p:cNvPr id="30" name="Прямая со стрелкой 29"/>
          <p:cNvCxnSpPr>
            <a:stCxn id="3" idx="3"/>
            <a:endCxn id="27" idx="0"/>
          </p:cNvCxnSpPr>
          <p:nvPr/>
        </p:nvCxnSpPr>
        <p:spPr>
          <a:xfrm>
            <a:off x="3923928" y="574297"/>
            <a:ext cx="1800200" cy="8380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3" idx="3"/>
            <a:endCxn id="28" idx="0"/>
          </p:cNvCxnSpPr>
          <p:nvPr/>
        </p:nvCxnSpPr>
        <p:spPr>
          <a:xfrm>
            <a:off x="3923928" y="574297"/>
            <a:ext cx="3996444" cy="8384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55576" y="5013176"/>
            <a:ext cx="71647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Возможна замена  лишения свободы содержанием в </a:t>
            </a:r>
            <a:r>
              <a:rPr lang="ru-RU" sz="1200" dirty="0"/>
              <a:t>дисциплинарной </a:t>
            </a:r>
            <a:r>
              <a:rPr lang="ru-RU" sz="1200" dirty="0" smtClean="0"/>
              <a:t>ВЧ</a:t>
            </a:r>
          </a:p>
          <a:p>
            <a:r>
              <a:rPr lang="ru-RU" sz="1200" dirty="0" smtClean="0"/>
              <a:t>1 день </a:t>
            </a:r>
            <a:r>
              <a:rPr lang="ru-RU" sz="1200" dirty="0"/>
              <a:t>лишения свободы </a:t>
            </a:r>
            <a:r>
              <a:rPr lang="ru-RU" sz="1200" dirty="0" smtClean="0"/>
              <a:t>= 1 день </a:t>
            </a:r>
            <a:r>
              <a:rPr lang="ru-RU" sz="1200" dirty="0"/>
              <a:t>содержания в дисциплинарной </a:t>
            </a:r>
            <a:r>
              <a:rPr lang="ru-RU" sz="1200" dirty="0" smtClean="0"/>
              <a:t>ВЧ.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xmlns="" val="3308717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39552" y="116632"/>
            <a:ext cx="8352928" cy="1872208"/>
          </a:xfrm>
          <a:prstGeom prst="bevel">
            <a:avLst/>
          </a:prstGeom>
          <a:solidFill>
            <a:schemeClr val="accent6">
              <a:lumMod val="5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Лишение свободы на определенный 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срок  - это принудительная изоляция осужденного от общества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с помещением его 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в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колонию-поселение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endParaRPr lang="ru-RU" sz="1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воспитательную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колонию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,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лечебное исправительное учреждение, </a:t>
            </a:r>
            <a:endParaRPr lang="ru-RU" sz="1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исправительную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колонию общего, строгого или особого режима </a:t>
            </a:r>
            <a:endParaRPr lang="ru-RU" sz="1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в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тюрьму.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2149719"/>
            <a:ext cx="5472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Признаки лишение </a:t>
            </a:r>
            <a:r>
              <a:rPr lang="ru-RU" sz="1400" dirty="0"/>
              <a:t>свободы на определенный срок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4972" y="2395627"/>
            <a:ext cx="4695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q"/>
            </a:pPr>
            <a:r>
              <a:rPr lang="ru-RU" sz="1200" dirty="0" smtClean="0"/>
              <a:t>Принудительная изоляция осужденного от общества в  ИУ на определенных срок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1200" dirty="0" smtClean="0"/>
              <a:t>устанавливается </a:t>
            </a:r>
            <a:r>
              <a:rPr lang="ru-RU" sz="1200" dirty="0"/>
              <a:t>на срок от двух месяцев до двадцати лет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508104" y="2070720"/>
            <a:ext cx="3240360" cy="78221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В случае частичного или полного сложения сроков лишения свободы при назначении наказаний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508104" y="3041958"/>
            <a:ext cx="1512168" cy="38704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По совокупности преступлений</a:t>
            </a:r>
            <a:endParaRPr lang="ru-RU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08304" y="3041958"/>
            <a:ext cx="1440160" cy="38704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2">
                    <a:lumMod val="50000"/>
                  </a:schemeClr>
                </a:solidFill>
              </a:rPr>
              <a:t>По совокупности приговоров</a:t>
            </a:r>
            <a:endParaRPr lang="ru-RU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508104" y="3645024"/>
            <a:ext cx="3240360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2">
                    <a:lumMod val="50000"/>
                  </a:schemeClr>
                </a:solidFill>
              </a:rPr>
              <a:t>максимальный срок лишения свободы не может быть более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508104" y="4149080"/>
            <a:ext cx="1512168" cy="4320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25 лет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380312" y="4149080"/>
            <a:ext cx="1368152" cy="43204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30 лет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3" name="Прямая со стрелкой 12"/>
          <p:cNvCxnSpPr>
            <a:endCxn id="7" idx="0"/>
          </p:cNvCxnSpPr>
          <p:nvPr/>
        </p:nvCxnSpPr>
        <p:spPr>
          <a:xfrm>
            <a:off x="6264188" y="2852936"/>
            <a:ext cx="0" cy="1890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8" idx="0"/>
          </p:cNvCxnSpPr>
          <p:nvPr/>
        </p:nvCxnSpPr>
        <p:spPr>
          <a:xfrm>
            <a:off x="8028384" y="2852936"/>
            <a:ext cx="0" cy="1890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7" idx="2"/>
            <a:endCxn id="9" idx="0"/>
          </p:cNvCxnSpPr>
          <p:nvPr/>
        </p:nvCxnSpPr>
        <p:spPr>
          <a:xfrm>
            <a:off x="6264188" y="3429000"/>
            <a:ext cx="864096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8" idx="2"/>
            <a:endCxn id="9" idx="0"/>
          </p:cNvCxnSpPr>
          <p:nvPr/>
        </p:nvCxnSpPr>
        <p:spPr>
          <a:xfrm flipH="1">
            <a:off x="7128284" y="3429000"/>
            <a:ext cx="900100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10" idx="0"/>
          </p:cNvCxnSpPr>
          <p:nvPr/>
        </p:nvCxnSpPr>
        <p:spPr>
          <a:xfrm>
            <a:off x="6264188" y="393305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11" idx="0"/>
          </p:cNvCxnSpPr>
          <p:nvPr/>
        </p:nvCxnSpPr>
        <p:spPr>
          <a:xfrm>
            <a:off x="8064388" y="393305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Багетная рамка 28"/>
          <p:cNvSpPr/>
          <p:nvPr/>
        </p:nvSpPr>
        <p:spPr>
          <a:xfrm>
            <a:off x="611560" y="3429000"/>
            <a:ext cx="4536504" cy="2952328"/>
          </a:xfrm>
          <a:prstGeom prst="bevel">
            <a:avLst/>
          </a:prstGeom>
          <a:solidFill>
            <a:schemeClr val="accent6">
              <a:lumMod val="50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Наказание в виде лишения свободы может быть назначено </a:t>
            </a:r>
            <a:endParaRPr lang="ru-RU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228600" indent="-228600" algn="ctr">
              <a:buFont typeface="+mj-lt"/>
              <a:buAutoNum type="arabicPeriod"/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осужденному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, совершившему впервые преступление небольшой тяжести, только при наличии отягчающих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обстоятельств,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за исключением преступлений, предусмотренных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ч.1 ст.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228,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ч. 1 ст.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231 и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ст. УК РФ, </a:t>
            </a:r>
          </a:p>
          <a:p>
            <a:pPr marL="228600" indent="-228600" algn="ctr">
              <a:buFont typeface="+mj-lt"/>
              <a:buAutoNum type="arabicPeriod"/>
            </a:pP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если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соответствующей статьей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ОЧ УК РФ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лишение свободы предусмотрено как единственный вид наказания.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2555637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ая волна 1"/>
          <p:cNvSpPr/>
          <p:nvPr/>
        </p:nvSpPr>
        <p:spPr>
          <a:xfrm>
            <a:off x="900127" y="353023"/>
            <a:ext cx="4824536" cy="753174"/>
          </a:xfrm>
          <a:prstGeom prst="doubleWave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985670" y="529555"/>
            <a:ext cx="49544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Пожизненное лишение свободы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2526" y="1268760"/>
            <a:ext cx="6851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Основания назначения: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ru-RU" sz="1600" dirty="0"/>
              <a:t>совершение особо тяжких преступлений, посягающих на жизнь, </a:t>
            </a:r>
            <a:endParaRPr lang="ru-RU" sz="1600" dirty="0" smtClean="0"/>
          </a:p>
          <a:p>
            <a:pPr marL="171450" indent="-171450">
              <a:buFont typeface="Wingdings" pitchFamily="2" charset="2"/>
              <a:buChar char="Ø"/>
            </a:pPr>
            <a:r>
              <a:rPr lang="ru-RU" sz="1600" dirty="0" smtClean="0"/>
              <a:t> </a:t>
            </a:r>
            <a:r>
              <a:rPr lang="ru-RU" sz="1600" dirty="0"/>
              <a:t>совершение особо тяжких преступлений против общественной безопасности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47664" y="4293096"/>
            <a:ext cx="7128792" cy="1800200"/>
          </a:xfrm>
          <a:prstGeom prst="roundRect">
            <a:avLst/>
          </a:prstGeom>
          <a:solidFill>
            <a:schemeClr val="accent5">
              <a:lumMod val="60000"/>
              <a:lumOff val="40000"/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Пожизненное лишение свободы не 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назначается: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 женщинам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лицам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, совершившим преступления в возрасте до 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18, 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мужчинам, достигшим к моменту вынесения судом приговора 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65 лет.</a:t>
            </a:r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459" y="2420887"/>
            <a:ext cx="47635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Пожизненное лишение свободы может быть назначено: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600" dirty="0"/>
              <a:t> </a:t>
            </a:r>
            <a:r>
              <a:rPr lang="ru-RU" sz="1600" dirty="0" smtClean="0"/>
              <a:t>в качестве основного вида наказания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1600" dirty="0" smtClean="0"/>
              <a:t>В качестве основного наказания, как альтернатива смертной казни</a:t>
            </a:r>
          </a:p>
        </p:txBody>
      </p:sp>
    </p:spTree>
    <p:extLst>
      <p:ext uri="{BB962C8B-B14F-4D97-AF65-F5344CB8AC3E}">
        <p14:creationId xmlns:p14="http://schemas.microsoft.com/office/powerpoint/2010/main" xmlns="" val="4016992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2627784" y="260648"/>
            <a:ext cx="3672408" cy="50405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Смертная казнь</a:t>
            </a:r>
          </a:p>
        </p:txBody>
      </p:sp>
      <p:sp>
        <p:nvSpPr>
          <p:cNvPr id="3" name="Багетная рамка 2"/>
          <p:cNvSpPr/>
          <p:nvPr/>
        </p:nvSpPr>
        <p:spPr>
          <a:xfrm>
            <a:off x="5436096" y="1340768"/>
            <a:ext cx="3024336" cy="504056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Смертная казнь не назначается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68144" y="2060848"/>
            <a:ext cx="259228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женщинам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868144" y="2636912"/>
            <a:ext cx="259228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лицам, совершившим преступления в возрасте до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18 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68144" y="3429000"/>
            <a:ext cx="259228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2">
                    <a:lumMod val="50000"/>
                  </a:schemeClr>
                </a:solidFill>
              </a:rPr>
              <a:t>мужчинам, достигшим к моменту вынесения судом приговора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65 лет.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68144" y="4306752"/>
            <a:ext cx="2592288" cy="13544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50" dirty="0" smtClean="0">
                <a:solidFill>
                  <a:schemeClr val="tx1"/>
                </a:solidFill>
              </a:rPr>
              <a:t>в определенных случаях лицу</a:t>
            </a:r>
            <a:r>
              <a:rPr lang="ru-RU" sz="1150" dirty="0">
                <a:solidFill>
                  <a:schemeClr val="tx1"/>
                </a:solidFill>
              </a:rPr>
              <a:t>, выданному </a:t>
            </a:r>
            <a:r>
              <a:rPr lang="ru-RU" sz="1150" dirty="0" smtClean="0">
                <a:solidFill>
                  <a:schemeClr val="tx1"/>
                </a:solidFill>
              </a:rPr>
              <a:t>РФ </a:t>
            </a:r>
            <a:r>
              <a:rPr lang="ru-RU" sz="1150" dirty="0">
                <a:solidFill>
                  <a:schemeClr val="tx1"/>
                </a:solidFill>
              </a:rPr>
              <a:t>иностранным государством для уголовного преследования в соответствии с международным договором </a:t>
            </a:r>
            <a:r>
              <a:rPr lang="ru-RU" sz="1150" dirty="0" smtClean="0">
                <a:solidFill>
                  <a:schemeClr val="tx1"/>
                </a:solidFill>
              </a:rPr>
              <a:t>РФ </a:t>
            </a:r>
            <a:r>
              <a:rPr lang="ru-RU" sz="1150" dirty="0">
                <a:solidFill>
                  <a:schemeClr val="tx1"/>
                </a:solidFill>
              </a:rPr>
              <a:t>или на основе принципа взаимности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5508104" y="1859412"/>
            <a:ext cx="0" cy="3124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4" idx="1"/>
          </p:cNvCxnSpPr>
          <p:nvPr/>
        </p:nvCxnSpPr>
        <p:spPr>
          <a:xfrm>
            <a:off x="5508104" y="224086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5" idx="1"/>
          </p:cNvCxnSpPr>
          <p:nvPr/>
        </p:nvCxnSpPr>
        <p:spPr>
          <a:xfrm>
            <a:off x="5508104" y="296094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7" idx="1"/>
          </p:cNvCxnSpPr>
          <p:nvPr/>
        </p:nvCxnSpPr>
        <p:spPr>
          <a:xfrm>
            <a:off x="5508104" y="375303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8" idx="1"/>
          </p:cNvCxnSpPr>
          <p:nvPr/>
        </p:nvCxnSpPr>
        <p:spPr>
          <a:xfrm>
            <a:off x="5508104" y="498400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11560" y="1340768"/>
            <a:ext cx="46805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Смертная казнь применяется только за совершение особо тяжких преступлений, посягающих </a:t>
            </a:r>
            <a:r>
              <a:rPr lang="ru-RU" sz="1400" dirty="0"/>
              <a:t>на жизнь</a:t>
            </a:r>
            <a:r>
              <a:rPr lang="ru-RU" sz="1400" dirty="0" smtClean="0"/>
              <a:t>.</a:t>
            </a:r>
          </a:p>
          <a:p>
            <a:endParaRPr lang="ru-RU" sz="1400" dirty="0"/>
          </a:p>
          <a:p>
            <a:endParaRPr lang="ru-RU" sz="1400" dirty="0" smtClean="0"/>
          </a:p>
          <a:p>
            <a:r>
              <a:rPr lang="ru-RU" sz="1400" dirty="0"/>
              <a:t>Смертная казнь в порядке помилования может быть заменена пожизненным лишением свободы или лишением свободы на срок </a:t>
            </a:r>
            <a:r>
              <a:rPr lang="ru-RU" sz="1400" dirty="0" smtClean="0"/>
              <a:t>в 25 лет</a:t>
            </a:r>
            <a:r>
              <a:rPr lang="ru-RU" sz="1400" dirty="0"/>
              <a:t>.</a:t>
            </a:r>
          </a:p>
          <a:p>
            <a:r>
              <a:rPr lang="ru-RU" sz="1400" dirty="0"/>
              <a:t>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755576" y="3284984"/>
            <a:ext cx="252028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Исключительная мера наказания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55576" y="3933056"/>
            <a:ext cx="2520280" cy="3736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Временная мера наказания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55576" y="4653136"/>
            <a:ext cx="252028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Исключительная подсудность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55576" y="5517232"/>
            <a:ext cx="252028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</a:rPr>
              <a:t>Основной вид наказания</a:t>
            </a:r>
            <a:endParaRPr lang="ru-RU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0" name="Соединительная линия уступом 29"/>
          <p:cNvCxnSpPr>
            <a:stCxn id="2" idx="4"/>
          </p:cNvCxnSpPr>
          <p:nvPr/>
        </p:nvCxnSpPr>
        <p:spPr>
          <a:xfrm rot="10800000" flipV="1">
            <a:off x="251520" y="512676"/>
            <a:ext cx="2376264" cy="5256584"/>
          </a:xfrm>
          <a:prstGeom prst="bentConnector2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25" idx="1"/>
          </p:cNvCxnSpPr>
          <p:nvPr/>
        </p:nvCxnSpPr>
        <p:spPr>
          <a:xfrm>
            <a:off x="251519" y="3465004"/>
            <a:ext cx="50405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endCxn id="26" idx="1"/>
          </p:cNvCxnSpPr>
          <p:nvPr/>
        </p:nvCxnSpPr>
        <p:spPr>
          <a:xfrm>
            <a:off x="251519" y="4119904"/>
            <a:ext cx="50405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endCxn id="27" idx="1"/>
          </p:cNvCxnSpPr>
          <p:nvPr/>
        </p:nvCxnSpPr>
        <p:spPr>
          <a:xfrm>
            <a:off x="251519" y="4905164"/>
            <a:ext cx="50405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endCxn id="28" idx="1"/>
          </p:cNvCxnSpPr>
          <p:nvPr/>
        </p:nvCxnSpPr>
        <p:spPr>
          <a:xfrm>
            <a:off x="251519" y="5769260"/>
            <a:ext cx="50405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58594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332656"/>
            <a:ext cx="4176464" cy="584742"/>
          </a:xfrm>
        </p:spPr>
        <p:txBody>
          <a:bodyPr/>
          <a:lstStyle/>
          <a:p>
            <a:pPr marL="182880" indent="0">
              <a:buNone/>
            </a:pPr>
            <a:r>
              <a:rPr lang="ru-RU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СИСТЕМА И ВИДЫ НАКАЗАНИЯ</a:t>
            </a:r>
            <a:endParaRPr lang="ru-RU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268760"/>
            <a:ext cx="7848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СИСТЕМА НАКАЗНИЙ – это установленный уголовным законом и обязательный для суда исчерпывающий перечень наказаний, расположенных в определенном порядке по степени их тяжести (от менее тяжких к более тяжким видам наказания)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4600" y="3276600"/>
            <a:ext cx="3672408" cy="5040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ЗНАЧЕНИЕ СИСТЕМЫ НАКАЗАНИЙ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2" y="4361408"/>
            <a:ext cx="2016224" cy="151216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В системе наказаний получают конкретизацию принципы законности, справедливости и гуманизма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411760" y="4361408"/>
            <a:ext cx="2088232" cy="151216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" dirty="0" smtClean="0">
                <a:solidFill>
                  <a:schemeClr val="tx1"/>
                </a:solidFill>
              </a:rPr>
              <a:t>Система наказаний образует ЮРИДИЧЕСКУЮ БАЗУ, позволяющую судам осуществлять правосудие на основе закона и руководствуясь указанными принципами </a:t>
            </a:r>
            <a:endParaRPr lang="ru-RU" sz="115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88024" y="4361408"/>
            <a:ext cx="2016224" cy="151216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" dirty="0" smtClean="0">
                <a:solidFill>
                  <a:schemeClr val="tx1"/>
                </a:solidFill>
              </a:rPr>
              <a:t>Перечень наказаний ориентирует суды на необходимость индивидуального выбора вида наказания, исходя из особенностей конкретного дела и личности виновного</a:t>
            </a:r>
            <a:endParaRPr lang="ru-RU" sz="1150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092280" y="4361408"/>
            <a:ext cx="1907704" cy="151216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Система наказаний предопределяет структуру санкций  в статьях особенной части УК ФР, от менее строго к более строгому виду наказания</a:t>
            </a:r>
            <a:endParaRPr lang="ru-RU" sz="1200" dirty="0">
              <a:solidFill>
                <a:schemeClr val="tx1"/>
              </a:solidFill>
            </a:endParaRPr>
          </a:p>
        </p:txBody>
      </p:sp>
      <p:cxnSp>
        <p:nvCxnSpPr>
          <p:cNvPr id="4" name="Прямая со стрелкой 3"/>
          <p:cNvCxnSpPr>
            <a:stCxn id="6" idx="2"/>
            <a:endCxn id="7" idx="0"/>
          </p:cNvCxnSpPr>
          <p:nvPr/>
        </p:nvCxnSpPr>
        <p:spPr>
          <a:xfrm flipH="1">
            <a:off x="1187624" y="3780656"/>
            <a:ext cx="3163180" cy="580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6" idx="2"/>
            <a:endCxn id="8" idx="0"/>
          </p:cNvCxnSpPr>
          <p:nvPr/>
        </p:nvCxnSpPr>
        <p:spPr>
          <a:xfrm flipH="1">
            <a:off x="3455876" y="3780656"/>
            <a:ext cx="894928" cy="580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6" idx="2"/>
            <a:endCxn id="9" idx="0"/>
          </p:cNvCxnSpPr>
          <p:nvPr/>
        </p:nvCxnSpPr>
        <p:spPr>
          <a:xfrm>
            <a:off x="4350804" y="3780656"/>
            <a:ext cx="1445332" cy="580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6" idx="2"/>
            <a:endCxn id="10" idx="0"/>
          </p:cNvCxnSpPr>
          <p:nvPr/>
        </p:nvCxnSpPr>
        <p:spPr>
          <a:xfrm>
            <a:off x="4350804" y="3780656"/>
            <a:ext cx="3695328" cy="580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1800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91780" y="260648"/>
            <a:ext cx="345638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ВИДЫ НАКАЗАНИЙ (ст.44 УК РФ)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124744"/>
            <a:ext cx="309634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штраф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700808"/>
            <a:ext cx="309634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лишение права занимать определенные должности или заниматься определенной деятельностью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420888"/>
            <a:ext cx="309634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лишение специального, воинского или почетного звания, классного чина и государственных наград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212976"/>
            <a:ext cx="309634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обязательные работы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3933056"/>
            <a:ext cx="309634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исправительные работы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4725144"/>
            <a:ext cx="30963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ограничение по военной службе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20072" y="1124744"/>
            <a:ext cx="324036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 smtClean="0">
              <a:solidFill>
                <a:schemeClr val="tx1"/>
              </a:solidFill>
            </a:endParaRPr>
          </a:p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Ограничение свободы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213889" y="1700808"/>
            <a:ext cx="324036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принудительные работы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13889" y="2420888"/>
            <a:ext cx="324036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арест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220072" y="3212976"/>
            <a:ext cx="324036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содержание в дисциплинарной воинской части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220072" y="3933056"/>
            <a:ext cx="324036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лишение свободы на определенный срок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220072" y="4726632"/>
            <a:ext cx="324036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пожизненное лишение свободы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771800" y="5589240"/>
            <a:ext cx="309634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Смертная казнь</a:t>
            </a:r>
            <a:endParaRPr lang="ru-RU" sz="1000" dirty="0">
              <a:solidFill>
                <a:schemeClr val="tx1"/>
              </a:solidFill>
            </a:endParaRPr>
          </a:p>
        </p:txBody>
      </p:sp>
      <p:cxnSp>
        <p:nvCxnSpPr>
          <p:cNvPr id="20" name="Прямая соединительная линия 19"/>
          <p:cNvCxnSpPr>
            <a:stCxn id="2" idx="2"/>
            <a:endCxn id="2" idx="2"/>
          </p:cNvCxnSpPr>
          <p:nvPr/>
        </p:nvCxnSpPr>
        <p:spPr>
          <a:xfrm>
            <a:off x="4319972" y="62068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2" idx="2"/>
            <a:endCxn id="16" idx="0"/>
          </p:cNvCxnSpPr>
          <p:nvPr/>
        </p:nvCxnSpPr>
        <p:spPr>
          <a:xfrm>
            <a:off x="4319972" y="620688"/>
            <a:ext cx="0" cy="49685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3" idx="3"/>
            <a:endCxn id="9" idx="1"/>
          </p:cNvCxnSpPr>
          <p:nvPr/>
        </p:nvCxnSpPr>
        <p:spPr>
          <a:xfrm>
            <a:off x="3491880" y="1268760"/>
            <a:ext cx="172819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4" idx="3"/>
            <a:endCxn id="10" idx="1"/>
          </p:cNvCxnSpPr>
          <p:nvPr/>
        </p:nvCxnSpPr>
        <p:spPr>
          <a:xfrm>
            <a:off x="3491880" y="1952836"/>
            <a:ext cx="1722009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>
            <a:stCxn id="5" idx="3"/>
            <a:endCxn id="11" idx="1"/>
          </p:cNvCxnSpPr>
          <p:nvPr/>
        </p:nvCxnSpPr>
        <p:spPr>
          <a:xfrm>
            <a:off x="3491880" y="2708920"/>
            <a:ext cx="1722009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stCxn id="6" idx="3"/>
            <a:endCxn id="12" idx="1"/>
          </p:cNvCxnSpPr>
          <p:nvPr/>
        </p:nvCxnSpPr>
        <p:spPr>
          <a:xfrm>
            <a:off x="3491880" y="3392996"/>
            <a:ext cx="172819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>
            <a:stCxn id="7" idx="3"/>
            <a:endCxn id="13" idx="1"/>
          </p:cNvCxnSpPr>
          <p:nvPr/>
        </p:nvCxnSpPr>
        <p:spPr>
          <a:xfrm>
            <a:off x="3491880" y="4113076"/>
            <a:ext cx="172819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>
            <a:stCxn id="8" idx="3"/>
            <a:endCxn id="14" idx="1"/>
          </p:cNvCxnSpPr>
          <p:nvPr/>
        </p:nvCxnSpPr>
        <p:spPr>
          <a:xfrm>
            <a:off x="3491880" y="4941168"/>
            <a:ext cx="1728192" cy="14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8644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5776" y="260648"/>
            <a:ext cx="3384376" cy="3600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Наказания могут применяться как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042872"/>
            <a:ext cx="2808312" cy="288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Основные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41433" y="1043290"/>
            <a:ext cx="2808312" cy="65844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Основные или дополнительные (ч.2 ст. 45 УК РФ)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56176" y="1065589"/>
            <a:ext cx="2880320" cy="288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Дополнительные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1341697"/>
            <a:ext cx="2808312" cy="7200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" dirty="0" smtClean="0">
                <a:solidFill>
                  <a:schemeClr val="tx1"/>
                </a:solidFill>
              </a:rPr>
              <a:t>Назначаются лишь как самостоятельные виды. Их нельзя присоединять в дополнение к другим (ч.1 ст. 45 УК РФ) видам наказаний</a:t>
            </a:r>
            <a:endParaRPr lang="ru-RU" sz="115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56176" y="1340768"/>
            <a:ext cx="2880320" cy="11521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50" dirty="0" smtClean="0">
                <a:solidFill>
                  <a:schemeClr val="tx1"/>
                </a:solidFill>
              </a:rPr>
              <a:t>Носят вспомогательный характер по отношению к основному наказанию, т.е. не назначаются </a:t>
            </a:r>
            <a:r>
              <a:rPr lang="ru-RU" sz="1150" dirty="0" err="1" smtClean="0">
                <a:solidFill>
                  <a:schemeClr val="tx1"/>
                </a:solidFill>
              </a:rPr>
              <a:t>самомтоятельно</a:t>
            </a:r>
            <a:r>
              <a:rPr lang="ru-RU" sz="1150" dirty="0" smtClean="0">
                <a:solidFill>
                  <a:schemeClr val="tx1"/>
                </a:solidFill>
              </a:rPr>
              <a:t>, а могут только присоединяться к основным мерам наказания (ч.3 ст.45 УК РФ)</a:t>
            </a:r>
            <a:endParaRPr lang="ru-RU" sz="115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504" y="2420888"/>
            <a:ext cx="31683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/>
              <a:t> Обязательные работы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/>
              <a:t>исправительные работы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/>
              <a:t> ограничение по военной службе,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/>
              <a:t> принудительные работы,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/>
              <a:t> арест,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/>
              <a:t>содержание в дисциплинарной ВЧ,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/>
              <a:t> лишение свободы на определенный срок,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/>
              <a:t> пожизненное лишение свободы,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200" dirty="0" smtClean="0"/>
              <a:t>смертная казнь</a:t>
            </a:r>
            <a:endParaRPr lang="ru-RU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3347864" y="2492896"/>
            <a:ext cx="26018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ru-RU" sz="1200" dirty="0" smtClean="0"/>
              <a:t>Штраф,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/>
              <a:t> лишение права занимать определенные должности или заниматься определенной деятельностью,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/>
              <a:t>ограничение свободы </a:t>
            </a:r>
            <a:endParaRPr lang="ru-RU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6012160" y="2780928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ru-RU" sz="1200" dirty="0" smtClean="0"/>
              <a:t>Лишение специального, воинского или почетного звания, классного чина и государственных наград применяется</a:t>
            </a:r>
            <a:endParaRPr lang="ru-RU" sz="1200" dirty="0"/>
          </a:p>
        </p:txBody>
      </p:sp>
      <p:cxnSp>
        <p:nvCxnSpPr>
          <p:cNvPr id="14" name="Прямая со стрелкой 13"/>
          <p:cNvCxnSpPr>
            <a:stCxn id="6" idx="2"/>
          </p:cNvCxnSpPr>
          <p:nvPr/>
        </p:nvCxnSpPr>
        <p:spPr>
          <a:xfrm>
            <a:off x="1511660" y="2061777"/>
            <a:ext cx="0" cy="431119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2"/>
          </p:cNvCxnSpPr>
          <p:nvPr/>
        </p:nvCxnSpPr>
        <p:spPr>
          <a:xfrm>
            <a:off x="4545589" y="1701737"/>
            <a:ext cx="0" cy="791159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8" idx="2"/>
          </p:cNvCxnSpPr>
          <p:nvPr/>
        </p:nvCxnSpPr>
        <p:spPr>
          <a:xfrm>
            <a:off x="7596336" y="2492896"/>
            <a:ext cx="0" cy="288032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21887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83529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Штраф есть денежное взыскание, назначаемое в пределах, предусмотренных УК РФ</a:t>
            </a:r>
            <a:endParaRPr lang="ru-RU" sz="1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99792" y="980728"/>
            <a:ext cx="3168352" cy="5760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Может быть назначено судом в качестве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988840"/>
            <a:ext cx="2952328" cy="2304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endParaRPr lang="ru-RU" sz="1200" dirty="0">
              <a:solidFill>
                <a:schemeClr val="tx1"/>
              </a:solidFill>
            </a:endParaRPr>
          </a:p>
          <a:p>
            <a:pPr algn="ctr"/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endParaRPr lang="ru-RU" sz="1200" dirty="0">
              <a:solidFill>
                <a:schemeClr val="tx1"/>
              </a:solidFill>
            </a:endParaRPr>
          </a:p>
          <a:p>
            <a:pPr algn="ctr"/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ОСНОВНОГО НАКАЗАНИЯ</a:t>
            </a:r>
          </a:p>
          <a:p>
            <a:pPr algn="ctr"/>
            <a:endParaRPr lang="ru-RU" sz="1200" dirty="0">
              <a:solidFill>
                <a:schemeClr val="tx1"/>
              </a:solidFill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За преступления, предусмотренные статьями ОЧ УК, санкция которых содержит данный вид наказания (например, ч.1 ст.158-160 УК РФ)</a:t>
            </a:r>
          </a:p>
          <a:p>
            <a:pPr algn="ctr"/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При назначении более мягкого наказания, чем предусмотрено в законе, в порядке ст. 64 УК РФ</a:t>
            </a:r>
          </a:p>
          <a:p>
            <a:pPr algn="ctr"/>
            <a:endParaRPr lang="ru-RU" sz="1200" dirty="0">
              <a:solidFill>
                <a:schemeClr val="tx1"/>
              </a:solidFill>
            </a:endParaRPr>
          </a:p>
          <a:p>
            <a:pPr algn="ctr"/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endParaRPr lang="ru-RU" sz="1200" dirty="0">
              <a:solidFill>
                <a:schemeClr val="tx1"/>
              </a:solidFill>
            </a:endParaRPr>
          </a:p>
          <a:p>
            <a:pPr algn="ctr"/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32040" y="1988840"/>
            <a:ext cx="3435137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endParaRPr lang="ru-RU" sz="1200" dirty="0">
              <a:solidFill>
                <a:schemeClr val="tx1"/>
              </a:solidFill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ДОПОЛНИТЕЛЬНОГО НАКАЗАНИЯ</a:t>
            </a:r>
          </a:p>
          <a:p>
            <a:pPr algn="ctr"/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r>
              <a:rPr lang="ru-RU" sz="1200" dirty="0">
                <a:solidFill>
                  <a:schemeClr val="tx1"/>
                </a:solidFill>
              </a:rPr>
              <a:t> </a:t>
            </a:r>
            <a:r>
              <a:rPr lang="ru-RU" sz="1200" dirty="0" smtClean="0">
                <a:solidFill>
                  <a:schemeClr val="tx1"/>
                </a:solidFill>
              </a:rPr>
              <a:t>в случае, если это предусмотрено в санкции статьи ОЧ УК, по которой квалифицированно преступление осужденного (например. Ч.2 ст. 158-161 УК РФ)</a:t>
            </a:r>
          </a:p>
          <a:p>
            <a:pPr algn="ctr"/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endParaRPr lang="ru-RU" sz="1200" dirty="0">
              <a:solidFill>
                <a:schemeClr val="tx1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67544" y="2564904"/>
            <a:ext cx="2952328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932040" y="2564904"/>
            <a:ext cx="3435137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67544" y="3501008"/>
            <a:ext cx="2952328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3" idx="2"/>
            <a:endCxn id="4" idx="0"/>
          </p:cNvCxnSpPr>
          <p:nvPr/>
        </p:nvCxnSpPr>
        <p:spPr>
          <a:xfrm flipH="1">
            <a:off x="1943708" y="1556792"/>
            <a:ext cx="234026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3" idx="2"/>
            <a:endCxn id="5" idx="0"/>
          </p:cNvCxnSpPr>
          <p:nvPr/>
        </p:nvCxnSpPr>
        <p:spPr>
          <a:xfrm>
            <a:off x="4283968" y="1556792"/>
            <a:ext cx="2365641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4067944" y="5013176"/>
            <a:ext cx="4536504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Уплата штрафа может быть отсрочена или рассрочена на срок до пяти лет, если немедленная уплата его является для осужденного невозможной (ч.2 ст. 398 УПК РФ)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11560" y="5013176"/>
            <a:ext cx="2808312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Замена штрафа лишением свободы и лишение свободы штрафом не допускается</a:t>
            </a:r>
            <a:endParaRPr lang="ru-RU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0526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43808" y="332656"/>
            <a:ext cx="30243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ВИДЫ ШТРАФА (ч.2 ст.46 УК РФ)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124744"/>
            <a:ext cx="223224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 в размере от пяти тысяч до одного миллиона рублей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1124744"/>
            <a:ext cx="230425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в размере заработной платы или иного дохода осужденного за период от двух недель до пяти лет 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12160" y="1124744"/>
            <a:ext cx="216024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исчисляется в величине, кратной стоимости предмета или сумме коммерческого подкупа или взятки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2564904"/>
            <a:ext cx="24482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Размер штрафа определяется судом с учетом: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ru-RU" sz="1200" dirty="0" smtClean="0"/>
              <a:t> тяжести совершенного преступления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ru-RU" sz="1200" dirty="0" smtClean="0"/>
              <a:t>имущественного положения осужденного и его семьи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ru-RU" sz="1200" dirty="0" smtClean="0"/>
              <a:t>с учетом возможности получения осужденным заработной платы или иного дохода</a:t>
            </a:r>
            <a:endParaRPr lang="ru-RU" sz="1200" dirty="0"/>
          </a:p>
        </p:txBody>
      </p:sp>
      <p:cxnSp>
        <p:nvCxnSpPr>
          <p:cNvPr id="9" name="Прямая со стрелкой 8"/>
          <p:cNvCxnSpPr>
            <a:stCxn id="2" idx="2"/>
            <a:endCxn id="3" idx="0"/>
          </p:cNvCxnSpPr>
          <p:nvPr/>
        </p:nvCxnSpPr>
        <p:spPr>
          <a:xfrm flipH="1">
            <a:off x="1583668" y="692696"/>
            <a:ext cx="277230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2" idx="2"/>
            <a:endCxn id="5" idx="0"/>
          </p:cNvCxnSpPr>
          <p:nvPr/>
        </p:nvCxnSpPr>
        <p:spPr>
          <a:xfrm>
            <a:off x="4355976" y="69269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2" idx="2"/>
            <a:endCxn id="6" idx="0"/>
          </p:cNvCxnSpPr>
          <p:nvPr/>
        </p:nvCxnSpPr>
        <p:spPr>
          <a:xfrm>
            <a:off x="4355976" y="692696"/>
            <a:ext cx="273630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3995936" y="2564904"/>
            <a:ext cx="4032448" cy="14401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Последствия злостного уклонения от уплаты штрафа (ч.5 ст.46 УК РФ)</a:t>
            </a:r>
          </a:p>
          <a:p>
            <a:pPr algn="ctr"/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endParaRPr lang="ru-RU" sz="1200" dirty="0">
              <a:solidFill>
                <a:schemeClr val="tx1"/>
              </a:solidFill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заменяется иным наказанием, за исключением лишения свободы</a:t>
            </a:r>
            <a:endParaRPr lang="ru-RU" sz="1200" dirty="0">
              <a:solidFill>
                <a:schemeClr val="tx1"/>
              </a:solidFill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6012160" y="3140968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58295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88640"/>
            <a:ext cx="6840760" cy="8640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Лишение права занимать определенные должности или заниматься определенной деятельностью состоит в запрещении занимать должности на государственной службе, в органах местного самоуправления либо заниматься определенной профессиональной или иной деятельностью (ст.47 УК РФ)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556792"/>
            <a:ext cx="216024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ОСНОВАНИЯ НАЗНАЧЕНИЯ ЭТОГО ВИДА НАКАЗАНИЯ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564904"/>
            <a:ext cx="216024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Невозможность сохранения за лицом, совершившим преступление, права занимать определенную должность или заниматься определенной деятельностью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3645024"/>
            <a:ext cx="21602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С учетом характера совершенного преступления, обстоятельств дела и личности виновного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5085184"/>
            <a:ext cx="216024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Лишение права занимать определенную должность может применяться только к лицам, находящимся на службе в государственных организациях и органов  местного самоуправления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59688" y="1556792"/>
            <a:ext cx="230425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МОЖЕТ БЫТЬ НАЗНАЧЕНО СУДОМ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74327" y="2508373"/>
            <a:ext cx="3018153" cy="483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на срок от шести месяцев до трех лет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99792" y="2533805"/>
            <a:ext cx="2880320" cy="4680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на срок от одного года до пяти лет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131840" y="3284984"/>
            <a:ext cx="2448272" cy="36004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Основного наказания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874327" y="3284984"/>
            <a:ext cx="2586105" cy="36004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Дополнительного наказания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131840" y="3933056"/>
            <a:ext cx="2479976" cy="7920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Когда это предусмотрено в санкции статьи ОЧ УК, по которой квалифицированно преступление совершенное осужденного (например, ч.1 ст. 285 УК РФ)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131840" y="5085184"/>
            <a:ext cx="2479976" cy="7200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При переходе к другому, более мягкому наказанию в порядке ст.64 УК РФ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874327" y="3933056"/>
            <a:ext cx="2586105" cy="7920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Когда это предусмотрено в санкции статьи ОЧ УК, по которой осужден виновный (например, ч.2 ст. 285 УК РФ)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874327" y="5085184"/>
            <a:ext cx="2586105" cy="1080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Когда оно в санкции статьи ОЧ УК прямо не предусмотрено, но суд с учетом характера и степени общественной опасности совершенного преступления и личности виновного счел целесообразным его назначение</a:t>
            </a:r>
            <a:endParaRPr lang="ru-RU" sz="1000" dirty="0">
              <a:solidFill>
                <a:schemeClr val="tx1"/>
              </a:solidFill>
            </a:endParaRPr>
          </a:p>
        </p:txBody>
      </p:sp>
      <p:cxnSp>
        <p:nvCxnSpPr>
          <p:cNvPr id="19" name="Прямая со стрелкой 18"/>
          <p:cNvCxnSpPr>
            <a:stCxn id="3" idx="2"/>
            <a:endCxn id="4" idx="0"/>
          </p:cNvCxnSpPr>
          <p:nvPr/>
        </p:nvCxnSpPr>
        <p:spPr>
          <a:xfrm>
            <a:off x="1403648" y="2204864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2" idx="2"/>
            <a:endCxn id="7" idx="0"/>
          </p:cNvCxnSpPr>
          <p:nvPr/>
        </p:nvCxnSpPr>
        <p:spPr>
          <a:xfrm>
            <a:off x="4463988" y="1052736"/>
            <a:ext cx="1147828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7" idx="2"/>
            <a:endCxn id="9" idx="0"/>
          </p:cNvCxnSpPr>
          <p:nvPr/>
        </p:nvCxnSpPr>
        <p:spPr>
          <a:xfrm flipH="1">
            <a:off x="4139952" y="2204864"/>
            <a:ext cx="1471864" cy="3289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7" idx="2"/>
            <a:endCxn id="8" idx="0"/>
          </p:cNvCxnSpPr>
          <p:nvPr/>
        </p:nvCxnSpPr>
        <p:spPr>
          <a:xfrm>
            <a:off x="5611816" y="2204864"/>
            <a:ext cx="1771588" cy="3035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9" idx="2"/>
          </p:cNvCxnSpPr>
          <p:nvPr/>
        </p:nvCxnSpPr>
        <p:spPr>
          <a:xfrm>
            <a:off x="4139952" y="3001857"/>
            <a:ext cx="0" cy="2831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8" idx="2"/>
          </p:cNvCxnSpPr>
          <p:nvPr/>
        </p:nvCxnSpPr>
        <p:spPr>
          <a:xfrm>
            <a:off x="7383404" y="2991520"/>
            <a:ext cx="0" cy="2934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10" idx="1"/>
          </p:cNvCxnSpPr>
          <p:nvPr/>
        </p:nvCxnSpPr>
        <p:spPr>
          <a:xfrm flipH="1">
            <a:off x="2843808" y="3465004"/>
            <a:ext cx="288032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2843808" y="3465004"/>
            <a:ext cx="0" cy="198022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11" idx="3"/>
          </p:cNvCxnSpPr>
          <p:nvPr/>
        </p:nvCxnSpPr>
        <p:spPr>
          <a:xfrm>
            <a:off x="8460432" y="3465004"/>
            <a:ext cx="288032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8748464" y="3465004"/>
            <a:ext cx="0" cy="2124236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endCxn id="13" idx="1"/>
          </p:cNvCxnSpPr>
          <p:nvPr/>
        </p:nvCxnSpPr>
        <p:spPr>
          <a:xfrm>
            <a:off x="2843808" y="432910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endCxn id="14" idx="1"/>
          </p:cNvCxnSpPr>
          <p:nvPr/>
        </p:nvCxnSpPr>
        <p:spPr>
          <a:xfrm>
            <a:off x="2843808" y="544522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endCxn id="16" idx="3"/>
          </p:cNvCxnSpPr>
          <p:nvPr/>
        </p:nvCxnSpPr>
        <p:spPr>
          <a:xfrm flipH="1">
            <a:off x="8460432" y="432910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H="1">
            <a:off x="8460432" y="5580302"/>
            <a:ext cx="288032" cy="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00183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548680"/>
            <a:ext cx="4896544" cy="79208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Лишение специального, воинского или почетного звания, классного чина и государственных наград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15816" y="1700808"/>
            <a:ext cx="288032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При осуждении за совершение тяжкого или особо тяжкого преступления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187624" y="2672916"/>
            <a:ext cx="1728192" cy="64807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лица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770945" y="2672916"/>
            <a:ext cx="1721729" cy="70207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лица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3717032"/>
            <a:ext cx="20882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/>
              <a:t>Имеющие специальное, воинское или почетное звание, классный чин</a:t>
            </a:r>
            <a:endParaRPr lang="ru-RU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5652120" y="3789040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/>
              <a:t>Имеющего государственные награды</a:t>
            </a:r>
            <a:endParaRPr lang="ru-RU" sz="1000" dirty="0"/>
          </a:p>
        </p:txBody>
      </p:sp>
      <p:cxnSp>
        <p:nvCxnSpPr>
          <p:cNvPr id="9" name="Прямая со стрелкой 8"/>
          <p:cNvCxnSpPr>
            <a:stCxn id="4" idx="4"/>
          </p:cNvCxnSpPr>
          <p:nvPr/>
        </p:nvCxnSpPr>
        <p:spPr>
          <a:xfrm>
            <a:off x="2051720" y="3320988"/>
            <a:ext cx="0" cy="396044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5" idx="4"/>
          </p:cNvCxnSpPr>
          <p:nvPr/>
        </p:nvCxnSpPr>
        <p:spPr>
          <a:xfrm flipH="1">
            <a:off x="6631809" y="3374994"/>
            <a:ext cx="1" cy="34203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987824" y="3994032"/>
            <a:ext cx="360040" cy="371072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5148064" y="3989096"/>
            <a:ext cx="432048" cy="37600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3239852" y="4509120"/>
            <a:ext cx="2088232" cy="52205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Суд с учетом личности виновного может лишить</a:t>
            </a:r>
            <a:endParaRPr lang="ru-RU" sz="1000" dirty="0">
              <a:solidFill>
                <a:schemeClr val="tx1"/>
              </a:solidFill>
            </a:endParaRPr>
          </a:p>
        </p:txBody>
      </p:sp>
      <p:cxnSp>
        <p:nvCxnSpPr>
          <p:cNvPr id="20" name="Прямая со стрелкой 19"/>
          <p:cNvCxnSpPr>
            <a:stCxn id="2" idx="2"/>
          </p:cNvCxnSpPr>
          <p:nvPr/>
        </p:nvCxnSpPr>
        <p:spPr>
          <a:xfrm>
            <a:off x="4283968" y="1340768"/>
            <a:ext cx="0" cy="288032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3" idx="2"/>
            <a:endCxn id="4" idx="0"/>
          </p:cNvCxnSpPr>
          <p:nvPr/>
        </p:nvCxnSpPr>
        <p:spPr>
          <a:xfrm flipH="1">
            <a:off x="2051720" y="2348880"/>
            <a:ext cx="2304256" cy="324036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3" idx="2"/>
            <a:endCxn id="5" idx="0"/>
          </p:cNvCxnSpPr>
          <p:nvPr/>
        </p:nvCxnSpPr>
        <p:spPr>
          <a:xfrm>
            <a:off x="4355976" y="2348880"/>
            <a:ext cx="2275834" cy="324036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24"/>
          <p:cNvSpPr/>
          <p:nvPr/>
        </p:nvSpPr>
        <p:spPr>
          <a:xfrm>
            <a:off x="251520" y="548680"/>
            <a:ext cx="1368152" cy="1962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 назначается только в качестве дополнительного вида наказания вне зависимости от вида и размера основного наказания, назначенного виновному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020272" y="548680"/>
            <a:ext cx="1944216" cy="2052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Лицо, лишенное специального, воинского или почетного звания, классного чина и государственных наград , утрачивает права на все преимущества и льготы, меры социальной защиты, связанные с обладанием соответствующими наградами и званиями</a:t>
            </a:r>
            <a:endParaRPr lang="ru-RU" sz="1000" dirty="0">
              <a:solidFill>
                <a:schemeClr val="tx1"/>
              </a:solidFill>
            </a:endParaRPr>
          </a:p>
        </p:txBody>
      </p:sp>
      <p:cxnSp>
        <p:nvCxnSpPr>
          <p:cNvPr id="28" name="Прямая со стрелкой 27"/>
          <p:cNvCxnSpPr>
            <a:stCxn id="2" idx="1"/>
          </p:cNvCxnSpPr>
          <p:nvPr/>
        </p:nvCxnSpPr>
        <p:spPr>
          <a:xfrm flipH="1">
            <a:off x="1619672" y="944724"/>
            <a:ext cx="216024" cy="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2" idx="3"/>
          </p:cNvCxnSpPr>
          <p:nvPr/>
        </p:nvCxnSpPr>
        <p:spPr>
          <a:xfrm>
            <a:off x="6732240" y="944724"/>
            <a:ext cx="288032" cy="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76013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332656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Обязательные работы заключаются в выполнении осужденным в свободное от основной работы или учебы время бесплатных общественно полезных работ. Вид обязательных работ и объекты, на которых они отбываются, определяются органами местного самоуправления по согласованию с уголовно-исполнительными инспекциями ( ст.49 УК РФ)</a:t>
            </a:r>
            <a:endParaRPr lang="ru-RU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556792"/>
            <a:ext cx="25202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1200" dirty="0" smtClean="0"/>
              <a:t>Назначаются судом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200" dirty="0" smtClean="0"/>
              <a:t>В качестве основного наказания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200" dirty="0" smtClean="0"/>
              <a:t>устанавливаются на срок от шестидесяти до четырехсот восьмидесяти часов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200" dirty="0" smtClean="0"/>
              <a:t>отбываются не свыше четырех часов в день</a:t>
            </a:r>
            <a:endParaRPr lang="ru-RU" sz="1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75956" y="1556792"/>
            <a:ext cx="2556284" cy="57606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В случае злостного уклонения осужденного от отбывания обязательных работ они  заменяются судом на 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75856" y="2492896"/>
            <a:ext cx="2178242" cy="151216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</a:rPr>
              <a:t>Принудительные работы</a:t>
            </a:r>
          </a:p>
          <a:p>
            <a:pPr algn="ctr"/>
            <a:endParaRPr lang="ru-RU" sz="1000" dirty="0">
              <a:solidFill>
                <a:schemeClr val="tx1"/>
              </a:solidFill>
            </a:endParaRPr>
          </a:p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один день принудительных работ </a:t>
            </a:r>
          </a:p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=</a:t>
            </a:r>
          </a:p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 восемь часов обязательных работ</a:t>
            </a:r>
          </a:p>
          <a:p>
            <a:pPr algn="ctr"/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96136" y="2492896"/>
            <a:ext cx="1944216" cy="151216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</a:rPr>
              <a:t>Лишение свободы</a:t>
            </a:r>
          </a:p>
          <a:p>
            <a:pPr algn="ctr"/>
            <a:endParaRPr lang="ru-RU" sz="1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 один день лишения свободы =</a:t>
            </a:r>
          </a:p>
          <a:p>
            <a:pPr algn="ctr"/>
            <a:r>
              <a:rPr lang="ru-RU" sz="1000" dirty="0" smtClean="0">
                <a:solidFill>
                  <a:schemeClr val="tx1"/>
                </a:solidFill>
              </a:rPr>
              <a:t>восемь часов обязательных работ</a:t>
            </a:r>
          </a:p>
          <a:p>
            <a:pPr algn="ctr"/>
            <a:endParaRPr lang="ru-RU" sz="1000" dirty="0" smtClean="0">
              <a:solidFill>
                <a:schemeClr val="tx1"/>
              </a:solidFill>
            </a:endParaRPr>
          </a:p>
          <a:p>
            <a:pPr algn="ctr"/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1560" y="4509120"/>
            <a:ext cx="51845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Обязательные работы не назначаются: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ru-RU" sz="1200" dirty="0" smtClean="0"/>
              <a:t> лицам, признанным инвалидами первой группы,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ru-RU" sz="1200" dirty="0" smtClean="0"/>
              <a:t> беременным женщинам, 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ru-RU" sz="1200" dirty="0" smtClean="0"/>
              <a:t>женщинам, имеющим детей в возрасте до трех лет, 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ru-RU" sz="1200" dirty="0" smtClean="0"/>
              <a:t>военнослужащим, проходящим военную службу по призыву, 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ru-RU" sz="1200" dirty="0" smtClean="0"/>
              <a:t>военнослужащим, проходящим военную службу по контракту на воинских должностях рядового и сержантского состава, если они на момент вынесения судом приговора не отслужили установленного законом срока службы по призыву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xmlns="" val="71108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2267</Words>
  <Application>Microsoft Office PowerPoint</Application>
  <PresentationFormat>Экран (4:3)</PresentationFormat>
  <Paragraphs>267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Воздушный поток</vt:lpstr>
      <vt:lpstr>Слайд 1</vt:lpstr>
      <vt:lpstr>СИСТЕМА И ВИДЫ НАКАЗАНИЯ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И ВИДЫ НАКАЗАНИЯ</dc:title>
  <dc:creator>Ира</dc:creator>
  <cp:lastModifiedBy>Ivanova_GG</cp:lastModifiedBy>
  <cp:revision>29</cp:revision>
  <dcterms:created xsi:type="dcterms:W3CDTF">2012-01-17T16:28:05Z</dcterms:created>
  <dcterms:modified xsi:type="dcterms:W3CDTF">2024-10-14T03:38:23Z</dcterms:modified>
</cp:coreProperties>
</file>