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5"/>
  </p:notesMasterIdLst>
  <p:sldIdLst>
    <p:sldId id="349" r:id="rId2"/>
    <p:sldId id="354" r:id="rId3"/>
    <p:sldId id="355" r:id="rId4"/>
    <p:sldId id="356" r:id="rId5"/>
    <p:sldId id="357" r:id="rId6"/>
    <p:sldId id="358" r:id="rId7"/>
    <p:sldId id="359" r:id="rId8"/>
    <p:sldId id="360" r:id="rId9"/>
    <p:sldId id="361" r:id="rId10"/>
    <p:sldId id="362" r:id="rId11"/>
    <p:sldId id="365" r:id="rId12"/>
    <p:sldId id="366" r:id="rId13"/>
    <p:sldId id="367" r:id="rId14"/>
    <p:sldId id="368" r:id="rId15"/>
    <p:sldId id="369" r:id="rId16"/>
    <p:sldId id="370" r:id="rId17"/>
    <p:sldId id="371" r:id="rId18"/>
    <p:sldId id="372" r:id="rId19"/>
    <p:sldId id="373" r:id="rId20"/>
    <p:sldId id="374" r:id="rId21"/>
    <p:sldId id="375" r:id="rId22"/>
    <p:sldId id="376" r:id="rId23"/>
    <p:sldId id="377" r:id="rId24"/>
    <p:sldId id="378" r:id="rId25"/>
    <p:sldId id="379" r:id="rId26"/>
    <p:sldId id="382" r:id="rId27"/>
    <p:sldId id="383" r:id="rId28"/>
    <p:sldId id="381" r:id="rId29"/>
    <p:sldId id="384" r:id="rId30"/>
    <p:sldId id="385" r:id="rId31"/>
    <p:sldId id="386" r:id="rId32"/>
    <p:sldId id="387" r:id="rId33"/>
    <p:sldId id="388" r:id="rId34"/>
    <p:sldId id="389" r:id="rId35"/>
    <p:sldId id="390" r:id="rId36"/>
    <p:sldId id="391" r:id="rId37"/>
    <p:sldId id="392" r:id="rId38"/>
    <p:sldId id="393" r:id="rId39"/>
    <p:sldId id="394" r:id="rId40"/>
    <p:sldId id="395" r:id="rId41"/>
    <p:sldId id="396" r:id="rId42"/>
    <p:sldId id="397" r:id="rId43"/>
    <p:sldId id="303" r:id="rId4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6600"/>
    <a:srgbClr val="008000"/>
    <a:srgbClr val="A50021"/>
    <a:srgbClr val="00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78" d="100"/>
          <a:sy n="78" d="100"/>
        </p:scale>
        <p:origin x="-84" y="-7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778CFE-33E7-4F19-A226-6D0B05D8136C}" type="doc">
      <dgm:prSet loTypeId="urn:microsoft.com/office/officeart/2005/8/layout/radial5" loCatId="relationship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11D274E6-EF45-4E66-B151-C744E810C887}">
      <dgm:prSet phldrT="[Текст]" custT="1"/>
      <dgm:spPr/>
      <dgm:t>
        <a:bodyPr/>
        <a:lstStyle/>
        <a:p>
          <a:r>
            <a:rPr lang="ru-RU" sz="2000" dirty="0" smtClean="0"/>
            <a:t>Уголовное право</a:t>
          </a:r>
          <a:endParaRPr lang="ru-RU" sz="2000" dirty="0"/>
        </a:p>
      </dgm:t>
    </dgm:pt>
    <dgm:pt modelId="{ED4B84B0-2606-4D48-9A70-D69571630F78}" type="parTrans" cxnId="{9A1185FB-0B78-4E27-8B2A-4D5754DD0FA3}">
      <dgm:prSet/>
      <dgm:spPr/>
      <dgm:t>
        <a:bodyPr/>
        <a:lstStyle/>
        <a:p>
          <a:endParaRPr lang="ru-RU" sz="1800"/>
        </a:p>
      </dgm:t>
    </dgm:pt>
    <dgm:pt modelId="{2B668A8A-F4AD-4EB8-9226-A6539CC56485}" type="sibTrans" cxnId="{9A1185FB-0B78-4E27-8B2A-4D5754DD0FA3}">
      <dgm:prSet/>
      <dgm:spPr/>
      <dgm:t>
        <a:bodyPr/>
        <a:lstStyle/>
        <a:p>
          <a:endParaRPr lang="ru-RU" sz="1800"/>
        </a:p>
      </dgm:t>
    </dgm:pt>
    <dgm:pt modelId="{F4F37D18-47E2-4855-A441-8DB26826B681}">
      <dgm:prSet phldrT="[Текст]" custT="1"/>
      <dgm:spPr/>
      <dgm:t>
        <a:bodyPr/>
        <a:lstStyle/>
        <a:p>
          <a:r>
            <a:rPr lang="ru-RU" sz="1800" dirty="0" smtClean="0"/>
            <a:t>Уголовно-процессуальное право</a:t>
          </a:r>
          <a:endParaRPr lang="ru-RU" sz="1800" dirty="0"/>
        </a:p>
      </dgm:t>
    </dgm:pt>
    <dgm:pt modelId="{AD2DCE94-BAE3-4EB1-90BF-388793BC1680}" type="parTrans" cxnId="{66116318-A981-45E5-A68F-0BBB810CEBE1}">
      <dgm:prSet custT="1"/>
      <dgm:spPr/>
      <dgm:t>
        <a:bodyPr/>
        <a:lstStyle/>
        <a:p>
          <a:endParaRPr lang="ru-RU" sz="1800"/>
        </a:p>
      </dgm:t>
    </dgm:pt>
    <dgm:pt modelId="{77D88C36-7BF1-40C9-B0CF-2D600F367E76}" type="sibTrans" cxnId="{66116318-A981-45E5-A68F-0BBB810CEBE1}">
      <dgm:prSet/>
      <dgm:spPr/>
      <dgm:t>
        <a:bodyPr/>
        <a:lstStyle/>
        <a:p>
          <a:endParaRPr lang="ru-RU" sz="1800"/>
        </a:p>
      </dgm:t>
    </dgm:pt>
    <dgm:pt modelId="{0BDBE840-65DF-4C31-9FBB-3F552D87A4A7}">
      <dgm:prSet phldrT="[Текст]" custT="1"/>
      <dgm:spPr/>
      <dgm:t>
        <a:bodyPr/>
        <a:lstStyle/>
        <a:p>
          <a:r>
            <a:rPr lang="ru-RU" sz="1800" dirty="0" smtClean="0"/>
            <a:t>Уголовно-исполнительное право</a:t>
          </a:r>
          <a:endParaRPr lang="ru-RU" sz="1800" dirty="0"/>
        </a:p>
      </dgm:t>
    </dgm:pt>
    <dgm:pt modelId="{C266B40C-B141-4780-874D-75DE92C3D2BA}" type="parTrans" cxnId="{6ADCA67B-CFFB-4C61-A00D-D7346831DA47}">
      <dgm:prSet custT="1"/>
      <dgm:spPr/>
      <dgm:t>
        <a:bodyPr/>
        <a:lstStyle/>
        <a:p>
          <a:endParaRPr lang="ru-RU" sz="1800"/>
        </a:p>
      </dgm:t>
    </dgm:pt>
    <dgm:pt modelId="{0099E4BF-A539-45F2-BDC7-FEF4D69C547A}" type="sibTrans" cxnId="{6ADCA67B-CFFB-4C61-A00D-D7346831DA47}">
      <dgm:prSet/>
      <dgm:spPr/>
      <dgm:t>
        <a:bodyPr/>
        <a:lstStyle/>
        <a:p>
          <a:endParaRPr lang="ru-RU" sz="1800"/>
        </a:p>
      </dgm:t>
    </dgm:pt>
    <dgm:pt modelId="{0C900954-C3B7-40FA-9FDA-5F46CCBB23C2}">
      <dgm:prSet phldrT="[Текст]" custT="1"/>
      <dgm:spPr/>
      <dgm:t>
        <a:bodyPr/>
        <a:lstStyle/>
        <a:p>
          <a:r>
            <a:rPr lang="ru-RU" sz="1800" dirty="0" smtClean="0"/>
            <a:t>Конституционное право</a:t>
          </a:r>
          <a:endParaRPr lang="ru-RU" sz="1800" dirty="0"/>
        </a:p>
      </dgm:t>
    </dgm:pt>
    <dgm:pt modelId="{1E3BD9DB-5EEE-4F26-9679-7AAEB56CBD83}" type="parTrans" cxnId="{4E3C4862-9C64-4779-9FB1-9C5C73F06B27}">
      <dgm:prSet custT="1"/>
      <dgm:spPr/>
      <dgm:t>
        <a:bodyPr/>
        <a:lstStyle/>
        <a:p>
          <a:endParaRPr lang="ru-RU" sz="1800"/>
        </a:p>
      </dgm:t>
    </dgm:pt>
    <dgm:pt modelId="{36B64734-5A87-4FE1-A84F-AE692F8BC1D0}" type="sibTrans" cxnId="{4E3C4862-9C64-4779-9FB1-9C5C73F06B27}">
      <dgm:prSet/>
      <dgm:spPr/>
      <dgm:t>
        <a:bodyPr/>
        <a:lstStyle/>
        <a:p>
          <a:endParaRPr lang="ru-RU" sz="1800"/>
        </a:p>
      </dgm:t>
    </dgm:pt>
    <dgm:pt modelId="{EF05AE48-F7AB-4E37-B2BF-E16DA3FD3A44}">
      <dgm:prSet phldrT="[Текст]" custT="1"/>
      <dgm:spPr/>
      <dgm:t>
        <a:bodyPr/>
        <a:lstStyle/>
        <a:p>
          <a:r>
            <a:rPr lang="ru-RU" sz="1800" dirty="0" smtClean="0"/>
            <a:t>Международное право</a:t>
          </a:r>
          <a:endParaRPr lang="ru-RU" sz="1800" dirty="0"/>
        </a:p>
      </dgm:t>
    </dgm:pt>
    <dgm:pt modelId="{3BBFEE79-D0B9-4F87-B334-4A12965CDD8E}" type="parTrans" cxnId="{5CD6AF3D-02AD-4A84-9467-F9CE9E207A76}">
      <dgm:prSet custT="1"/>
      <dgm:spPr/>
      <dgm:t>
        <a:bodyPr/>
        <a:lstStyle/>
        <a:p>
          <a:endParaRPr lang="ru-RU" sz="1800"/>
        </a:p>
      </dgm:t>
    </dgm:pt>
    <dgm:pt modelId="{97D55162-1734-4AC6-8CBA-6314F614C5ED}" type="sibTrans" cxnId="{5CD6AF3D-02AD-4A84-9467-F9CE9E207A76}">
      <dgm:prSet/>
      <dgm:spPr/>
      <dgm:t>
        <a:bodyPr/>
        <a:lstStyle/>
        <a:p>
          <a:endParaRPr lang="ru-RU" sz="1800"/>
        </a:p>
      </dgm:t>
    </dgm:pt>
    <dgm:pt modelId="{7E7539B2-033E-4738-B82C-C7D7F384237B}">
      <dgm:prSet phldrT="[Текст]" custT="1"/>
      <dgm:spPr/>
      <dgm:t>
        <a:bodyPr/>
        <a:lstStyle/>
        <a:p>
          <a:r>
            <a:rPr lang="ru-RU" sz="1800" dirty="0" smtClean="0"/>
            <a:t>Гражданское право</a:t>
          </a:r>
          <a:endParaRPr lang="ru-RU" sz="1800" dirty="0"/>
        </a:p>
      </dgm:t>
    </dgm:pt>
    <dgm:pt modelId="{9C3257DF-B78E-4F5F-A74D-F7BFE7CC0257}" type="parTrans" cxnId="{C6E5886C-5F76-4155-AF7B-2A1EEEEBCE3C}">
      <dgm:prSet custT="1"/>
      <dgm:spPr/>
      <dgm:t>
        <a:bodyPr/>
        <a:lstStyle/>
        <a:p>
          <a:endParaRPr lang="ru-RU" sz="1800"/>
        </a:p>
      </dgm:t>
    </dgm:pt>
    <dgm:pt modelId="{A713864F-EE79-43BD-9D87-59C4D2E347A9}" type="sibTrans" cxnId="{C6E5886C-5F76-4155-AF7B-2A1EEEEBCE3C}">
      <dgm:prSet/>
      <dgm:spPr/>
      <dgm:t>
        <a:bodyPr/>
        <a:lstStyle/>
        <a:p>
          <a:endParaRPr lang="ru-RU" sz="1800"/>
        </a:p>
      </dgm:t>
    </dgm:pt>
    <dgm:pt modelId="{A4E5A01A-07A5-4A06-953C-2087CED58657}">
      <dgm:prSet phldrT="[Текст]" custT="1"/>
      <dgm:spPr/>
      <dgm:t>
        <a:bodyPr/>
        <a:lstStyle/>
        <a:p>
          <a:r>
            <a:rPr lang="ru-RU" sz="1800" dirty="0" smtClean="0"/>
            <a:t>Трудовое право</a:t>
          </a:r>
          <a:endParaRPr lang="ru-RU" sz="1800" dirty="0"/>
        </a:p>
      </dgm:t>
    </dgm:pt>
    <dgm:pt modelId="{020F05F2-D634-47CF-9ACB-39453A7ACFD8}" type="parTrans" cxnId="{978D2F3A-BCA6-4F4B-A094-E0E676D93C9A}">
      <dgm:prSet custT="1"/>
      <dgm:spPr/>
      <dgm:t>
        <a:bodyPr/>
        <a:lstStyle/>
        <a:p>
          <a:endParaRPr lang="ru-RU" sz="1800"/>
        </a:p>
      </dgm:t>
    </dgm:pt>
    <dgm:pt modelId="{866D58AB-A22F-4E30-A0CA-D01A2853B1FB}" type="sibTrans" cxnId="{978D2F3A-BCA6-4F4B-A094-E0E676D93C9A}">
      <dgm:prSet/>
      <dgm:spPr/>
      <dgm:t>
        <a:bodyPr/>
        <a:lstStyle/>
        <a:p>
          <a:endParaRPr lang="ru-RU" sz="1800"/>
        </a:p>
      </dgm:t>
    </dgm:pt>
    <dgm:pt modelId="{DF0D3006-9B8B-4B79-A6D8-3CB0216FF179}">
      <dgm:prSet phldrT="[Текст]" custT="1"/>
      <dgm:spPr/>
      <dgm:t>
        <a:bodyPr/>
        <a:lstStyle/>
        <a:p>
          <a:r>
            <a:rPr lang="ru-RU" sz="1800" dirty="0" smtClean="0"/>
            <a:t>Административное право</a:t>
          </a:r>
          <a:endParaRPr lang="ru-RU" sz="1800" dirty="0"/>
        </a:p>
      </dgm:t>
    </dgm:pt>
    <dgm:pt modelId="{92D07F12-0FC1-4AEB-88AC-0ACCD4B057BE}" type="parTrans" cxnId="{3CAD6024-AB21-40B6-A44D-0725C58DDA6E}">
      <dgm:prSet custT="1"/>
      <dgm:spPr/>
      <dgm:t>
        <a:bodyPr/>
        <a:lstStyle/>
        <a:p>
          <a:endParaRPr lang="ru-RU" sz="1800"/>
        </a:p>
      </dgm:t>
    </dgm:pt>
    <dgm:pt modelId="{376779FC-F593-4127-8D90-A9041C7E9254}" type="sibTrans" cxnId="{3CAD6024-AB21-40B6-A44D-0725C58DDA6E}">
      <dgm:prSet/>
      <dgm:spPr/>
      <dgm:t>
        <a:bodyPr/>
        <a:lstStyle/>
        <a:p>
          <a:endParaRPr lang="ru-RU" sz="1800"/>
        </a:p>
      </dgm:t>
    </dgm:pt>
    <dgm:pt modelId="{B0FD5416-A357-4238-A519-AB283BC3B131}" type="pres">
      <dgm:prSet presAssocID="{D9778CFE-33E7-4F19-A226-6D0B05D8136C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BCB1152-45FB-4F61-94E4-0B3854E88550}" type="pres">
      <dgm:prSet presAssocID="{11D274E6-EF45-4E66-B151-C744E810C887}" presName="centerShape" presStyleLbl="node0" presStyleIdx="0" presStyleCnt="1"/>
      <dgm:spPr/>
      <dgm:t>
        <a:bodyPr/>
        <a:lstStyle/>
        <a:p>
          <a:endParaRPr lang="ru-RU"/>
        </a:p>
      </dgm:t>
    </dgm:pt>
    <dgm:pt modelId="{198C3526-8025-4192-9841-3BE09257FC87}" type="pres">
      <dgm:prSet presAssocID="{AD2DCE94-BAE3-4EB1-90BF-388793BC1680}" presName="parTrans" presStyleLbl="sibTrans2D1" presStyleIdx="0" presStyleCnt="7"/>
      <dgm:spPr/>
      <dgm:t>
        <a:bodyPr/>
        <a:lstStyle/>
        <a:p>
          <a:endParaRPr lang="ru-RU"/>
        </a:p>
      </dgm:t>
    </dgm:pt>
    <dgm:pt modelId="{79C49FD2-EE67-4522-8FD0-2CEEBCDCE635}" type="pres">
      <dgm:prSet presAssocID="{AD2DCE94-BAE3-4EB1-90BF-388793BC1680}" presName="connectorText" presStyleLbl="sibTrans2D1" presStyleIdx="0" presStyleCnt="7"/>
      <dgm:spPr/>
      <dgm:t>
        <a:bodyPr/>
        <a:lstStyle/>
        <a:p>
          <a:endParaRPr lang="ru-RU"/>
        </a:p>
      </dgm:t>
    </dgm:pt>
    <dgm:pt modelId="{FAF40C22-97A8-4489-9DEA-6CAED5F32633}" type="pres">
      <dgm:prSet presAssocID="{F4F37D18-47E2-4855-A441-8DB26826B681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66E7CE-B0F7-4249-92AA-B12AF0E11912}" type="pres">
      <dgm:prSet presAssocID="{C266B40C-B141-4780-874D-75DE92C3D2BA}" presName="parTrans" presStyleLbl="sibTrans2D1" presStyleIdx="1" presStyleCnt="7"/>
      <dgm:spPr/>
      <dgm:t>
        <a:bodyPr/>
        <a:lstStyle/>
        <a:p>
          <a:endParaRPr lang="ru-RU"/>
        </a:p>
      </dgm:t>
    </dgm:pt>
    <dgm:pt modelId="{E9EDCC1A-B03F-4639-81FE-E2E3C0332B1F}" type="pres">
      <dgm:prSet presAssocID="{C266B40C-B141-4780-874D-75DE92C3D2BA}" presName="connectorText" presStyleLbl="sibTrans2D1" presStyleIdx="1" presStyleCnt="7"/>
      <dgm:spPr/>
      <dgm:t>
        <a:bodyPr/>
        <a:lstStyle/>
        <a:p>
          <a:endParaRPr lang="ru-RU"/>
        </a:p>
      </dgm:t>
    </dgm:pt>
    <dgm:pt modelId="{1BEE07BF-53FC-469D-8DAC-2E77607A29C5}" type="pres">
      <dgm:prSet presAssocID="{0BDBE840-65DF-4C31-9FBB-3F552D87A4A7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9C8168-D65A-404A-BEA0-A42A6EC7548B}" type="pres">
      <dgm:prSet presAssocID="{1E3BD9DB-5EEE-4F26-9679-7AAEB56CBD83}" presName="parTrans" presStyleLbl="sibTrans2D1" presStyleIdx="2" presStyleCnt="7"/>
      <dgm:spPr/>
      <dgm:t>
        <a:bodyPr/>
        <a:lstStyle/>
        <a:p>
          <a:endParaRPr lang="ru-RU"/>
        </a:p>
      </dgm:t>
    </dgm:pt>
    <dgm:pt modelId="{07B04730-1422-4B90-B87B-84AADFE9B190}" type="pres">
      <dgm:prSet presAssocID="{1E3BD9DB-5EEE-4F26-9679-7AAEB56CBD83}" presName="connectorText" presStyleLbl="sibTrans2D1" presStyleIdx="2" presStyleCnt="7"/>
      <dgm:spPr/>
      <dgm:t>
        <a:bodyPr/>
        <a:lstStyle/>
        <a:p>
          <a:endParaRPr lang="ru-RU"/>
        </a:p>
      </dgm:t>
    </dgm:pt>
    <dgm:pt modelId="{AEF40C67-489C-41EB-A4DA-E9B62AD0B41B}" type="pres">
      <dgm:prSet presAssocID="{0C900954-C3B7-40FA-9FDA-5F46CCBB23C2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0DCDCC-4199-4605-8F07-361BF4A95859}" type="pres">
      <dgm:prSet presAssocID="{9C3257DF-B78E-4F5F-A74D-F7BFE7CC0257}" presName="parTrans" presStyleLbl="sibTrans2D1" presStyleIdx="3" presStyleCnt="7"/>
      <dgm:spPr/>
      <dgm:t>
        <a:bodyPr/>
        <a:lstStyle/>
        <a:p>
          <a:endParaRPr lang="ru-RU"/>
        </a:p>
      </dgm:t>
    </dgm:pt>
    <dgm:pt modelId="{12C81669-3EAE-4BCB-AEB2-CB8556051CB8}" type="pres">
      <dgm:prSet presAssocID="{9C3257DF-B78E-4F5F-A74D-F7BFE7CC0257}" presName="connectorText" presStyleLbl="sibTrans2D1" presStyleIdx="3" presStyleCnt="7"/>
      <dgm:spPr/>
      <dgm:t>
        <a:bodyPr/>
        <a:lstStyle/>
        <a:p>
          <a:endParaRPr lang="ru-RU"/>
        </a:p>
      </dgm:t>
    </dgm:pt>
    <dgm:pt modelId="{52E8D1BB-3AA8-49A8-8569-1AA31F3495EF}" type="pres">
      <dgm:prSet presAssocID="{7E7539B2-033E-4738-B82C-C7D7F384237B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359E66-78AF-4496-B870-D6138F9077B8}" type="pres">
      <dgm:prSet presAssocID="{020F05F2-D634-47CF-9ACB-39453A7ACFD8}" presName="parTrans" presStyleLbl="sibTrans2D1" presStyleIdx="4" presStyleCnt="7"/>
      <dgm:spPr/>
      <dgm:t>
        <a:bodyPr/>
        <a:lstStyle/>
        <a:p>
          <a:endParaRPr lang="ru-RU"/>
        </a:p>
      </dgm:t>
    </dgm:pt>
    <dgm:pt modelId="{4CDC9E9C-B0CF-40C0-9588-3BA35CCD2A89}" type="pres">
      <dgm:prSet presAssocID="{020F05F2-D634-47CF-9ACB-39453A7ACFD8}" presName="connectorText" presStyleLbl="sibTrans2D1" presStyleIdx="4" presStyleCnt="7"/>
      <dgm:spPr/>
      <dgm:t>
        <a:bodyPr/>
        <a:lstStyle/>
        <a:p>
          <a:endParaRPr lang="ru-RU"/>
        </a:p>
      </dgm:t>
    </dgm:pt>
    <dgm:pt modelId="{278BB251-2F7E-4689-8B2D-94E93737809A}" type="pres">
      <dgm:prSet presAssocID="{A4E5A01A-07A5-4A06-953C-2087CED58657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34C417-60F5-4F28-A067-BFEB37DA3980}" type="pres">
      <dgm:prSet presAssocID="{92D07F12-0FC1-4AEB-88AC-0ACCD4B057BE}" presName="parTrans" presStyleLbl="sibTrans2D1" presStyleIdx="5" presStyleCnt="7"/>
      <dgm:spPr/>
      <dgm:t>
        <a:bodyPr/>
        <a:lstStyle/>
        <a:p>
          <a:endParaRPr lang="ru-RU"/>
        </a:p>
      </dgm:t>
    </dgm:pt>
    <dgm:pt modelId="{4E80DCD0-A569-423B-9A3F-1F046E88B7F5}" type="pres">
      <dgm:prSet presAssocID="{92D07F12-0FC1-4AEB-88AC-0ACCD4B057BE}" presName="connectorText" presStyleLbl="sibTrans2D1" presStyleIdx="5" presStyleCnt="7"/>
      <dgm:spPr/>
      <dgm:t>
        <a:bodyPr/>
        <a:lstStyle/>
        <a:p>
          <a:endParaRPr lang="ru-RU"/>
        </a:p>
      </dgm:t>
    </dgm:pt>
    <dgm:pt modelId="{A6B42106-4B55-4C36-A78C-98D9A258E88F}" type="pres">
      <dgm:prSet presAssocID="{DF0D3006-9B8B-4B79-A6D8-3CB0216FF179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19F65E-5AA9-4637-AB6D-EBA0AC3CFB5F}" type="pres">
      <dgm:prSet presAssocID="{3BBFEE79-D0B9-4F87-B334-4A12965CDD8E}" presName="parTrans" presStyleLbl="sibTrans2D1" presStyleIdx="6" presStyleCnt="7"/>
      <dgm:spPr/>
      <dgm:t>
        <a:bodyPr/>
        <a:lstStyle/>
        <a:p>
          <a:endParaRPr lang="ru-RU"/>
        </a:p>
      </dgm:t>
    </dgm:pt>
    <dgm:pt modelId="{3B2A36A8-7DEA-41AC-B976-A9777F9E7044}" type="pres">
      <dgm:prSet presAssocID="{3BBFEE79-D0B9-4F87-B334-4A12965CDD8E}" presName="connectorText" presStyleLbl="sibTrans2D1" presStyleIdx="6" presStyleCnt="7"/>
      <dgm:spPr/>
      <dgm:t>
        <a:bodyPr/>
        <a:lstStyle/>
        <a:p>
          <a:endParaRPr lang="ru-RU"/>
        </a:p>
      </dgm:t>
    </dgm:pt>
    <dgm:pt modelId="{FBC4FBA4-13BA-4E91-8CEC-C2C25D86281D}" type="pres">
      <dgm:prSet presAssocID="{EF05AE48-F7AB-4E37-B2BF-E16DA3FD3A44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3A7B8C1-6C1B-4908-9E46-4D2AB7DF60CF}" type="presOf" srcId="{92D07F12-0FC1-4AEB-88AC-0ACCD4B057BE}" destId="{8D34C417-60F5-4F28-A067-BFEB37DA3980}" srcOrd="0" destOrd="0" presId="urn:microsoft.com/office/officeart/2005/8/layout/radial5"/>
    <dgm:cxn modelId="{B93EE6ED-AFFE-42D5-86EE-904FE3D4587F}" type="presOf" srcId="{020F05F2-D634-47CF-9ACB-39453A7ACFD8}" destId="{CD359E66-78AF-4496-B870-D6138F9077B8}" srcOrd="0" destOrd="0" presId="urn:microsoft.com/office/officeart/2005/8/layout/radial5"/>
    <dgm:cxn modelId="{4E3C4862-9C64-4779-9FB1-9C5C73F06B27}" srcId="{11D274E6-EF45-4E66-B151-C744E810C887}" destId="{0C900954-C3B7-40FA-9FDA-5F46CCBB23C2}" srcOrd="2" destOrd="0" parTransId="{1E3BD9DB-5EEE-4F26-9679-7AAEB56CBD83}" sibTransId="{36B64734-5A87-4FE1-A84F-AE692F8BC1D0}"/>
    <dgm:cxn modelId="{A06F262F-B3D9-40E3-B0DA-1421C8B6C889}" type="presOf" srcId="{0C900954-C3B7-40FA-9FDA-5F46CCBB23C2}" destId="{AEF40C67-489C-41EB-A4DA-E9B62AD0B41B}" srcOrd="0" destOrd="0" presId="urn:microsoft.com/office/officeart/2005/8/layout/radial5"/>
    <dgm:cxn modelId="{9B23532F-A36D-4195-B59C-F2D480FC047C}" type="presOf" srcId="{F4F37D18-47E2-4855-A441-8DB26826B681}" destId="{FAF40C22-97A8-4489-9DEA-6CAED5F32633}" srcOrd="0" destOrd="0" presId="urn:microsoft.com/office/officeart/2005/8/layout/radial5"/>
    <dgm:cxn modelId="{E926FE83-F623-47A9-BDD2-84314DDACEB9}" type="presOf" srcId="{1E3BD9DB-5EEE-4F26-9679-7AAEB56CBD83}" destId="{07B04730-1422-4B90-B87B-84AADFE9B190}" srcOrd="1" destOrd="0" presId="urn:microsoft.com/office/officeart/2005/8/layout/radial5"/>
    <dgm:cxn modelId="{28CDC6D1-7386-4131-A2E9-DFA43F6A2A92}" type="presOf" srcId="{DF0D3006-9B8B-4B79-A6D8-3CB0216FF179}" destId="{A6B42106-4B55-4C36-A78C-98D9A258E88F}" srcOrd="0" destOrd="0" presId="urn:microsoft.com/office/officeart/2005/8/layout/radial5"/>
    <dgm:cxn modelId="{1FAA034C-4275-4D39-8382-24D2444DBC0F}" type="presOf" srcId="{3BBFEE79-D0B9-4F87-B334-4A12965CDD8E}" destId="{FB19F65E-5AA9-4637-AB6D-EBA0AC3CFB5F}" srcOrd="0" destOrd="0" presId="urn:microsoft.com/office/officeart/2005/8/layout/radial5"/>
    <dgm:cxn modelId="{1A032CD6-8621-454E-BA56-5173FA38C727}" type="presOf" srcId="{AD2DCE94-BAE3-4EB1-90BF-388793BC1680}" destId="{198C3526-8025-4192-9841-3BE09257FC87}" srcOrd="0" destOrd="0" presId="urn:microsoft.com/office/officeart/2005/8/layout/radial5"/>
    <dgm:cxn modelId="{17C94DE3-96F9-434B-BD21-2ED062308FEE}" type="presOf" srcId="{AD2DCE94-BAE3-4EB1-90BF-388793BC1680}" destId="{79C49FD2-EE67-4522-8FD0-2CEEBCDCE635}" srcOrd="1" destOrd="0" presId="urn:microsoft.com/office/officeart/2005/8/layout/radial5"/>
    <dgm:cxn modelId="{1233942E-9E37-4771-8D04-08650049A0D5}" type="presOf" srcId="{C266B40C-B141-4780-874D-75DE92C3D2BA}" destId="{9D66E7CE-B0F7-4249-92AA-B12AF0E11912}" srcOrd="0" destOrd="0" presId="urn:microsoft.com/office/officeart/2005/8/layout/radial5"/>
    <dgm:cxn modelId="{978D2F3A-BCA6-4F4B-A094-E0E676D93C9A}" srcId="{11D274E6-EF45-4E66-B151-C744E810C887}" destId="{A4E5A01A-07A5-4A06-953C-2087CED58657}" srcOrd="4" destOrd="0" parTransId="{020F05F2-D634-47CF-9ACB-39453A7ACFD8}" sibTransId="{866D58AB-A22F-4E30-A0CA-D01A2853B1FB}"/>
    <dgm:cxn modelId="{3284ECAA-02AE-413D-9DDC-86039577062A}" type="presOf" srcId="{0BDBE840-65DF-4C31-9FBB-3F552D87A4A7}" destId="{1BEE07BF-53FC-469D-8DAC-2E77607A29C5}" srcOrd="0" destOrd="0" presId="urn:microsoft.com/office/officeart/2005/8/layout/radial5"/>
    <dgm:cxn modelId="{DE54ADA0-0C79-4070-89B9-4699337D621E}" type="presOf" srcId="{92D07F12-0FC1-4AEB-88AC-0ACCD4B057BE}" destId="{4E80DCD0-A569-423B-9A3F-1F046E88B7F5}" srcOrd="1" destOrd="0" presId="urn:microsoft.com/office/officeart/2005/8/layout/radial5"/>
    <dgm:cxn modelId="{3EF5E457-139D-433E-9B8B-76C48C9DE09A}" type="presOf" srcId="{11D274E6-EF45-4E66-B151-C744E810C887}" destId="{2BCB1152-45FB-4F61-94E4-0B3854E88550}" srcOrd="0" destOrd="0" presId="urn:microsoft.com/office/officeart/2005/8/layout/radial5"/>
    <dgm:cxn modelId="{3CAD6024-AB21-40B6-A44D-0725C58DDA6E}" srcId="{11D274E6-EF45-4E66-B151-C744E810C887}" destId="{DF0D3006-9B8B-4B79-A6D8-3CB0216FF179}" srcOrd="5" destOrd="0" parTransId="{92D07F12-0FC1-4AEB-88AC-0ACCD4B057BE}" sibTransId="{376779FC-F593-4127-8D90-A9041C7E9254}"/>
    <dgm:cxn modelId="{7228AE6F-608C-4C9F-9C4E-53CC55072898}" type="presOf" srcId="{9C3257DF-B78E-4F5F-A74D-F7BFE7CC0257}" destId="{900DCDCC-4199-4605-8F07-361BF4A95859}" srcOrd="0" destOrd="0" presId="urn:microsoft.com/office/officeart/2005/8/layout/radial5"/>
    <dgm:cxn modelId="{A8A9998D-444A-4B66-BFC1-5FF6432A7970}" type="presOf" srcId="{3BBFEE79-D0B9-4F87-B334-4A12965CDD8E}" destId="{3B2A36A8-7DEA-41AC-B976-A9777F9E7044}" srcOrd="1" destOrd="0" presId="urn:microsoft.com/office/officeart/2005/8/layout/radial5"/>
    <dgm:cxn modelId="{66116318-A981-45E5-A68F-0BBB810CEBE1}" srcId="{11D274E6-EF45-4E66-B151-C744E810C887}" destId="{F4F37D18-47E2-4855-A441-8DB26826B681}" srcOrd="0" destOrd="0" parTransId="{AD2DCE94-BAE3-4EB1-90BF-388793BC1680}" sibTransId="{77D88C36-7BF1-40C9-B0CF-2D600F367E76}"/>
    <dgm:cxn modelId="{D70C4AA3-BFD9-48AB-ADB0-9D4C106A353C}" type="presOf" srcId="{A4E5A01A-07A5-4A06-953C-2087CED58657}" destId="{278BB251-2F7E-4689-8B2D-94E93737809A}" srcOrd="0" destOrd="0" presId="urn:microsoft.com/office/officeart/2005/8/layout/radial5"/>
    <dgm:cxn modelId="{3EB45E2E-6C46-43BB-B626-D415B972588A}" type="presOf" srcId="{C266B40C-B141-4780-874D-75DE92C3D2BA}" destId="{E9EDCC1A-B03F-4639-81FE-E2E3C0332B1F}" srcOrd="1" destOrd="0" presId="urn:microsoft.com/office/officeart/2005/8/layout/radial5"/>
    <dgm:cxn modelId="{6ADCA67B-CFFB-4C61-A00D-D7346831DA47}" srcId="{11D274E6-EF45-4E66-B151-C744E810C887}" destId="{0BDBE840-65DF-4C31-9FBB-3F552D87A4A7}" srcOrd="1" destOrd="0" parTransId="{C266B40C-B141-4780-874D-75DE92C3D2BA}" sibTransId="{0099E4BF-A539-45F2-BDC7-FEF4D69C547A}"/>
    <dgm:cxn modelId="{5CD6AF3D-02AD-4A84-9467-F9CE9E207A76}" srcId="{11D274E6-EF45-4E66-B151-C744E810C887}" destId="{EF05AE48-F7AB-4E37-B2BF-E16DA3FD3A44}" srcOrd="6" destOrd="0" parTransId="{3BBFEE79-D0B9-4F87-B334-4A12965CDD8E}" sibTransId="{97D55162-1734-4AC6-8CBA-6314F614C5ED}"/>
    <dgm:cxn modelId="{A2A71BC4-EF9B-47B0-9B7D-33D040FB3CA5}" type="presOf" srcId="{020F05F2-D634-47CF-9ACB-39453A7ACFD8}" destId="{4CDC9E9C-B0CF-40C0-9588-3BA35CCD2A89}" srcOrd="1" destOrd="0" presId="urn:microsoft.com/office/officeart/2005/8/layout/radial5"/>
    <dgm:cxn modelId="{1F7C14AF-9BDC-4013-9720-BA0D01714F88}" type="presOf" srcId="{EF05AE48-F7AB-4E37-B2BF-E16DA3FD3A44}" destId="{FBC4FBA4-13BA-4E91-8CEC-C2C25D86281D}" srcOrd="0" destOrd="0" presId="urn:microsoft.com/office/officeart/2005/8/layout/radial5"/>
    <dgm:cxn modelId="{25CA72DF-CE86-4762-9037-8E6DDD831DDF}" type="presOf" srcId="{D9778CFE-33E7-4F19-A226-6D0B05D8136C}" destId="{B0FD5416-A357-4238-A519-AB283BC3B131}" srcOrd="0" destOrd="0" presId="urn:microsoft.com/office/officeart/2005/8/layout/radial5"/>
    <dgm:cxn modelId="{5DCFF8C2-9644-45A3-89C9-CD12ED96B883}" type="presOf" srcId="{1E3BD9DB-5EEE-4F26-9679-7AAEB56CBD83}" destId="{579C8168-D65A-404A-BEA0-A42A6EC7548B}" srcOrd="0" destOrd="0" presId="urn:microsoft.com/office/officeart/2005/8/layout/radial5"/>
    <dgm:cxn modelId="{C6E5886C-5F76-4155-AF7B-2A1EEEEBCE3C}" srcId="{11D274E6-EF45-4E66-B151-C744E810C887}" destId="{7E7539B2-033E-4738-B82C-C7D7F384237B}" srcOrd="3" destOrd="0" parTransId="{9C3257DF-B78E-4F5F-A74D-F7BFE7CC0257}" sibTransId="{A713864F-EE79-43BD-9D87-59C4D2E347A9}"/>
    <dgm:cxn modelId="{9A1185FB-0B78-4E27-8B2A-4D5754DD0FA3}" srcId="{D9778CFE-33E7-4F19-A226-6D0B05D8136C}" destId="{11D274E6-EF45-4E66-B151-C744E810C887}" srcOrd="0" destOrd="0" parTransId="{ED4B84B0-2606-4D48-9A70-D69571630F78}" sibTransId="{2B668A8A-F4AD-4EB8-9226-A6539CC56485}"/>
    <dgm:cxn modelId="{61A395E2-9096-4EE1-81C8-66678D45569E}" type="presOf" srcId="{7E7539B2-033E-4738-B82C-C7D7F384237B}" destId="{52E8D1BB-3AA8-49A8-8569-1AA31F3495EF}" srcOrd="0" destOrd="0" presId="urn:microsoft.com/office/officeart/2005/8/layout/radial5"/>
    <dgm:cxn modelId="{611FBAF8-9425-4BE7-B635-A8E8068406FE}" type="presOf" srcId="{9C3257DF-B78E-4F5F-A74D-F7BFE7CC0257}" destId="{12C81669-3EAE-4BCB-AEB2-CB8556051CB8}" srcOrd="1" destOrd="0" presId="urn:microsoft.com/office/officeart/2005/8/layout/radial5"/>
    <dgm:cxn modelId="{607553BF-8E6A-43E9-8BD5-C45CE21CB102}" type="presParOf" srcId="{B0FD5416-A357-4238-A519-AB283BC3B131}" destId="{2BCB1152-45FB-4F61-94E4-0B3854E88550}" srcOrd="0" destOrd="0" presId="urn:microsoft.com/office/officeart/2005/8/layout/radial5"/>
    <dgm:cxn modelId="{844F1EBC-D40C-4424-A78D-9476F1679730}" type="presParOf" srcId="{B0FD5416-A357-4238-A519-AB283BC3B131}" destId="{198C3526-8025-4192-9841-3BE09257FC87}" srcOrd="1" destOrd="0" presId="urn:microsoft.com/office/officeart/2005/8/layout/radial5"/>
    <dgm:cxn modelId="{77A5DAD0-384D-408E-8536-C0C34FC8F8BF}" type="presParOf" srcId="{198C3526-8025-4192-9841-3BE09257FC87}" destId="{79C49FD2-EE67-4522-8FD0-2CEEBCDCE635}" srcOrd="0" destOrd="0" presId="urn:microsoft.com/office/officeart/2005/8/layout/radial5"/>
    <dgm:cxn modelId="{D881B723-41B1-4687-894A-117AC8F97C01}" type="presParOf" srcId="{B0FD5416-A357-4238-A519-AB283BC3B131}" destId="{FAF40C22-97A8-4489-9DEA-6CAED5F32633}" srcOrd="2" destOrd="0" presId="urn:microsoft.com/office/officeart/2005/8/layout/radial5"/>
    <dgm:cxn modelId="{B2D10946-DCAF-4F05-8845-0602E78246D9}" type="presParOf" srcId="{B0FD5416-A357-4238-A519-AB283BC3B131}" destId="{9D66E7CE-B0F7-4249-92AA-B12AF0E11912}" srcOrd="3" destOrd="0" presId="urn:microsoft.com/office/officeart/2005/8/layout/radial5"/>
    <dgm:cxn modelId="{7D82E732-D202-4FDC-9142-674BDF2C76A6}" type="presParOf" srcId="{9D66E7CE-B0F7-4249-92AA-B12AF0E11912}" destId="{E9EDCC1A-B03F-4639-81FE-E2E3C0332B1F}" srcOrd="0" destOrd="0" presId="urn:microsoft.com/office/officeart/2005/8/layout/radial5"/>
    <dgm:cxn modelId="{F21BE227-DBC8-41A6-A87C-DBB6C123680D}" type="presParOf" srcId="{B0FD5416-A357-4238-A519-AB283BC3B131}" destId="{1BEE07BF-53FC-469D-8DAC-2E77607A29C5}" srcOrd="4" destOrd="0" presId="urn:microsoft.com/office/officeart/2005/8/layout/radial5"/>
    <dgm:cxn modelId="{803D5CD5-FCCB-4B08-9A25-6027C7BC4F3B}" type="presParOf" srcId="{B0FD5416-A357-4238-A519-AB283BC3B131}" destId="{579C8168-D65A-404A-BEA0-A42A6EC7548B}" srcOrd="5" destOrd="0" presId="urn:microsoft.com/office/officeart/2005/8/layout/radial5"/>
    <dgm:cxn modelId="{6FE7FDB0-B090-4D29-9751-3B66FB8D5432}" type="presParOf" srcId="{579C8168-D65A-404A-BEA0-A42A6EC7548B}" destId="{07B04730-1422-4B90-B87B-84AADFE9B190}" srcOrd="0" destOrd="0" presId="urn:microsoft.com/office/officeart/2005/8/layout/radial5"/>
    <dgm:cxn modelId="{8016B9D5-2090-488A-AB47-D675345A048C}" type="presParOf" srcId="{B0FD5416-A357-4238-A519-AB283BC3B131}" destId="{AEF40C67-489C-41EB-A4DA-E9B62AD0B41B}" srcOrd="6" destOrd="0" presId="urn:microsoft.com/office/officeart/2005/8/layout/radial5"/>
    <dgm:cxn modelId="{24E0CD69-7054-46E1-BC36-7B020B6D168E}" type="presParOf" srcId="{B0FD5416-A357-4238-A519-AB283BC3B131}" destId="{900DCDCC-4199-4605-8F07-361BF4A95859}" srcOrd="7" destOrd="0" presId="urn:microsoft.com/office/officeart/2005/8/layout/radial5"/>
    <dgm:cxn modelId="{9C2E7C5D-D777-463F-9D45-B0D5AE9312DB}" type="presParOf" srcId="{900DCDCC-4199-4605-8F07-361BF4A95859}" destId="{12C81669-3EAE-4BCB-AEB2-CB8556051CB8}" srcOrd="0" destOrd="0" presId="urn:microsoft.com/office/officeart/2005/8/layout/radial5"/>
    <dgm:cxn modelId="{6B756529-1926-4CCA-8115-510FD2268EB0}" type="presParOf" srcId="{B0FD5416-A357-4238-A519-AB283BC3B131}" destId="{52E8D1BB-3AA8-49A8-8569-1AA31F3495EF}" srcOrd="8" destOrd="0" presId="urn:microsoft.com/office/officeart/2005/8/layout/radial5"/>
    <dgm:cxn modelId="{A79E5246-D5A0-4B55-9BD4-A52016D1645E}" type="presParOf" srcId="{B0FD5416-A357-4238-A519-AB283BC3B131}" destId="{CD359E66-78AF-4496-B870-D6138F9077B8}" srcOrd="9" destOrd="0" presId="urn:microsoft.com/office/officeart/2005/8/layout/radial5"/>
    <dgm:cxn modelId="{DE61AE2D-E75F-4A3A-9EC1-2E2008312A72}" type="presParOf" srcId="{CD359E66-78AF-4496-B870-D6138F9077B8}" destId="{4CDC9E9C-B0CF-40C0-9588-3BA35CCD2A89}" srcOrd="0" destOrd="0" presId="urn:microsoft.com/office/officeart/2005/8/layout/radial5"/>
    <dgm:cxn modelId="{A415C34B-7EE3-4B39-8606-59678A5AE3DB}" type="presParOf" srcId="{B0FD5416-A357-4238-A519-AB283BC3B131}" destId="{278BB251-2F7E-4689-8B2D-94E93737809A}" srcOrd="10" destOrd="0" presId="urn:microsoft.com/office/officeart/2005/8/layout/radial5"/>
    <dgm:cxn modelId="{EBC2C35D-3950-4FF2-8AE8-CED4B9268F5C}" type="presParOf" srcId="{B0FD5416-A357-4238-A519-AB283BC3B131}" destId="{8D34C417-60F5-4F28-A067-BFEB37DA3980}" srcOrd="11" destOrd="0" presId="urn:microsoft.com/office/officeart/2005/8/layout/radial5"/>
    <dgm:cxn modelId="{16EB452C-7212-4D40-B39B-D20A1BEB50C9}" type="presParOf" srcId="{8D34C417-60F5-4F28-A067-BFEB37DA3980}" destId="{4E80DCD0-A569-423B-9A3F-1F046E88B7F5}" srcOrd="0" destOrd="0" presId="urn:microsoft.com/office/officeart/2005/8/layout/radial5"/>
    <dgm:cxn modelId="{84EB7FDC-5B73-4467-9BBC-6AE662FA7B29}" type="presParOf" srcId="{B0FD5416-A357-4238-A519-AB283BC3B131}" destId="{A6B42106-4B55-4C36-A78C-98D9A258E88F}" srcOrd="12" destOrd="0" presId="urn:microsoft.com/office/officeart/2005/8/layout/radial5"/>
    <dgm:cxn modelId="{2656E107-9312-46B8-8FE6-EF6F33C240B8}" type="presParOf" srcId="{B0FD5416-A357-4238-A519-AB283BC3B131}" destId="{FB19F65E-5AA9-4637-AB6D-EBA0AC3CFB5F}" srcOrd="13" destOrd="0" presId="urn:microsoft.com/office/officeart/2005/8/layout/radial5"/>
    <dgm:cxn modelId="{310A951A-84C1-4DCA-8F66-7CC17BB43E9B}" type="presParOf" srcId="{FB19F65E-5AA9-4637-AB6D-EBA0AC3CFB5F}" destId="{3B2A36A8-7DEA-41AC-B976-A9777F9E7044}" srcOrd="0" destOrd="0" presId="urn:microsoft.com/office/officeart/2005/8/layout/radial5"/>
    <dgm:cxn modelId="{762CEF3E-EE25-4CA6-9E46-9FD99B2A2547}" type="presParOf" srcId="{B0FD5416-A357-4238-A519-AB283BC3B131}" destId="{FBC4FBA4-13BA-4E91-8CEC-C2C25D86281D}" srcOrd="14" destOrd="0" presId="urn:microsoft.com/office/officeart/2005/8/layout/radial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DEC1070-5635-4575-A870-B62D1B2C52CF}" type="doc">
      <dgm:prSet loTypeId="urn:microsoft.com/office/officeart/2005/8/layout/radial5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2F403A90-F98C-481A-9855-40F3CF64572C}">
      <dgm:prSet phldrT="[Текст]" custT="1"/>
      <dgm:spPr/>
      <dgm:t>
        <a:bodyPr/>
        <a:lstStyle/>
        <a:p>
          <a:r>
            <a:rPr lang="ru-RU" sz="1800" dirty="0" smtClean="0"/>
            <a:t>УГОЛОВНОЕ ПРАВО</a:t>
          </a:r>
          <a:endParaRPr lang="ru-RU" sz="1800" dirty="0"/>
        </a:p>
      </dgm:t>
    </dgm:pt>
    <dgm:pt modelId="{D1C8A696-70CA-43B1-9866-27E9DACED88A}" type="parTrans" cxnId="{A9746A44-3164-4667-841B-1FA6441751EE}">
      <dgm:prSet/>
      <dgm:spPr/>
      <dgm:t>
        <a:bodyPr/>
        <a:lstStyle/>
        <a:p>
          <a:endParaRPr lang="ru-RU" sz="1200"/>
        </a:p>
      </dgm:t>
    </dgm:pt>
    <dgm:pt modelId="{039BC05F-C0E3-4870-8FDB-CDD68B9171E3}" type="sibTrans" cxnId="{A9746A44-3164-4667-841B-1FA6441751EE}">
      <dgm:prSet/>
      <dgm:spPr/>
      <dgm:t>
        <a:bodyPr/>
        <a:lstStyle/>
        <a:p>
          <a:endParaRPr lang="ru-RU" sz="1200"/>
        </a:p>
      </dgm:t>
    </dgm:pt>
    <dgm:pt modelId="{5BB4747E-F9C3-4C8F-BD02-C326DBE2AC47}">
      <dgm:prSet phldrT="[Текст]" custT="1"/>
      <dgm:spPr/>
      <dgm:t>
        <a:bodyPr/>
        <a:lstStyle/>
        <a:p>
          <a:r>
            <a:rPr lang="ru-RU" sz="1200" dirty="0" smtClean="0"/>
            <a:t>КРИМИНОЛОГИЯ</a:t>
          </a:r>
          <a:endParaRPr lang="ru-RU" sz="1200" dirty="0"/>
        </a:p>
      </dgm:t>
    </dgm:pt>
    <dgm:pt modelId="{0E540467-9566-4BCB-BB41-C7A1C59FAD3B}" type="parTrans" cxnId="{09D686B7-BDDE-43A8-9ACF-C24EA0AB040B}">
      <dgm:prSet custT="1"/>
      <dgm:spPr/>
      <dgm:t>
        <a:bodyPr/>
        <a:lstStyle/>
        <a:p>
          <a:endParaRPr lang="ru-RU" sz="1200"/>
        </a:p>
      </dgm:t>
    </dgm:pt>
    <dgm:pt modelId="{CFECC412-1FB0-4B84-8B9F-2299E8523590}" type="sibTrans" cxnId="{09D686B7-BDDE-43A8-9ACF-C24EA0AB040B}">
      <dgm:prSet/>
      <dgm:spPr/>
      <dgm:t>
        <a:bodyPr/>
        <a:lstStyle/>
        <a:p>
          <a:endParaRPr lang="ru-RU" sz="1200"/>
        </a:p>
      </dgm:t>
    </dgm:pt>
    <dgm:pt modelId="{FFE8B538-5679-4636-9422-E1C0280098F7}">
      <dgm:prSet phldrT="[Текст]" custT="1"/>
      <dgm:spPr/>
      <dgm:t>
        <a:bodyPr/>
        <a:lstStyle/>
        <a:p>
          <a:r>
            <a:rPr lang="ru-RU" sz="1200" dirty="0" smtClean="0"/>
            <a:t>КРИМИНАЛИСТИКА</a:t>
          </a:r>
          <a:endParaRPr lang="ru-RU" sz="1200" dirty="0"/>
        </a:p>
      </dgm:t>
    </dgm:pt>
    <dgm:pt modelId="{D4AA65AB-4D29-4D0A-9C67-68AF7F0C4A6F}" type="parTrans" cxnId="{06B07C4D-74DF-4C08-A03D-006A825AE365}">
      <dgm:prSet custT="1"/>
      <dgm:spPr/>
      <dgm:t>
        <a:bodyPr/>
        <a:lstStyle/>
        <a:p>
          <a:endParaRPr lang="ru-RU" sz="1200"/>
        </a:p>
      </dgm:t>
    </dgm:pt>
    <dgm:pt modelId="{46E3A516-DC05-407D-ABE1-4AD9F577EC5B}" type="sibTrans" cxnId="{06B07C4D-74DF-4C08-A03D-006A825AE365}">
      <dgm:prSet/>
      <dgm:spPr/>
      <dgm:t>
        <a:bodyPr/>
        <a:lstStyle/>
        <a:p>
          <a:endParaRPr lang="ru-RU" sz="1200"/>
        </a:p>
      </dgm:t>
    </dgm:pt>
    <dgm:pt modelId="{74E958E3-8443-417A-B3D3-6CE219451D99}">
      <dgm:prSet phldrT="[Текст]" custT="1"/>
      <dgm:spPr/>
      <dgm:t>
        <a:bodyPr/>
        <a:lstStyle/>
        <a:p>
          <a:r>
            <a:rPr lang="ru-RU" sz="1200" dirty="0" smtClean="0"/>
            <a:t>СУДЕБНАЯ МЕДИЦИНА</a:t>
          </a:r>
          <a:endParaRPr lang="ru-RU" sz="1200" dirty="0"/>
        </a:p>
      </dgm:t>
    </dgm:pt>
    <dgm:pt modelId="{30744FC0-E8B4-4CE6-A2FE-22437E44829A}" type="parTrans" cxnId="{9766422D-6DC3-49B1-97D6-D3B5CC6AE571}">
      <dgm:prSet custT="1"/>
      <dgm:spPr/>
      <dgm:t>
        <a:bodyPr/>
        <a:lstStyle/>
        <a:p>
          <a:endParaRPr lang="ru-RU" sz="1200"/>
        </a:p>
      </dgm:t>
    </dgm:pt>
    <dgm:pt modelId="{880D7AF8-6FA3-4D40-984E-B07CD8B9A942}" type="sibTrans" cxnId="{9766422D-6DC3-49B1-97D6-D3B5CC6AE571}">
      <dgm:prSet/>
      <dgm:spPr/>
      <dgm:t>
        <a:bodyPr/>
        <a:lstStyle/>
        <a:p>
          <a:endParaRPr lang="ru-RU" sz="1200"/>
        </a:p>
      </dgm:t>
    </dgm:pt>
    <dgm:pt modelId="{E4E0D798-D06C-4486-9EB4-60B6BFBC0F1D}">
      <dgm:prSet phldrT="[Текст]" custT="1"/>
      <dgm:spPr/>
      <dgm:t>
        <a:bodyPr/>
        <a:lstStyle/>
        <a:p>
          <a:r>
            <a:rPr lang="ru-RU" sz="1200" dirty="0" smtClean="0"/>
            <a:t>СОЦИОЛОГИЯ</a:t>
          </a:r>
          <a:endParaRPr lang="ru-RU" sz="1200" dirty="0"/>
        </a:p>
      </dgm:t>
    </dgm:pt>
    <dgm:pt modelId="{1108AFBC-B567-4914-8B24-C79AB28D0086}" type="parTrans" cxnId="{7B1A9832-AF8F-4907-8DD2-E4E8E49EB9C5}">
      <dgm:prSet custT="1"/>
      <dgm:spPr/>
      <dgm:t>
        <a:bodyPr/>
        <a:lstStyle/>
        <a:p>
          <a:endParaRPr lang="ru-RU" sz="1200"/>
        </a:p>
      </dgm:t>
    </dgm:pt>
    <dgm:pt modelId="{87C699A2-210D-4548-B4C9-3435D94AC98A}" type="sibTrans" cxnId="{7B1A9832-AF8F-4907-8DD2-E4E8E49EB9C5}">
      <dgm:prSet/>
      <dgm:spPr/>
      <dgm:t>
        <a:bodyPr/>
        <a:lstStyle/>
        <a:p>
          <a:endParaRPr lang="ru-RU" sz="1200"/>
        </a:p>
      </dgm:t>
    </dgm:pt>
    <dgm:pt modelId="{7477A00E-858E-47B1-A786-5A3054AF2B70}">
      <dgm:prSet phldrT="[Текст]" custT="1"/>
      <dgm:spPr/>
      <dgm:t>
        <a:bodyPr/>
        <a:lstStyle/>
        <a:p>
          <a:r>
            <a:rPr lang="ru-RU" sz="1200" dirty="0" smtClean="0"/>
            <a:t>СУДЕБНАЯ БУХГАЛТЕРИЯ</a:t>
          </a:r>
          <a:endParaRPr lang="ru-RU" sz="1200" dirty="0"/>
        </a:p>
      </dgm:t>
    </dgm:pt>
    <dgm:pt modelId="{8C8CE214-887E-4858-96E5-1BD5DA0F35AB}" type="parTrans" cxnId="{00C28E92-6E3A-4A36-8D2F-BA1037FE9447}">
      <dgm:prSet custT="1"/>
      <dgm:spPr/>
      <dgm:t>
        <a:bodyPr/>
        <a:lstStyle/>
        <a:p>
          <a:endParaRPr lang="ru-RU" sz="1200"/>
        </a:p>
      </dgm:t>
    </dgm:pt>
    <dgm:pt modelId="{BD35F299-6E3B-4F9A-BBB1-2B5100016DA0}" type="sibTrans" cxnId="{00C28E92-6E3A-4A36-8D2F-BA1037FE9447}">
      <dgm:prSet/>
      <dgm:spPr/>
      <dgm:t>
        <a:bodyPr/>
        <a:lstStyle/>
        <a:p>
          <a:endParaRPr lang="ru-RU" sz="1200"/>
        </a:p>
      </dgm:t>
    </dgm:pt>
    <dgm:pt modelId="{7B6781C6-F157-4AE3-B676-4C9B0A996687}">
      <dgm:prSet phldrT="[Текст]" custT="1"/>
      <dgm:spPr/>
      <dgm:t>
        <a:bodyPr/>
        <a:lstStyle/>
        <a:p>
          <a:r>
            <a:rPr lang="ru-RU" sz="1200" dirty="0" smtClean="0"/>
            <a:t>СУДЕБНАЯ ПСИХИАТРИЯ</a:t>
          </a:r>
          <a:endParaRPr lang="ru-RU" sz="1200" dirty="0"/>
        </a:p>
      </dgm:t>
    </dgm:pt>
    <dgm:pt modelId="{AC2B5F1F-1AC1-479B-9532-3F222A1DEB15}" type="parTrans" cxnId="{3D565FC8-6F26-4152-BFCF-0F3C2AFE1F4C}">
      <dgm:prSet custT="1"/>
      <dgm:spPr/>
      <dgm:t>
        <a:bodyPr/>
        <a:lstStyle/>
        <a:p>
          <a:endParaRPr lang="ru-RU" sz="1200"/>
        </a:p>
      </dgm:t>
    </dgm:pt>
    <dgm:pt modelId="{680C4374-261A-4FF7-BE74-568BC71457BC}" type="sibTrans" cxnId="{3D565FC8-6F26-4152-BFCF-0F3C2AFE1F4C}">
      <dgm:prSet/>
      <dgm:spPr/>
      <dgm:t>
        <a:bodyPr/>
        <a:lstStyle/>
        <a:p>
          <a:endParaRPr lang="ru-RU" sz="1200"/>
        </a:p>
      </dgm:t>
    </dgm:pt>
    <dgm:pt modelId="{97F72F55-4696-4A9D-9E2D-18F2269D284E}">
      <dgm:prSet phldrT="[Текст]" custT="1"/>
      <dgm:spPr/>
      <dgm:t>
        <a:bodyPr/>
        <a:lstStyle/>
        <a:p>
          <a:r>
            <a:rPr lang="ru-RU" sz="1200" dirty="0" smtClean="0"/>
            <a:t>ФИЛОСОФИЯ</a:t>
          </a:r>
          <a:endParaRPr lang="ru-RU" sz="1200" dirty="0"/>
        </a:p>
      </dgm:t>
    </dgm:pt>
    <dgm:pt modelId="{876797C5-F327-4CB3-A032-8AC3FE9BBB13}" type="parTrans" cxnId="{733D666F-FCD9-411A-9A7D-1DAD04D84CDE}">
      <dgm:prSet custT="1"/>
      <dgm:spPr/>
      <dgm:t>
        <a:bodyPr/>
        <a:lstStyle/>
        <a:p>
          <a:endParaRPr lang="ru-RU" sz="1200"/>
        </a:p>
      </dgm:t>
    </dgm:pt>
    <dgm:pt modelId="{F32C5807-10D4-4A24-97B0-8532C1F42D3B}" type="sibTrans" cxnId="{733D666F-FCD9-411A-9A7D-1DAD04D84CDE}">
      <dgm:prSet/>
      <dgm:spPr/>
      <dgm:t>
        <a:bodyPr/>
        <a:lstStyle/>
        <a:p>
          <a:endParaRPr lang="ru-RU" sz="1200"/>
        </a:p>
      </dgm:t>
    </dgm:pt>
    <dgm:pt modelId="{51E7D8C9-9EBF-4EC9-85C3-F98AD08B23AA}">
      <dgm:prSet phldrT="[Текст]" custT="1"/>
      <dgm:spPr/>
      <dgm:t>
        <a:bodyPr/>
        <a:lstStyle/>
        <a:p>
          <a:r>
            <a:rPr lang="ru-RU" sz="1200" dirty="0" smtClean="0"/>
            <a:t>ПЕНИТЕНЦИАРНАЯ ПЕДАГОГИКА</a:t>
          </a:r>
          <a:endParaRPr lang="ru-RU" sz="1200" dirty="0"/>
        </a:p>
      </dgm:t>
    </dgm:pt>
    <dgm:pt modelId="{B830C8E0-83CB-424E-B6E5-E70865B0B659}" type="parTrans" cxnId="{2C2BA723-6164-4441-B8D7-12D6CC79256C}">
      <dgm:prSet custT="1"/>
      <dgm:spPr/>
      <dgm:t>
        <a:bodyPr/>
        <a:lstStyle/>
        <a:p>
          <a:endParaRPr lang="ru-RU" sz="1200"/>
        </a:p>
      </dgm:t>
    </dgm:pt>
    <dgm:pt modelId="{9A1CA978-BE52-4636-A81B-0D2BE11407E5}" type="sibTrans" cxnId="{2C2BA723-6164-4441-B8D7-12D6CC79256C}">
      <dgm:prSet/>
      <dgm:spPr/>
      <dgm:t>
        <a:bodyPr/>
        <a:lstStyle/>
        <a:p>
          <a:endParaRPr lang="ru-RU" sz="1200"/>
        </a:p>
      </dgm:t>
    </dgm:pt>
    <dgm:pt modelId="{0C8D4AE2-E787-469C-802B-986E9A1BE962}">
      <dgm:prSet phldrT="[Текст]" custT="1"/>
      <dgm:spPr/>
      <dgm:t>
        <a:bodyPr/>
        <a:lstStyle/>
        <a:p>
          <a:r>
            <a:rPr lang="ru-RU" sz="1200" dirty="0" smtClean="0"/>
            <a:t>ПЕНИТЕНЦИАРНАЯ ПСИХОЛОГИЯ</a:t>
          </a:r>
          <a:endParaRPr lang="ru-RU" sz="1200" dirty="0"/>
        </a:p>
      </dgm:t>
    </dgm:pt>
    <dgm:pt modelId="{DFD55629-23DF-4F3A-8FA5-E65F6EC959F6}" type="parTrans" cxnId="{F9531D92-AFC4-4495-9EC3-44EEDBFC71CE}">
      <dgm:prSet custT="1"/>
      <dgm:spPr/>
      <dgm:t>
        <a:bodyPr/>
        <a:lstStyle/>
        <a:p>
          <a:endParaRPr lang="ru-RU" sz="1200"/>
        </a:p>
      </dgm:t>
    </dgm:pt>
    <dgm:pt modelId="{C779B8AF-FBF7-4F57-B4A0-F8C9090217C9}" type="sibTrans" cxnId="{F9531D92-AFC4-4495-9EC3-44EEDBFC71CE}">
      <dgm:prSet/>
      <dgm:spPr/>
      <dgm:t>
        <a:bodyPr/>
        <a:lstStyle/>
        <a:p>
          <a:endParaRPr lang="ru-RU" sz="1200"/>
        </a:p>
      </dgm:t>
    </dgm:pt>
    <dgm:pt modelId="{8DC44AC6-A3FA-4B0F-9EA6-FAE20A2AA143}" type="pres">
      <dgm:prSet presAssocID="{3DEC1070-5635-4575-A870-B62D1B2C52C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EC0ED4A-14EE-4C8D-8899-82D417588DB6}" type="pres">
      <dgm:prSet presAssocID="{2F403A90-F98C-481A-9855-40F3CF64572C}" presName="centerShape" presStyleLbl="node0" presStyleIdx="0" presStyleCnt="1"/>
      <dgm:spPr/>
      <dgm:t>
        <a:bodyPr/>
        <a:lstStyle/>
        <a:p>
          <a:endParaRPr lang="ru-RU"/>
        </a:p>
      </dgm:t>
    </dgm:pt>
    <dgm:pt modelId="{DDB6DC42-39B5-4753-9C04-CA8F40202E17}" type="pres">
      <dgm:prSet presAssocID="{0E540467-9566-4BCB-BB41-C7A1C59FAD3B}" presName="parTrans" presStyleLbl="sibTrans2D1" presStyleIdx="0" presStyleCnt="9"/>
      <dgm:spPr/>
      <dgm:t>
        <a:bodyPr/>
        <a:lstStyle/>
        <a:p>
          <a:endParaRPr lang="ru-RU"/>
        </a:p>
      </dgm:t>
    </dgm:pt>
    <dgm:pt modelId="{DE2226CE-828A-4784-98C4-6DF0EB42EBBB}" type="pres">
      <dgm:prSet presAssocID="{0E540467-9566-4BCB-BB41-C7A1C59FAD3B}" presName="connectorText" presStyleLbl="sibTrans2D1" presStyleIdx="0" presStyleCnt="9"/>
      <dgm:spPr/>
      <dgm:t>
        <a:bodyPr/>
        <a:lstStyle/>
        <a:p>
          <a:endParaRPr lang="ru-RU"/>
        </a:p>
      </dgm:t>
    </dgm:pt>
    <dgm:pt modelId="{5B9FD270-9E21-4AAB-90CD-52ED1D7E010F}" type="pres">
      <dgm:prSet presAssocID="{5BB4747E-F9C3-4C8F-BD02-C326DBE2AC47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01E620-E281-4548-A13C-9C6B193587FE}" type="pres">
      <dgm:prSet presAssocID="{D4AA65AB-4D29-4D0A-9C67-68AF7F0C4A6F}" presName="parTrans" presStyleLbl="sibTrans2D1" presStyleIdx="1" presStyleCnt="9"/>
      <dgm:spPr/>
      <dgm:t>
        <a:bodyPr/>
        <a:lstStyle/>
        <a:p>
          <a:endParaRPr lang="ru-RU"/>
        </a:p>
      </dgm:t>
    </dgm:pt>
    <dgm:pt modelId="{CFFAA623-5AF0-4FD3-B98F-931DDEE4F52C}" type="pres">
      <dgm:prSet presAssocID="{D4AA65AB-4D29-4D0A-9C67-68AF7F0C4A6F}" presName="connectorText" presStyleLbl="sibTrans2D1" presStyleIdx="1" presStyleCnt="9"/>
      <dgm:spPr/>
      <dgm:t>
        <a:bodyPr/>
        <a:lstStyle/>
        <a:p>
          <a:endParaRPr lang="ru-RU"/>
        </a:p>
      </dgm:t>
    </dgm:pt>
    <dgm:pt modelId="{CEE884C9-5CE1-4410-9493-21BC15A36C12}" type="pres">
      <dgm:prSet presAssocID="{FFE8B538-5679-4636-9422-E1C0280098F7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5A5BA7-AFCA-4BF9-9D87-E4EBB21C0903}" type="pres">
      <dgm:prSet presAssocID="{30744FC0-E8B4-4CE6-A2FE-22437E44829A}" presName="parTrans" presStyleLbl="sibTrans2D1" presStyleIdx="2" presStyleCnt="9"/>
      <dgm:spPr/>
      <dgm:t>
        <a:bodyPr/>
        <a:lstStyle/>
        <a:p>
          <a:endParaRPr lang="ru-RU"/>
        </a:p>
      </dgm:t>
    </dgm:pt>
    <dgm:pt modelId="{1ED23D9E-1497-4DD6-8D76-25C9F3F2EB7F}" type="pres">
      <dgm:prSet presAssocID="{30744FC0-E8B4-4CE6-A2FE-22437E44829A}" presName="connectorText" presStyleLbl="sibTrans2D1" presStyleIdx="2" presStyleCnt="9"/>
      <dgm:spPr/>
      <dgm:t>
        <a:bodyPr/>
        <a:lstStyle/>
        <a:p>
          <a:endParaRPr lang="ru-RU"/>
        </a:p>
      </dgm:t>
    </dgm:pt>
    <dgm:pt modelId="{2BA67AF7-5725-428B-A7BB-57CF5E72BEA1}" type="pres">
      <dgm:prSet presAssocID="{74E958E3-8443-417A-B3D3-6CE219451D99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2EC964-BE14-4BCA-B883-F2B2DD305F7C}" type="pres">
      <dgm:prSet presAssocID="{1108AFBC-B567-4914-8B24-C79AB28D0086}" presName="parTrans" presStyleLbl="sibTrans2D1" presStyleIdx="3" presStyleCnt="9"/>
      <dgm:spPr/>
      <dgm:t>
        <a:bodyPr/>
        <a:lstStyle/>
        <a:p>
          <a:endParaRPr lang="ru-RU"/>
        </a:p>
      </dgm:t>
    </dgm:pt>
    <dgm:pt modelId="{A213C719-9ED5-4E2A-AA1C-DE2009B9F215}" type="pres">
      <dgm:prSet presAssocID="{1108AFBC-B567-4914-8B24-C79AB28D0086}" presName="connectorText" presStyleLbl="sibTrans2D1" presStyleIdx="3" presStyleCnt="9"/>
      <dgm:spPr/>
      <dgm:t>
        <a:bodyPr/>
        <a:lstStyle/>
        <a:p>
          <a:endParaRPr lang="ru-RU"/>
        </a:p>
      </dgm:t>
    </dgm:pt>
    <dgm:pt modelId="{46714731-587C-44AB-A62A-91C9BBA6F346}" type="pres">
      <dgm:prSet presAssocID="{E4E0D798-D06C-4486-9EB4-60B6BFBC0F1D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967C8E-2F99-4AA0-9FAC-067CA8B02F65}" type="pres">
      <dgm:prSet presAssocID="{8C8CE214-887E-4858-96E5-1BD5DA0F35AB}" presName="parTrans" presStyleLbl="sibTrans2D1" presStyleIdx="4" presStyleCnt="9"/>
      <dgm:spPr/>
      <dgm:t>
        <a:bodyPr/>
        <a:lstStyle/>
        <a:p>
          <a:endParaRPr lang="ru-RU"/>
        </a:p>
      </dgm:t>
    </dgm:pt>
    <dgm:pt modelId="{4E117249-C65E-4F71-B314-A8D28E28A84E}" type="pres">
      <dgm:prSet presAssocID="{8C8CE214-887E-4858-96E5-1BD5DA0F35AB}" presName="connectorText" presStyleLbl="sibTrans2D1" presStyleIdx="4" presStyleCnt="9"/>
      <dgm:spPr/>
      <dgm:t>
        <a:bodyPr/>
        <a:lstStyle/>
        <a:p>
          <a:endParaRPr lang="ru-RU"/>
        </a:p>
      </dgm:t>
    </dgm:pt>
    <dgm:pt modelId="{07EE135F-DA95-4294-8C6A-80BCEA5DCFBE}" type="pres">
      <dgm:prSet presAssocID="{7477A00E-858E-47B1-A786-5A3054AF2B70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79B571-78F0-4DA6-B697-FA0118B07EBF}" type="pres">
      <dgm:prSet presAssocID="{AC2B5F1F-1AC1-479B-9532-3F222A1DEB15}" presName="parTrans" presStyleLbl="sibTrans2D1" presStyleIdx="5" presStyleCnt="9"/>
      <dgm:spPr/>
      <dgm:t>
        <a:bodyPr/>
        <a:lstStyle/>
        <a:p>
          <a:endParaRPr lang="ru-RU"/>
        </a:p>
      </dgm:t>
    </dgm:pt>
    <dgm:pt modelId="{8966D405-008C-4B7E-9430-6085D15FE413}" type="pres">
      <dgm:prSet presAssocID="{AC2B5F1F-1AC1-479B-9532-3F222A1DEB15}" presName="connectorText" presStyleLbl="sibTrans2D1" presStyleIdx="5" presStyleCnt="9"/>
      <dgm:spPr/>
      <dgm:t>
        <a:bodyPr/>
        <a:lstStyle/>
        <a:p>
          <a:endParaRPr lang="ru-RU"/>
        </a:p>
      </dgm:t>
    </dgm:pt>
    <dgm:pt modelId="{FB1F077A-69A4-4EA6-85B5-BF87655EB583}" type="pres">
      <dgm:prSet presAssocID="{7B6781C6-F157-4AE3-B676-4C9B0A996687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5E661F-2C77-4AEE-9A64-747258934F7C}" type="pres">
      <dgm:prSet presAssocID="{876797C5-F327-4CB3-A032-8AC3FE9BBB13}" presName="parTrans" presStyleLbl="sibTrans2D1" presStyleIdx="6" presStyleCnt="9"/>
      <dgm:spPr/>
      <dgm:t>
        <a:bodyPr/>
        <a:lstStyle/>
        <a:p>
          <a:endParaRPr lang="ru-RU"/>
        </a:p>
      </dgm:t>
    </dgm:pt>
    <dgm:pt modelId="{42C8A956-E47D-4958-BDF6-D331EB8C57AA}" type="pres">
      <dgm:prSet presAssocID="{876797C5-F327-4CB3-A032-8AC3FE9BBB13}" presName="connectorText" presStyleLbl="sibTrans2D1" presStyleIdx="6" presStyleCnt="9"/>
      <dgm:spPr/>
      <dgm:t>
        <a:bodyPr/>
        <a:lstStyle/>
        <a:p>
          <a:endParaRPr lang="ru-RU"/>
        </a:p>
      </dgm:t>
    </dgm:pt>
    <dgm:pt modelId="{F472C30D-C499-4E54-9EBF-FC3E86AE7557}" type="pres">
      <dgm:prSet presAssocID="{97F72F55-4696-4A9D-9E2D-18F2269D284E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C0FDF6-7B2D-444B-BADD-9EE3EEC02C21}" type="pres">
      <dgm:prSet presAssocID="{B830C8E0-83CB-424E-B6E5-E70865B0B659}" presName="parTrans" presStyleLbl="sibTrans2D1" presStyleIdx="7" presStyleCnt="9"/>
      <dgm:spPr/>
      <dgm:t>
        <a:bodyPr/>
        <a:lstStyle/>
        <a:p>
          <a:endParaRPr lang="ru-RU"/>
        </a:p>
      </dgm:t>
    </dgm:pt>
    <dgm:pt modelId="{E54EB84F-AF1C-4139-9D45-A2C81193B1C1}" type="pres">
      <dgm:prSet presAssocID="{B830C8E0-83CB-424E-B6E5-E70865B0B659}" presName="connectorText" presStyleLbl="sibTrans2D1" presStyleIdx="7" presStyleCnt="9"/>
      <dgm:spPr/>
      <dgm:t>
        <a:bodyPr/>
        <a:lstStyle/>
        <a:p>
          <a:endParaRPr lang="ru-RU"/>
        </a:p>
      </dgm:t>
    </dgm:pt>
    <dgm:pt modelId="{6A9F6F40-5181-4157-AF4C-1582C41D2FEF}" type="pres">
      <dgm:prSet presAssocID="{51E7D8C9-9EBF-4EC9-85C3-F98AD08B23AA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07D5CF-E3C2-429D-A658-EE8C24978222}" type="pres">
      <dgm:prSet presAssocID="{DFD55629-23DF-4F3A-8FA5-E65F6EC959F6}" presName="parTrans" presStyleLbl="sibTrans2D1" presStyleIdx="8" presStyleCnt="9"/>
      <dgm:spPr/>
      <dgm:t>
        <a:bodyPr/>
        <a:lstStyle/>
        <a:p>
          <a:endParaRPr lang="ru-RU"/>
        </a:p>
      </dgm:t>
    </dgm:pt>
    <dgm:pt modelId="{4D15CE18-A6E7-4F35-8CCB-41C4FBD27E78}" type="pres">
      <dgm:prSet presAssocID="{DFD55629-23DF-4F3A-8FA5-E65F6EC959F6}" presName="connectorText" presStyleLbl="sibTrans2D1" presStyleIdx="8" presStyleCnt="9"/>
      <dgm:spPr/>
      <dgm:t>
        <a:bodyPr/>
        <a:lstStyle/>
        <a:p>
          <a:endParaRPr lang="ru-RU"/>
        </a:p>
      </dgm:t>
    </dgm:pt>
    <dgm:pt modelId="{030DBAEC-BFF3-4E40-8DBD-E75CE76AD3B5}" type="pres">
      <dgm:prSet presAssocID="{0C8D4AE2-E787-469C-802B-986E9A1BE962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33E8894-C3ED-4F3F-BB5B-293F2056C979}" type="presOf" srcId="{E4E0D798-D06C-4486-9EB4-60B6BFBC0F1D}" destId="{46714731-587C-44AB-A62A-91C9BBA6F346}" srcOrd="0" destOrd="0" presId="urn:microsoft.com/office/officeart/2005/8/layout/radial5"/>
    <dgm:cxn modelId="{C08A4594-F172-4066-8274-E34ACA115542}" type="presOf" srcId="{D4AA65AB-4D29-4D0A-9C67-68AF7F0C4A6F}" destId="{8701E620-E281-4548-A13C-9C6B193587FE}" srcOrd="0" destOrd="0" presId="urn:microsoft.com/office/officeart/2005/8/layout/radial5"/>
    <dgm:cxn modelId="{907270D6-F545-4C93-96D1-F613949D80F9}" type="presOf" srcId="{1108AFBC-B567-4914-8B24-C79AB28D0086}" destId="{AF2EC964-BE14-4BCA-B883-F2B2DD305F7C}" srcOrd="0" destOrd="0" presId="urn:microsoft.com/office/officeart/2005/8/layout/radial5"/>
    <dgm:cxn modelId="{C8E1F350-A64F-4EBA-BE0C-B2728B88691F}" type="presOf" srcId="{AC2B5F1F-1AC1-479B-9532-3F222A1DEB15}" destId="{A679B571-78F0-4DA6-B697-FA0118B07EBF}" srcOrd="0" destOrd="0" presId="urn:microsoft.com/office/officeart/2005/8/layout/radial5"/>
    <dgm:cxn modelId="{8E657133-7700-4330-A4C7-FFF12870DD1D}" type="presOf" srcId="{5BB4747E-F9C3-4C8F-BD02-C326DBE2AC47}" destId="{5B9FD270-9E21-4AAB-90CD-52ED1D7E010F}" srcOrd="0" destOrd="0" presId="urn:microsoft.com/office/officeart/2005/8/layout/radial5"/>
    <dgm:cxn modelId="{E891D39B-CFF9-4C8F-B08B-3A2B5E3760B4}" type="presOf" srcId="{876797C5-F327-4CB3-A032-8AC3FE9BBB13}" destId="{42C8A956-E47D-4958-BDF6-D331EB8C57AA}" srcOrd="1" destOrd="0" presId="urn:microsoft.com/office/officeart/2005/8/layout/radial5"/>
    <dgm:cxn modelId="{279AB36A-B825-4529-8553-392D62D574E2}" type="presOf" srcId="{AC2B5F1F-1AC1-479B-9532-3F222A1DEB15}" destId="{8966D405-008C-4B7E-9430-6085D15FE413}" srcOrd="1" destOrd="0" presId="urn:microsoft.com/office/officeart/2005/8/layout/radial5"/>
    <dgm:cxn modelId="{7B1A9832-AF8F-4907-8DD2-E4E8E49EB9C5}" srcId="{2F403A90-F98C-481A-9855-40F3CF64572C}" destId="{E4E0D798-D06C-4486-9EB4-60B6BFBC0F1D}" srcOrd="3" destOrd="0" parTransId="{1108AFBC-B567-4914-8B24-C79AB28D0086}" sibTransId="{87C699A2-210D-4548-B4C9-3435D94AC98A}"/>
    <dgm:cxn modelId="{1630726B-298C-47D6-AE3C-78C14174EAA1}" type="presOf" srcId="{7B6781C6-F157-4AE3-B676-4C9B0A996687}" destId="{FB1F077A-69A4-4EA6-85B5-BF87655EB583}" srcOrd="0" destOrd="0" presId="urn:microsoft.com/office/officeart/2005/8/layout/radial5"/>
    <dgm:cxn modelId="{4F3051C1-6125-4380-93EB-8220E005EF6C}" type="presOf" srcId="{B830C8E0-83CB-424E-B6E5-E70865B0B659}" destId="{5CC0FDF6-7B2D-444B-BADD-9EE3EEC02C21}" srcOrd="0" destOrd="0" presId="urn:microsoft.com/office/officeart/2005/8/layout/radial5"/>
    <dgm:cxn modelId="{4247C245-721D-4641-A485-6FF6026F8DDB}" type="presOf" srcId="{2F403A90-F98C-481A-9855-40F3CF64572C}" destId="{EEC0ED4A-14EE-4C8D-8899-82D417588DB6}" srcOrd="0" destOrd="0" presId="urn:microsoft.com/office/officeart/2005/8/layout/radial5"/>
    <dgm:cxn modelId="{604AE86B-642D-454C-8CCC-7D5DB216F319}" type="presOf" srcId="{FFE8B538-5679-4636-9422-E1C0280098F7}" destId="{CEE884C9-5CE1-4410-9493-21BC15A36C12}" srcOrd="0" destOrd="0" presId="urn:microsoft.com/office/officeart/2005/8/layout/radial5"/>
    <dgm:cxn modelId="{733D666F-FCD9-411A-9A7D-1DAD04D84CDE}" srcId="{2F403A90-F98C-481A-9855-40F3CF64572C}" destId="{97F72F55-4696-4A9D-9E2D-18F2269D284E}" srcOrd="6" destOrd="0" parTransId="{876797C5-F327-4CB3-A032-8AC3FE9BBB13}" sibTransId="{F32C5807-10D4-4A24-97B0-8532C1F42D3B}"/>
    <dgm:cxn modelId="{2C2BA723-6164-4441-B8D7-12D6CC79256C}" srcId="{2F403A90-F98C-481A-9855-40F3CF64572C}" destId="{51E7D8C9-9EBF-4EC9-85C3-F98AD08B23AA}" srcOrd="7" destOrd="0" parTransId="{B830C8E0-83CB-424E-B6E5-E70865B0B659}" sibTransId="{9A1CA978-BE52-4636-A81B-0D2BE11407E5}"/>
    <dgm:cxn modelId="{10EF3025-5AEB-481D-BFD8-2D987D943232}" type="presOf" srcId="{7477A00E-858E-47B1-A786-5A3054AF2B70}" destId="{07EE135F-DA95-4294-8C6A-80BCEA5DCFBE}" srcOrd="0" destOrd="0" presId="urn:microsoft.com/office/officeart/2005/8/layout/radial5"/>
    <dgm:cxn modelId="{6286FA64-6A0B-4095-9895-5CCE29DA1B05}" type="presOf" srcId="{0E540467-9566-4BCB-BB41-C7A1C59FAD3B}" destId="{DDB6DC42-39B5-4753-9C04-CA8F40202E17}" srcOrd="0" destOrd="0" presId="urn:microsoft.com/office/officeart/2005/8/layout/radial5"/>
    <dgm:cxn modelId="{5D904F47-2053-4295-B9EA-DF70470106E3}" type="presOf" srcId="{B830C8E0-83CB-424E-B6E5-E70865B0B659}" destId="{E54EB84F-AF1C-4139-9D45-A2C81193B1C1}" srcOrd="1" destOrd="0" presId="urn:microsoft.com/office/officeart/2005/8/layout/radial5"/>
    <dgm:cxn modelId="{05E91891-9B54-4E24-ACFB-DDDFB1EF0699}" type="presOf" srcId="{74E958E3-8443-417A-B3D3-6CE219451D99}" destId="{2BA67AF7-5725-428B-A7BB-57CF5E72BEA1}" srcOrd="0" destOrd="0" presId="urn:microsoft.com/office/officeart/2005/8/layout/radial5"/>
    <dgm:cxn modelId="{2E14F5B5-F282-4DC5-A62F-9B22C1F84330}" type="presOf" srcId="{DFD55629-23DF-4F3A-8FA5-E65F6EC959F6}" destId="{4E07D5CF-E3C2-429D-A658-EE8C24978222}" srcOrd="0" destOrd="0" presId="urn:microsoft.com/office/officeart/2005/8/layout/radial5"/>
    <dgm:cxn modelId="{A9746A44-3164-4667-841B-1FA6441751EE}" srcId="{3DEC1070-5635-4575-A870-B62D1B2C52CF}" destId="{2F403A90-F98C-481A-9855-40F3CF64572C}" srcOrd="0" destOrd="0" parTransId="{D1C8A696-70CA-43B1-9866-27E9DACED88A}" sibTransId="{039BC05F-C0E3-4870-8FDB-CDD68B9171E3}"/>
    <dgm:cxn modelId="{00C28E92-6E3A-4A36-8D2F-BA1037FE9447}" srcId="{2F403A90-F98C-481A-9855-40F3CF64572C}" destId="{7477A00E-858E-47B1-A786-5A3054AF2B70}" srcOrd="4" destOrd="0" parTransId="{8C8CE214-887E-4858-96E5-1BD5DA0F35AB}" sibTransId="{BD35F299-6E3B-4F9A-BBB1-2B5100016DA0}"/>
    <dgm:cxn modelId="{467603EF-4906-446F-A10E-427C7398D1E5}" type="presOf" srcId="{51E7D8C9-9EBF-4EC9-85C3-F98AD08B23AA}" destId="{6A9F6F40-5181-4157-AF4C-1582C41D2FEF}" srcOrd="0" destOrd="0" presId="urn:microsoft.com/office/officeart/2005/8/layout/radial5"/>
    <dgm:cxn modelId="{3D565FC8-6F26-4152-BFCF-0F3C2AFE1F4C}" srcId="{2F403A90-F98C-481A-9855-40F3CF64572C}" destId="{7B6781C6-F157-4AE3-B676-4C9B0A996687}" srcOrd="5" destOrd="0" parTransId="{AC2B5F1F-1AC1-479B-9532-3F222A1DEB15}" sibTransId="{680C4374-261A-4FF7-BE74-568BC71457BC}"/>
    <dgm:cxn modelId="{B8BFFF53-0DF7-418D-BAB6-B704F83570C2}" type="presOf" srcId="{0E540467-9566-4BCB-BB41-C7A1C59FAD3B}" destId="{DE2226CE-828A-4784-98C4-6DF0EB42EBBB}" srcOrd="1" destOrd="0" presId="urn:microsoft.com/office/officeart/2005/8/layout/radial5"/>
    <dgm:cxn modelId="{BC557484-06F0-472B-B6E0-DA82748A68A8}" type="presOf" srcId="{D4AA65AB-4D29-4D0A-9C67-68AF7F0C4A6F}" destId="{CFFAA623-5AF0-4FD3-B98F-931DDEE4F52C}" srcOrd="1" destOrd="0" presId="urn:microsoft.com/office/officeart/2005/8/layout/radial5"/>
    <dgm:cxn modelId="{AC0666B1-2CC5-4568-88AB-8F14AD8C3729}" type="presOf" srcId="{0C8D4AE2-E787-469C-802B-986E9A1BE962}" destId="{030DBAEC-BFF3-4E40-8DBD-E75CE76AD3B5}" srcOrd="0" destOrd="0" presId="urn:microsoft.com/office/officeart/2005/8/layout/radial5"/>
    <dgm:cxn modelId="{8B491E2C-E792-4B65-A3AE-3E7D14F0246C}" type="presOf" srcId="{8C8CE214-887E-4858-96E5-1BD5DA0F35AB}" destId="{4E117249-C65E-4F71-B314-A8D28E28A84E}" srcOrd="1" destOrd="0" presId="urn:microsoft.com/office/officeart/2005/8/layout/radial5"/>
    <dgm:cxn modelId="{E1E26ABB-0417-4F48-BF23-42C8AADD51F8}" type="presOf" srcId="{30744FC0-E8B4-4CE6-A2FE-22437E44829A}" destId="{1ED23D9E-1497-4DD6-8D76-25C9F3F2EB7F}" srcOrd="1" destOrd="0" presId="urn:microsoft.com/office/officeart/2005/8/layout/radial5"/>
    <dgm:cxn modelId="{08AB9F7A-125F-4F20-A193-DD153A622DA2}" type="presOf" srcId="{30744FC0-E8B4-4CE6-A2FE-22437E44829A}" destId="{475A5BA7-AFCA-4BF9-9D87-E4EBB21C0903}" srcOrd="0" destOrd="0" presId="urn:microsoft.com/office/officeart/2005/8/layout/radial5"/>
    <dgm:cxn modelId="{2F155BB2-1F8C-480A-8657-0BC161F89894}" type="presOf" srcId="{DFD55629-23DF-4F3A-8FA5-E65F6EC959F6}" destId="{4D15CE18-A6E7-4F35-8CCB-41C4FBD27E78}" srcOrd="1" destOrd="0" presId="urn:microsoft.com/office/officeart/2005/8/layout/radial5"/>
    <dgm:cxn modelId="{9766422D-6DC3-49B1-97D6-D3B5CC6AE571}" srcId="{2F403A90-F98C-481A-9855-40F3CF64572C}" destId="{74E958E3-8443-417A-B3D3-6CE219451D99}" srcOrd="2" destOrd="0" parTransId="{30744FC0-E8B4-4CE6-A2FE-22437E44829A}" sibTransId="{880D7AF8-6FA3-4D40-984E-B07CD8B9A942}"/>
    <dgm:cxn modelId="{077DF009-5078-4BFC-A82F-70DE6013D06C}" type="presOf" srcId="{1108AFBC-B567-4914-8B24-C79AB28D0086}" destId="{A213C719-9ED5-4E2A-AA1C-DE2009B9F215}" srcOrd="1" destOrd="0" presId="urn:microsoft.com/office/officeart/2005/8/layout/radial5"/>
    <dgm:cxn modelId="{E9DC9F7C-AC12-4DEC-BEFB-41187538BE2E}" type="presOf" srcId="{8C8CE214-887E-4858-96E5-1BD5DA0F35AB}" destId="{1B967C8E-2F99-4AA0-9FAC-067CA8B02F65}" srcOrd="0" destOrd="0" presId="urn:microsoft.com/office/officeart/2005/8/layout/radial5"/>
    <dgm:cxn modelId="{8DF6DFF3-993B-4C83-B336-E7C15C1F76FE}" type="presOf" srcId="{876797C5-F327-4CB3-A032-8AC3FE9BBB13}" destId="{185E661F-2C77-4AEE-9A64-747258934F7C}" srcOrd="0" destOrd="0" presId="urn:microsoft.com/office/officeart/2005/8/layout/radial5"/>
    <dgm:cxn modelId="{09D686B7-BDDE-43A8-9ACF-C24EA0AB040B}" srcId="{2F403A90-F98C-481A-9855-40F3CF64572C}" destId="{5BB4747E-F9C3-4C8F-BD02-C326DBE2AC47}" srcOrd="0" destOrd="0" parTransId="{0E540467-9566-4BCB-BB41-C7A1C59FAD3B}" sibTransId="{CFECC412-1FB0-4B84-8B9F-2299E8523590}"/>
    <dgm:cxn modelId="{292648AE-3A13-4345-8B7A-12352A8D53D0}" type="presOf" srcId="{97F72F55-4696-4A9D-9E2D-18F2269D284E}" destId="{F472C30D-C499-4E54-9EBF-FC3E86AE7557}" srcOrd="0" destOrd="0" presId="urn:microsoft.com/office/officeart/2005/8/layout/radial5"/>
    <dgm:cxn modelId="{F9531D92-AFC4-4495-9EC3-44EEDBFC71CE}" srcId="{2F403A90-F98C-481A-9855-40F3CF64572C}" destId="{0C8D4AE2-E787-469C-802B-986E9A1BE962}" srcOrd="8" destOrd="0" parTransId="{DFD55629-23DF-4F3A-8FA5-E65F6EC959F6}" sibTransId="{C779B8AF-FBF7-4F57-B4A0-F8C9090217C9}"/>
    <dgm:cxn modelId="{06B07C4D-74DF-4C08-A03D-006A825AE365}" srcId="{2F403A90-F98C-481A-9855-40F3CF64572C}" destId="{FFE8B538-5679-4636-9422-E1C0280098F7}" srcOrd="1" destOrd="0" parTransId="{D4AA65AB-4D29-4D0A-9C67-68AF7F0C4A6F}" sibTransId="{46E3A516-DC05-407D-ABE1-4AD9F577EC5B}"/>
    <dgm:cxn modelId="{55A96E1A-A472-4E65-B51A-7495BBB0BB82}" type="presOf" srcId="{3DEC1070-5635-4575-A870-B62D1B2C52CF}" destId="{8DC44AC6-A3FA-4B0F-9EA6-FAE20A2AA143}" srcOrd="0" destOrd="0" presId="urn:microsoft.com/office/officeart/2005/8/layout/radial5"/>
    <dgm:cxn modelId="{CE8C4580-402D-45DB-A9AF-43E49D74DA57}" type="presParOf" srcId="{8DC44AC6-A3FA-4B0F-9EA6-FAE20A2AA143}" destId="{EEC0ED4A-14EE-4C8D-8899-82D417588DB6}" srcOrd="0" destOrd="0" presId="urn:microsoft.com/office/officeart/2005/8/layout/radial5"/>
    <dgm:cxn modelId="{B5D02C09-ED41-4FB8-8AAD-FFCED0EBE73E}" type="presParOf" srcId="{8DC44AC6-A3FA-4B0F-9EA6-FAE20A2AA143}" destId="{DDB6DC42-39B5-4753-9C04-CA8F40202E17}" srcOrd="1" destOrd="0" presId="urn:microsoft.com/office/officeart/2005/8/layout/radial5"/>
    <dgm:cxn modelId="{07B989B6-9FEC-43E8-9E8D-DD91BC7BB57A}" type="presParOf" srcId="{DDB6DC42-39B5-4753-9C04-CA8F40202E17}" destId="{DE2226CE-828A-4784-98C4-6DF0EB42EBBB}" srcOrd="0" destOrd="0" presId="urn:microsoft.com/office/officeart/2005/8/layout/radial5"/>
    <dgm:cxn modelId="{EF4F377C-A1A0-4F34-82A7-82D6E21971BA}" type="presParOf" srcId="{8DC44AC6-A3FA-4B0F-9EA6-FAE20A2AA143}" destId="{5B9FD270-9E21-4AAB-90CD-52ED1D7E010F}" srcOrd="2" destOrd="0" presId="urn:microsoft.com/office/officeart/2005/8/layout/radial5"/>
    <dgm:cxn modelId="{08DE239F-1AF4-495F-A819-7EADC9FAD0C8}" type="presParOf" srcId="{8DC44AC6-A3FA-4B0F-9EA6-FAE20A2AA143}" destId="{8701E620-E281-4548-A13C-9C6B193587FE}" srcOrd="3" destOrd="0" presId="urn:microsoft.com/office/officeart/2005/8/layout/radial5"/>
    <dgm:cxn modelId="{5E1DAB28-1969-4BC2-B432-7515F27415E0}" type="presParOf" srcId="{8701E620-E281-4548-A13C-9C6B193587FE}" destId="{CFFAA623-5AF0-4FD3-B98F-931DDEE4F52C}" srcOrd="0" destOrd="0" presId="urn:microsoft.com/office/officeart/2005/8/layout/radial5"/>
    <dgm:cxn modelId="{84612321-3AC8-4993-BEEA-8DF1A6B230D9}" type="presParOf" srcId="{8DC44AC6-A3FA-4B0F-9EA6-FAE20A2AA143}" destId="{CEE884C9-5CE1-4410-9493-21BC15A36C12}" srcOrd="4" destOrd="0" presId="urn:microsoft.com/office/officeart/2005/8/layout/radial5"/>
    <dgm:cxn modelId="{13BFAB98-4790-4CDB-88BB-C03DC387A351}" type="presParOf" srcId="{8DC44AC6-A3FA-4B0F-9EA6-FAE20A2AA143}" destId="{475A5BA7-AFCA-4BF9-9D87-E4EBB21C0903}" srcOrd="5" destOrd="0" presId="urn:microsoft.com/office/officeart/2005/8/layout/radial5"/>
    <dgm:cxn modelId="{BA8CEAF8-0318-4D38-AC27-58C1F9211BEF}" type="presParOf" srcId="{475A5BA7-AFCA-4BF9-9D87-E4EBB21C0903}" destId="{1ED23D9E-1497-4DD6-8D76-25C9F3F2EB7F}" srcOrd="0" destOrd="0" presId="urn:microsoft.com/office/officeart/2005/8/layout/radial5"/>
    <dgm:cxn modelId="{064A970D-FA26-46A5-B258-21BE0F3BB8DE}" type="presParOf" srcId="{8DC44AC6-A3FA-4B0F-9EA6-FAE20A2AA143}" destId="{2BA67AF7-5725-428B-A7BB-57CF5E72BEA1}" srcOrd="6" destOrd="0" presId="urn:microsoft.com/office/officeart/2005/8/layout/radial5"/>
    <dgm:cxn modelId="{A24EAE45-9562-43F7-8E8E-34FB47C741D1}" type="presParOf" srcId="{8DC44AC6-A3FA-4B0F-9EA6-FAE20A2AA143}" destId="{AF2EC964-BE14-4BCA-B883-F2B2DD305F7C}" srcOrd="7" destOrd="0" presId="urn:microsoft.com/office/officeart/2005/8/layout/radial5"/>
    <dgm:cxn modelId="{16A5E9B5-F403-4DC6-B2FE-3565EF14757C}" type="presParOf" srcId="{AF2EC964-BE14-4BCA-B883-F2B2DD305F7C}" destId="{A213C719-9ED5-4E2A-AA1C-DE2009B9F215}" srcOrd="0" destOrd="0" presId="urn:microsoft.com/office/officeart/2005/8/layout/radial5"/>
    <dgm:cxn modelId="{78AFC1CE-584E-45D3-9D2C-A5D3AB2F4B01}" type="presParOf" srcId="{8DC44AC6-A3FA-4B0F-9EA6-FAE20A2AA143}" destId="{46714731-587C-44AB-A62A-91C9BBA6F346}" srcOrd="8" destOrd="0" presId="urn:microsoft.com/office/officeart/2005/8/layout/radial5"/>
    <dgm:cxn modelId="{82928B05-549C-4104-B043-AE6B795BD65C}" type="presParOf" srcId="{8DC44AC6-A3FA-4B0F-9EA6-FAE20A2AA143}" destId="{1B967C8E-2F99-4AA0-9FAC-067CA8B02F65}" srcOrd="9" destOrd="0" presId="urn:microsoft.com/office/officeart/2005/8/layout/radial5"/>
    <dgm:cxn modelId="{C068301F-A872-49A3-8663-FBBB0BEB66F6}" type="presParOf" srcId="{1B967C8E-2F99-4AA0-9FAC-067CA8B02F65}" destId="{4E117249-C65E-4F71-B314-A8D28E28A84E}" srcOrd="0" destOrd="0" presId="urn:microsoft.com/office/officeart/2005/8/layout/radial5"/>
    <dgm:cxn modelId="{3E51AAF8-27DC-4C5C-8A18-70E7ED3E8002}" type="presParOf" srcId="{8DC44AC6-A3FA-4B0F-9EA6-FAE20A2AA143}" destId="{07EE135F-DA95-4294-8C6A-80BCEA5DCFBE}" srcOrd="10" destOrd="0" presId="urn:microsoft.com/office/officeart/2005/8/layout/radial5"/>
    <dgm:cxn modelId="{60877A8E-B17B-41C3-B40F-891068C7DA26}" type="presParOf" srcId="{8DC44AC6-A3FA-4B0F-9EA6-FAE20A2AA143}" destId="{A679B571-78F0-4DA6-B697-FA0118B07EBF}" srcOrd="11" destOrd="0" presId="urn:microsoft.com/office/officeart/2005/8/layout/radial5"/>
    <dgm:cxn modelId="{B6608507-3000-4FE3-9FA4-07E05BE12CEE}" type="presParOf" srcId="{A679B571-78F0-4DA6-B697-FA0118B07EBF}" destId="{8966D405-008C-4B7E-9430-6085D15FE413}" srcOrd="0" destOrd="0" presId="urn:microsoft.com/office/officeart/2005/8/layout/radial5"/>
    <dgm:cxn modelId="{7A7C2ACA-A98F-4D75-BB84-49D915C65B92}" type="presParOf" srcId="{8DC44AC6-A3FA-4B0F-9EA6-FAE20A2AA143}" destId="{FB1F077A-69A4-4EA6-85B5-BF87655EB583}" srcOrd="12" destOrd="0" presId="urn:microsoft.com/office/officeart/2005/8/layout/radial5"/>
    <dgm:cxn modelId="{BB2D0EF2-238F-4AA4-BA88-8A0F2AF00BFA}" type="presParOf" srcId="{8DC44AC6-A3FA-4B0F-9EA6-FAE20A2AA143}" destId="{185E661F-2C77-4AEE-9A64-747258934F7C}" srcOrd="13" destOrd="0" presId="urn:microsoft.com/office/officeart/2005/8/layout/radial5"/>
    <dgm:cxn modelId="{20C77D57-F004-463D-AC35-8C3255B3BAC1}" type="presParOf" srcId="{185E661F-2C77-4AEE-9A64-747258934F7C}" destId="{42C8A956-E47D-4958-BDF6-D331EB8C57AA}" srcOrd="0" destOrd="0" presId="urn:microsoft.com/office/officeart/2005/8/layout/radial5"/>
    <dgm:cxn modelId="{D335E50A-1420-41D2-813C-8C09807712FB}" type="presParOf" srcId="{8DC44AC6-A3FA-4B0F-9EA6-FAE20A2AA143}" destId="{F472C30D-C499-4E54-9EBF-FC3E86AE7557}" srcOrd="14" destOrd="0" presId="urn:microsoft.com/office/officeart/2005/8/layout/radial5"/>
    <dgm:cxn modelId="{06F43AD0-0B1A-44C3-9090-1E56DED2ED04}" type="presParOf" srcId="{8DC44AC6-A3FA-4B0F-9EA6-FAE20A2AA143}" destId="{5CC0FDF6-7B2D-444B-BADD-9EE3EEC02C21}" srcOrd="15" destOrd="0" presId="urn:microsoft.com/office/officeart/2005/8/layout/radial5"/>
    <dgm:cxn modelId="{A51AFE84-FE13-4640-ADC8-E4E125A33321}" type="presParOf" srcId="{5CC0FDF6-7B2D-444B-BADD-9EE3EEC02C21}" destId="{E54EB84F-AF1C-4139-9D45-A2C81193B1C1}" srcOrd="0" destOrd="0" presId="urn:microsoft.com/office/officeart/2005/8/layout/radial5"/>
    <dgm:cxn modelId="{DCB78C0F-23EB-4460-9464-B99C9A63BB2F}" type="presParOf" srcId="{8DC44AC6-A3FA-4B0F-9EA6-FAE20A2AA143}" destId="{6A9F6F40-5181-4157-AF4C-1582C41D2FEF}" srcOrd="16" destOrd="0" presId="urn:microsoft.com/office/officeart/2005/8/layout/radial5"/>
    <dgm:cxn modelId="{F266814A-8038-421D-A9C9-A9F09B7F9D7C}" type="presParOf" srcId="{8DC44AC6-A3FA-4B0F-9EA6-FAE20A2AA143}" destId="{4E07D5CF-E3C2-429D-A658-EE8C24978222}" srcOrd="17" destOrd="0" presId="urn:microsoft.com/office/officeart/2005/8/layout/radial5"/>
    <dgm:cxn modelId="{E9FCD97B-5967-4652-A392-F46B00687A2E}" type="presParOf" srcId="{4E07D5CF-E3C2-429D-A658-EE8C24978222}" destId="{4D15CE18-A6E7-4F35-8CCB-41C4FBD27E78}" srcOrd="0" destOrd="0" presId="urn:microsoft.com/office/officeart/2005/8/layout/radial5"/>
    <dgm:cxn modelId="{97E0742C-0DAF-4CD5-B8C1-04994F76AFD9}" type="presParOf" srcId="{8DC44AC6-A3FA-4B0F-9EA6-FAE20A2AA143}" destId="{030DBAEC-BFF3-4E40-8DBD-E75CE76AD3B5}" srcOrd="1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D63AB3-B542-4ECD-9869-2B5AE904C60E}" type="datetimeFigureOut">
              <a:rPr lang="ru-RU" smtClean="0"/>
              <a:pPr/>
              <a:t>11.02.2025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4BAF07-5CCF-4E12-9B27-9F5A6623BD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98533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ru-RU" smtClean="0"/>
              <a:t>НФ ГУ-ВШЭ факультет права кафедра уголовного права и уголовного процесса</a:t>
            </a:r>
          </a:p>
        </p:txBody>
      </p:sp>
      <p:sp>
        <p:nvSpPr>
          <p:cNvPr id="5734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ru-RU" smtClean="0"/>
              <a:t>к.ю.н., доцент Мурзаков Сергей Иванович</a:t>
            </a:r>
          </a:p>
        </p:txBody>
      </p:sp>
      <p:sp>
        <p:nvSpPr>
          <p:cNvPr id="5734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3CCA46-8B6E-485D-AE01-F58ECE5B26ED}" type="slidenum">
              <a:rPr lang="ru-RU" smtClean="0"/>
              <a:pPr/>
              <a:t>28</a:t>
            </a:fld>
            <a:endParaRPr lang="ru-RU" smtClean="0"/>
          </a:p>
        </p:txBody>
      </p:sp>
      <p:sp>
        <p:nvSpPr>
          <p:cNvPr id="573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5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/>
              <a:t>Впервые в России принципы УЗ были сформулированы в Основах уголовного законодательства Союза ССР и республик 1991г. В ст.2 Основ называлось 8 принципов: законности, равенства перед законом, неотвратимости ответственности, личной и виновной ответственности, справедивости, демократизма и гуманизма.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ru-RU" smtClean="0"/>
              <a:t>НФ ГУ-ВШЭ факультет права кафедра уголовного права и уголовного процесса</a:t>
            </a:r>
          </a:p>
        </p:txBody>
      </p:sp>
      <p:sp>
        <p:nvSpPr>
          <p:cNvPr id="5837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ru-RU" smtClean="0"/>
              <a:t>к.ю.н., доцент Мурзаков Сергей Иванович</a:t>
            </a:r>
          </a:p>
        </p:txBody>
      </p:sp>
      <p:sp>
        <p:nvSpPr>
          <p:cNvPr id="5837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3B84757-07E1-4B01-9159-FB89E9037A61}" type="slidenum">
              <a:rPr lang="ru-RU" smtClean="0"/>
              <a:pPr/>
              <a:t>39</a:t>
            </a:fld>
            <a:endParaRPr lang="ru-RU" smtClean="0"/>
          </a:p>
        </p:txBody>
      </p:sp>
      <p:sp>
        <p:nvSpPr>
          <p:cNvPr id="583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/>
              <a:t>Выдающийся итальянский просветитель и гуманист </a:t>
            </a:r>
            <a:r>
              <a:rPr lang="en-US" smtClean="0"/>
              <a:t>XVIII</a:t>
            </a:r>
            <a:r>
              <a:rPr lang="ru-RU" smtClean="0"/>
              <a:t> в.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DD309-1B20-4CBB-A075-30D9B59F0E5B}" type="datetime1">
              <a:rPr lang="en-US" smtClean="0"/>
              <a:pPr>
                <a:defRPr/>
              </a:pPr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70E511-A33F-4FE1-BCFD-4C7F864F4F8B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="" xmlns:p14="http://schemas.microsoft.com/office/powerpoint/2010/main" val="1075782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44579-9A88-4DFA-99B3-E939F756FE42}" type="datetime1">
              <a:rPr lang="en-US" smtClean="0"/>
              <a:pPr>
                <a:defRPr/>
              </a:pPr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AFC75-EAD0-407D-9539-F6A9A94F94EF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="" xmlns:p14="http://schemas.microsoft.com/office/powerpoint/2010/main" val="2896284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19FA63-02FB-485F-989C-BA80A865BFB8}" type="datetime1">
              <a:rPr lang="en-US" smtClean="0"/>
              <a:pPr>
                <a:defRPr/>
              </a:pPr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5007EA-8AC5-45EB-9E08-0BE55F06668B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="" xmlns:p14="http://schemas.microsoft.com/office/powerpoint/2010/main" val="2517846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FF49E5-8273-43E0-99C7-0E5A351567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A613AA-9B82-4EA8-84EB-EDD0AE5C69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0ADF7-62A8-43FF-B8A8-58C69CBF309F}" type="datetime1">
              <a:rPr lang="en-US" smtClean="0"/>
              <a:pPr>
                <a:defRPr/>
              </a:pPr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06515-96CF-4856-B16F-3698F650D0CF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="" xmlns:p14="http://schemas.microsoft.com/office/powerpoint/2010/main" val="2480282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47F09-9A3A-41A3-AC15-4DDE636A3D21}" type="datetime1">
              <a:rPr lang="en-US" smtClean="0"/>
              <a:pPr>
                <a:defRPr/>
              </a:pPr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986D3A-3F11-4BFD-B4F9-801E516AF51F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="" xmlns:p14="http://schemas.microsoft.com/office/powerpoint/2010/main" val="2495837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862E6E-6F40-48BC-9AC7-BEF582C6E9EF}" type="datetime1">
              <a:rPr lang="en-US" smtClean="0"/>
              <a:pPr>
                <a:defRPr/>
              </a:pPr>
              <a:t>2/11/2025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3AB19-6728-4DFD-BCD2-C4E54E6C480B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="" xmlns:p14="http://schemas.microsoft.com/office/powerpoint/2010/main" val="1895526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FA728-1534-4D31-8E5F-6CA7C9A55FDD}" type="datetime1">
              <a:rPr lang="en-US" smtClean="0"/>
              <a:pPr>
                <a:defRPr/>
              </a:pPr>
              <a:t>2/11/2025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090C93-9436-48EF-B12B-33D3845CC027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="" xmlns:p14="http://schemas.microsoft.com/office/powerpoint/2010/main" val="1878469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271246-0578-4B2F-B847-05CBAB545DA7}" type="datetime1">
              <a:rPr lang="en-US" smtClean="0"/>
              <a:pPr>
                <a:defRPr/>
              </a:pPr>
              <a:t>2/11/2025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BDC508-D4AA-4F10-8CB9-42D133104E2A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="" xmlns:p14="http://schemas.microsoft.com/office/powerpoint/2010/main" val="1911100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B61805-3CA1-4E60-9266-806B692C6D74}" type="datetime1">
              <a:rPr lang="en-US" smtClean="0"/>
              <a:pPr>
                <a:defRPr/>
              </a:pPr>
              <a:t>2/11/2025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F34CA-BD9D-4A02-8FA3-36373433D88D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="" xmlns:p14="http://schemas.microsoft.com/office/powerpoint/2010/main" val="1638310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ED8090-7440-40D9-8EAB-C3F036330128}" type="datetime1">
              <a:rPr lang="en-US" smtClean="0"/>
              <a:pPr>
                <a:defRPr/>
              </a:pPr>
              <a:t>2/11/2025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6199B-2696-4858-A261-7F4E18058AE9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="" xmlns:p14="http://schemas.microsoft.com/office/powerpoint/2010/main" val="3739706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8F6E3-11DE-473F-9175-6B0635E31336}" type="datetime1">
              <a:rPr lang="en-US" smtClean="0"/>
              <a:pPr>
                <a:defRPr/>
              </a:pPr>
              <a:t>2/11/2025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EC5C6-6669-4715-B871-B7E8947DF937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="" xmlns:p14="http://schemas.microsoft.com/office/powerpoint/2010/main" val="3781865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8EE811F-EAFD-4C5B-876C-CF88F2F23B3E}" type="datetime1">
              <a:rPr lang="en-US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7E05FB9A-D4DC-410B-92C5-FCD0E0CC2F17}" type="slidenum">
              <a:rPr lang="en-US" altLang="ru-RU" smtClean="0">
                <a:ea typeface="ＭＳ Ｐゴシック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ru-RU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7353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3.png"/><Relationship Id="rId18" Type="http://schemas.openxmlformats.org/officeDocument/2006/relationships/image" Target="../media/image28.jpeg"/><Relationship Id="rId3" Type="http://schemas.openxmlformats.org/officeDocument/2006/relationships/image" Target="../media/image13.gif"/><Relationship Id="rId21" Type="http://schemas.openxmlformats.org/officeDocument/2006/relationships/image" Target="../media/image31.jpeg"/><Relationship Id="rId7" Type="http://schemas.openxmlformats.org/officeDocument/2006/relationships/image" Target="../media/image17.jpe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" Type="http://schemas.openxmlformats.org/officeDocument/2006/relationships/image" Target="../media/image12.jpeg"/><Relationship Id="rId16" Type="http://schemas.openxmlformats.org/officeDocument/2006/relationships/image" Target="../media/image26.jpeg"/><Relationship Id="rId20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11" Type="http://schemas.openxmlformats.org/officeDocument/2006/relationships/image" Target="../media/image21.png"/><Relationship Id="rId5" Type="http://schemas.openxmlformats.org/officeDocument/2006/relationships/image" Target="../media/image15.jpeg"/><Relationship Id="rId15" Type="http://schemas.openxmlformats.org/officeDocument/2006/relationships/image" Target="../media/image25.jpeg"/><Relationship Id="rId10" Type="http://schemas.openxmlformats.org/officeDocument/2006/relationships/image" Target="../media/image20.jpeg"/><Relationship Id="rId19" Type="http://schemas.openxmlformats.org/officeDocument/2006/relationships/image" Target="../media/image29.jpeg"/><Relationship Id="rId4" Type="http://schemas.openxmlformats.org/officeDocument/2006/relationships/image" Target="../media/image14.jpeg"/><Relationship Id="rId9" Type="http://schemas.openxmlformats.org/officeDocument/2006/relationships/image" Target="../media/image19.png"/><Relationship Id="rId14" Type="http://schemas.openxmlformats.org/officeDocument/2006/relationships/image" Target="../media/image24.jpeg"/><Relationship Id="rId22" Type="http://schemas.openxmlformats.org/officeDocument/2006/relationships/image" Target="../media/image3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040809"/>
            <a:ext cx="12192000" cy="4321175"/>
          </a:xfrm>
        </p:spPr>
        <p:txBody>
          <a:bodyPr/>
          <a:lstStyle/>
          <a:p>
            <a:pPr eaLnBrk="1" hangingPunct="1">
              <a:defRPr/>
            </a:pPr>
            <a:r>
              <a:rPr lang="ru-RU" sz="6600" dirty="0" smtClean="0"/>
              <a:t>Понятие, предмет, методы, задачи и система </a:t>
            </a:r>
            <a:br>
              <a:rPr lang="ru-RU" sz="6600" dirty="0" smtClean="0"/>
            </a:br>
            <a:r>
              <a:rPr lang="ru-RU" sz="6600" dirty="0" smtClean="0"/>
              <a:t>уголовного права </a:t>
            </a:r>
            <a:br>
              <a:rPr lang="ru-RU" sz="6600" dirty="0" smtClean="0"/>
            </a:br>
            <a:r>
              <a:rPr lang="ru-RU" sz="6600" dirty="0" smtClean="0"/>
              <a:t>и его науки</a:t>
            </a: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3119967" y="185296"/>
            <a:ext cx="595206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Тема № </a:t>
            </a:r>
            <a:r>
              <a:rPr lang="ru-RU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  <a:endParaRPr lang="ru-RU" sz="5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9221" name="Picture 5" descr="AG00018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3003747">
            <a:off x="9559926" y="11642"/>
            <a:ext cx="1390650" cy="2751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6" descr="AG00018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3229785">
            <a:off x="1360753" y="28841"/>
            <a:ext cx="1503363" cy="2976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2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1773382" y="52958"/>
            <a:ext cx="10418618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6600" dirty="0" smtClean="0">
                <a:solidFill>
                  <a:schemeClr val="bg1"/>
                </a:solidFill>
              </a:rPr>
              <a:t>Предмет уголовного права: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6255" y="1330037"/>
            <a:ext cx="11817927" cy="519459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FF0000"/>
              </a:buClr>
              <a:buSzPct val="120000"/>
              <a:buFont typeface="Wingdings" pitchFamily="2" charset="2"/>
              <a:buChar char="F"/>
              <a:defRPr/>
            </a:pPr>
            <a:r>
              <a:rPr lang="ru-RU" dirty="0" smtClean="0"/>
              <a:t>установление принципов и оснований уголовной ответственности, 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SzPct val="120000"/>
              <a:buFont typeface="Wingdings" pitchFamily="2" charset="2"/>
              <a:buChar char="F"/>
              <a:defRPr/>
            </a:pPr>
            <a:r>
              <a:rPr lang="ru-RU" dirty="0" smtClean="0"/>
              <a:t>определение круга деяний, признаваемых преступлениями,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SzPct val="120000"/>
              <a:buFont typeface="Wingdings" pitchFamily="2" charset="2"/>
              <a:buChar char="F"/>
              <a:defRPr/>
            </a:pPr>
            <a:r>
              <a:rPr lang="ru-RU" dirty="0" smtClean="0"/>
              <a:t>установление характера их наказуемости,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SzPct val="120000"/>
              <a:buFont typeface="Wingdings" pitchFamily="2" charset="2"/>
              <a:buChar char="F"/>
              <a:defRPr/>
            </a:pPr>
            <a:r>
              <a:rPr lang="ru-RU" dirty="0" smtClean="0"/>
              <a:t>установление общих начал и правил назначения наказания, 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SzPct val="120000"/>
              <a:buFont typeface="Wingdings" pitchFamily="2" charset="2"/>
              <a:buChar char="F"/>
              <a:defRPr/>
            </a:pPr>
            <a:r>
              <a:rPr lang="ru-RU" dirty="0" smtClean="0"/>
              <a:t>установление порядка и видов освобождения от уголовной ответственности и (или) от наказания, 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SzPct val="120000"/>
              <a:buFont typeface="Wingdings" pitchFamily="2" charset="2"/>
              <a:buChar char="F"/>
              <a:defRPr/>
            </a:pPr>
            <a:r>
              <a:rPr lang="ru-RU" dirty="0" smtClean="0"/>
              <a:t>установление оснований и пределов применения мер уголовно-правового характера, не являющихся наказанием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88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88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73382" y="11393"/>
            <a:ext cx="10418618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6600" dirty="0" smtClean="0">
                <a:solidFill>
                  <a:schemeClr val="bg1"/>
                </a:solidFill>
              </a:rPr>
              <a:t>Метод отрасли права</a:t>
            </a:r>
          </a:p>
        </p:txBody>
      </p:sp>
      <p:sp>
        <p:nvSpPr>
          <p:cNvPr id="82948" name="AutoShape 4"/>
          <p:cNvSpPr>
            <a:spLocks noChangeArrowheads="1"/>
          </p:cNvSpPr>
          <p:nvPr/>
        </p:nvSpPr>
        <p:spPr bwMode="auto">
          <a:xfrm>
            <a:off x="1005800" y="1486608"/>
            <a:ext cx="3143249" cy="578882"/>
          </a:xfrm>
          <a:prstGeom prst="flowChartAlternateProcess">
            <a:avLst/>
          </a:prstGeom>
          <a:solidFill>
            <a:srgbClr val="C0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Ctr="1">
            <a:spAutoFit/>
          </a:bodyPr>
          <a:lstStyle/>
          <a:p>
            <a:r>
              <a:rPr lang="ru-RU" sz="2800">
                <a:solidFill>
                  <a:schemeClr val="bg1"/>
                </a:solidFill>
              </a:rPr>
              <a:t>императивный</a:t>
            </a:r>
          </a:p>
        </p:txBody>
      </p:sp>
      <p:sp>
        <p:nvSpPr>
          <p:cNvPr id="82949" name="AutoShape 5"/>
          <p:cNvSpPr>
            <a:spLocks noChangeArrowheads="1"/>
          </p:cNvSpPr>
          <p:nvPr/>
        </p:nvSpPr>
        <p:spPr bwMode="auto">
          <a:xfrm>
            <a:off x="7301229" y="1486608"/>
            <a:ext cx="3643037" cy="578882"/>
          </a:xfrm>
          <a:prstGeom prst="flowChartAlternateProcess">
            <a:avLst/>
          </a:prstGeom>
          <a:solidFill>
            <a:srgbClr val="0066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anchorCtr="1">
            <a:spAutoFit/>
          </a:bodyPr>
          <a:lstStyle/>
          <a:p>
            <a:r>
              <a:rPr lang="ru-RU" sz="2800">
                <a:solidFill>
                  <a:schemeClr val="bg1"/>
                </a:solidFill>
              </a:rPr>
              <a:t>диспозитивный</a:t>
            </a:r>
          </a:p>
        </p:txBody>
      </p:sp>
      <p:sp>
        <p:nvSpPr>
          <p:cNvPr id="82950" name="AutoShape 6"/>
          <p:cNvSpPr>
            <a:spLocks noChangeArrowheads="1"/>
          </p:cNvSpPr>
          <p:nvPr/>
        </p:nvSpPr>
        <p:spPr bwMode="auto">
          <a:xfrm>
            <a:off x="256500" y="3178821"/>
            <a:ext cx="4762500" cy="2009061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 algn="ctr">
            <a:solidFill>
              <a:schemeClr val="tx1"/>
            </a:solidFill>
            <a:round/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>
            <a:spAutoFit/>
          </a:bodyPr>
          <a:lstStyle/>
          <a:p>
            <a:r>
              <a:rPr lang="ru-RU" sz="2800">
                <a:solidFill>
                  <a:schemeClr val="bg1"/>
                </a:solidFill>
              </a:rPr>
              <a:t>Связан с установлением запрета и применением мер уголовной репрессии за совершение преступлений</a:t>
            </a:r>
          </a:p>
        </p:txBody>
      </p:sp>
      <p:sp>
        <p:nvSpPr>
          <p:cNvPr id="82951" name="AutoShape 7"/>
          <p:cNvSpPr>
            <a:spLocks noChangeArrowheads="1"/>
          </p:cNvSpPr>
          <p:nvPr/>
        </p:nvSpPr>
        <p:spPr bwMode="auto">
          <a:xfrm>
            <a:off x="5929736" y="3178821"/>
            <a:ext cx="5985164" cy="3439239"/>
          </a:xfrm>
          <a:prstGeom prst="roundRect">
            <a:avLst>
              <a:gd name="adj" fmla="val 16667"/>
            </a:avLst>
          </a:prstGeom>
          <a:solidFill>
            <a:srgbClr val="006600"/>
          </a:solidFill>
          <a:ln w="9525" algn="ctr">
            <a:solidFill>
              <a:schemeClr val="tx1"/>
            </a:solidFill>
            <a:round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anchor="ctr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Предусматривает возможность смягчения или полного исключения репрессии в случаях позитивного </a:t>
            </a:r>
            <a:r>
              <a:rPr lang="ru-RU" sz="2800" dirty="0" err="1">
                <a:solidFill>
                  <a:schemeClr val="bg1"/>
                </a:solidFill>
              </a:rPr>
              <a:t>постпреступного</a:t>
            </a:r>
            <a:r>
              <a:rPr lang="ru-RU" sz="2800" dirty="0">
                <a:solidFill>
                  <a:schemeClr val="bg1"/>
                </a:solidFill>
              </a:rPr>
              <a:t> поведения, добровольного отказа от доведения умышленного преступления до конца и др.</a:t>
            </a:r>
          </a:p>
        </p:txBody>
      </p:sp>
      <p:sp>
        <p:nvSpPr>
          <p:cNvPr id="82952" name="AutoShape 8"/>
          <p:cNvSpPr>
            <a:spLocks noChangeArrowheads="1"/>
          </p:cNvSpPr>
          <p:nvPr/>
        </p:nvSpPr>
        <p:spPr bwMode="auto">
          <a:xfrm>
            <a:off x="2159382" y="2470711"/>
            <a:ext cx="670984" cy="360363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C0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none" anchor="ctr"/>
          <a:lstStyle/>
          <a:p>
            <a:endParaRPr lang="ru-RU" sz="2800">
              <a:solidFill>
                <a:schemeClr val="bg1"/>
              </a:solidFill>
            </a:endParaRPr>
          </a:p>
        </p:txBody>
      </p:sp>
      <p:sp>
        <p:nvSpPr>
          <p:cNvPr id="82953" name="AutoShape 9"/>
          <p:cNvSpPr>
            <a:spLocks noChangeArrowheads="1"/>
          </p:cNvSpPr>
          <p:nvPr/>
        </p:nvSpPr>
        <p:spPr bwMode="auto">
          <a:xfrm>
            <a:off x="8913899" y="2470711"/>
            <a:ext cx="784007" cy="360363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0066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none" anchor="ctr"/>
          <a:lstStyle/>
          <a:p>
            <a:endParaRPr lang="ru-RU" sz="28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2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2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82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2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82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2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8" grpId="0" animBg="1"/>
      <p:bldP spid="82949" grpId="0" animBg="1"/>
      <p:bldP spid="82950" grpId="0" animBg="1"/>
      <p:bldP spid="82951" grpId="0" animBg="1"/>
      <p:bldP spid="82952" grpId="0" animBg="1"/>
      <p:bldP spid="8295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1842654" y="66813"/>
            <a:ext cx="10349346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4800" dirty="0" smtClean="0">
                <a:solidFill>
                  <a:schemeClr val="bg1"/>
                </a:solidFill>
              </a:rPr>
              <a:t>Метод отрасли права</a:t>
            </a:r>
            <a:r>
              <a:rPr lang="ru-RU" sz="4000" dirty="0" smtClean="0">
                <a:solidFill>
                  <a:schemeClr val="bg1"/>
                </a:solidFill>
              </a:rPr>
              <a:t/>
            </a:r>
            <a:br>
              <a:rPr lang="ru-RU" sz="40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(по </a:t>
            </a:r>
            <a:r>
              <a:rPr lang="ru-RU" sz="2800" dirty="0" err="1" smtClean="0">
                <a:solidFill>
                  <a:schemeClr val="bg1"/>
                </a:solidFill>
              </a:rPr>
              <a:t>Коробееву</a:t>
            </a:r>
            <a:r>
              <a:rPr lang="ru-RU" sz="2800" dirty="0" smtClean="0">
                <a:solidFill>
                  <a:schemeClr val="bg1"/>
                </a:solidFill>
              </a:rPr>
              <a:t> А.И.)</a:t>
            </a:r>
          </a:p>
        </p:txBody>
      </p:sp>
      <p:sp>
        <p:nvSpPr>
          <p:cNvPr id="81924" name="AutoShape 4"/>
          <p:cNvSpPr>
            <a:spLocks noChangeArrowheads="1"/>
          </p:cNvSpPr>
          <p:nvPr/>
        </p:nvSpPr>
        <p:spPr bwMode="auto">
          <a:xfrm>
            <a:off x="1116639" y="1486608"/>
            <a:ext cx="3143249" cy="646986"/>
          </a:xfrm>
          <a:prstGeom prst="flowChartAlternateProcess">
            <a:avLst/>
          </a:prstGeom>
          <a:solidFill>
            <a:srgbClr val="C00000"/>
          </a:solidFill>
          <a:ln w="9525" algn="ctr">
            <a:noFill/>
            <a:miter lim="800000"/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anchorCtr="1">
            <a:spAutoFit/>
          </a:bodyPr>
          <a:lstStyle/>
          <a:p>
            <a:r>
              <a:rPr lang="ru-RU" sz="3200">
                <a:solidFill>
                  <a:schemeClr val="bg1"/>
                </a:solidFill>
              </a:rPr>
              <a:t>принуждение</a:t>
            </a:r>
          </a:p>
        </p:txBody>
      </p:sp>
      <p:sp>
        <p:nvSpPr>
          <p:cNvPr id="81925" name="AutoShape 5"/>
          <p:cNvSpPr>
            <a:spLocks noChangeArrowheads="1"/>
          </p:cNvSpPr>
          <p:nvPr/>
        </p:nvSpPr>
        <p:spPr bwMode="auto">
          <a:xfrm>
            <a:off x="7890349" y="1486608"/>
            <a:ext cx="3148069" cy="646986"/>
          </a:xfrm>
          <a:prstGeom prst="flowChartAlternateProcess">
            <a:avLst/>
          </a:prstGeom>
          <a:solidFill>
            <a:srgbClr val="008000"/>
          </a:solidFill>
          <a:ln w="9525" algn="ctr">
            <a:noFill/>
            <a:miter lim="800000"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Ctr="1">
            <a:spAutoFit/>
          </a:bodyPr>
          <a:lstStyle/>
          <a:p>
            <a:r>
              <a:rPr lang="ru-RU" sz="3200">
                <a:solidFill>
                  <a:schemeClr val="bg1"/>
                </a:solidFill>
              </a:rPr>
              <a:t>поощрение</a:t>
            </a:r>
          </a:p>
        </p:txBody>
      </p:sp>
      <p:sp>
        <p:nvSpPr>
          <p:cNvPr id="81926" name="AutoShape 6"/>
          <p:cNvSpPr>
            <a:spLocks noChangeArrowheads="1"/>
          </p:cNvSpPr>
          <p:nvPr/>
        </p:nvSpPr>
        <p:spPr bwMode="auto">
          <a:xfrm>
            <a:off x="334433" y="3450472"/>
            <a:ext cx="4800600" cy="2485787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 algn="ctr">
            <a:noFill/>
            <a:round/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совершившим преступление (выражается в лишении человека неких благ – от имущества до свободы и даже жизни)</a:t>
            </a:r>
          </a:p>
        </p:txBody>
      </p:sp>
      <p:sp>
        <p:nvSpPr>
          <p:cNvPr id="81927" name="AutoShape 7"/>
          <p:cNvSpPr>
            <a:spLocks noChangeArrowheads="1"/>
          </p:cNvSpPr>
          <p:nvPr/>
        </p:nvSpPr>
        <p:spPr bwMode="auto">
          <a:xfrm>
            <a:off x="5763491" y="3450472"/>
            <a:ext cx="6127943" cy="2553891"/>
          </a:xfrm>
          <a:prstGeom prst="roundRect">
            <a:avLst>
              <a:gd name="adj" fmla="val 16667"/>
            </a:avLst>
          </a:prstGeom>
          <a:solidFill>
            <a:srgbClr val="008000"/>
          </a:solidFill>
          <a:ln w="9525" algn="ctr">
            <a:noFill/>
            <a:round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испытывающим раскаяние, стремящимся вернуться к честной законопослушной жизни (выражается в освобождении от обременений налагаемых (могущих быть наложенными) в связи с совершенным деянием)</a:t>
            </a:r>
          </a:p>
        </p:txBody>
      </p:sp>
      <p:sp>
        <p:nvSpPr>
          <p:cNvPr id="81928" name="AutoShape 8"/>
          <p:cNvSpPr>
            <a:spLocks noChangeArrowheads="1"/>
          </p:cNvSpPr>
          <p:nvPr/>
        </p:nvSpPr>
        <p:spPr bwMode="auto">
          <a:xfrm>
            <a:off x="2311785" y="2581425"/>
            <a:ext cx="670984" cy="360363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C00000"/>
          </a:solidFill>
          <a:ln w="9525" algn="ctr">
            <a:noFill/>
            <a:miter lim="800000"/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ru-RU" sz="3600">
              <a:solidFill>
                <a:schemeClr val="bg1"/>
              </a:solidFill>
            </a:endParaRPr>
          </a:p>
        </p:txBody>
      </p:sp>
      <p:sp>
        <p:nvSpPr>
          <p:cNvPr id="81929" name="AutoShape 9"/>
          <p:cNvSpPr>
            <a:spLocks noChangeArrowheads="1"/>
          </p:cNvSpPr>
          <p:nvPr/>
        </p:nvSpPr>
        <p:spPr bwMode="auto">
          <a:xfrm>
            <a:off x="9258149" y="2581425"/>
            <a:ext cx="677486" cy="360363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008000"/>
          </a:solidFill>
          <a:ln w="9525" algn="ctr">
            <a:noFill/>
            <a:miter lim="800000"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ru-RU" sz="3600"/>
          </a:p>
        </p:txBody>
      </p:sp>
      <p:sp>
        <p:nvSpPr>
          <p:cNvPr id="81930" name="Rectangle 10"/>
          <p:cNvSpPr>
            <a:spLocks noChangeArrowheads="1"/>
          </p:cNvSpPr>
          <p:nvPr/>
        </p:nvSpPr>
        <p:spPr bwMode="auto">
          <a:xfrm>
            <a:off x="3676046" y="2581425"/>
            <a:ext cx="4551567" cy="646331"/>
          </a:xfrm>
          <a:prstGeom prst="rect">
            <a:avLst/>
          </a:prstGeom>
          <a:solidFill>
            <a:srgbClr val="002060"/>
          </a:solidFill>
          <a:ln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3600" dirty="0"/>
              <a:t>применяется к лицам,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1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1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19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19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1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81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1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81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1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4" grpId="0" animBg="1"/>
      <p:bldP spid="81925" grpId="0" animBg="1"/>
      <p:bldP spid="81926" grpId="0" animBg="1"/>
      <p:bldP spid="81927" grpId="0" animBg="1"/>
      <p:bldP spid="81928" grpId="0" animBg="1"/>
      <p:bldP spid="81929" grpId="0" animBg="1"/>
      <p:bldP spid="8193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787236" y="39103"/>
            <a:ext cx="10404764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6600" dirty="0" smtClean="0">
                <a:solidFill>
                  <a:schemeClr val="bg1"/>
                </a:solidFill>
              </a:rPr>
              <a:t>Функции уголовного права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67680"/>
            <a:ext cx="10972800" cy="52578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Clr>
                <a:srgbClr val="FF3300"/>
              </a:buClr>
              <a:buSzPct val="105000"/>
              <a:buFont typeface="Wingdings" pitchFamily="2" charset="2"/>
              <a:buChar char="C"/>
              <a:defRPr/>
            </a:pPr>
            <a:r>
              <a:rPr lang="ru-RU" sz="4400" dirty="0" smtClean="0">
                <a:solidFill>
                  <a:srgbClr val="002060"/>
                </a:solidFill>
              </a:rPr>
              <a:t>Регулятивные</a:t>
            </a:r>
          </a:p>
          <a:p>
            <a:pPr algn="ctr" eaLnBrk="1" hangingPunct="1">
              <a:lnSpc>
                <a:spcPct val="90000"/>
              </a:lnSpc>
              <a:buClr>
                <a:srgbClr val="FF3300"/>
              </a:buClr>
              <a:buSzPct val="105000"/>
              <a:buFont typeface="Wingdings" pitchFamily="2" charset="2"/>
              <a:buNone/>
              <a:defRPr/>
            </a:pPr>
            <a:endParaRPr lang="ru-RU" sz="4400" dirty="0" smtClean="0">
              <a:solidFill>
                <a:srgbClr val="002060"/>
              </a:solidFill>
            </a:endParaRPr>
          </a:p>
          <a:p>
            <a:pPr algn="ctr" eaLnBrk="1" hangingPunct="1">
              <a:lnSpc>
                <a:spcPct val="90000"/>
              </a:lnSpc>
              <a:buClr>
                <a:srgbClr val="FF3300"/>
              </a:buClr>
              <a:buSzPct val="105000"/>
              <a:buFont typeface="Wingdings" pitchFamily="2" charset="2"/>
              <a:buChar char="C"/>
              <a:defRPr/>
            </a:pPr>
            <a:r>
              <a:rPr lang="ru-RU" sz="4400" dirty="0" smtClean="0">
                <a:solidFill>
                  <a:srgbClr val="002060"/>
                </a:solidFill>
              </a:rPr>
              <a:t>Охранительные</a:t>
            </a:r>
          </a:p>
          <a:p>
            <a:pPr algn="ctr" eaLnBrk="1" hangingPunct="1">
              <a:lnSpc>
                <a:spcPct val="90000"/>
              </a:lnSpc>
              <a:buClr>
                <a:srgbClr val="FF3300"/>
              </a:buClr>
              <a:buSzPct val="105000"/>
              <a:buFont typeface="Wingdings" pitchFamily="2" charset="2"/>
              <a:buNone/>
              <a:defRPr/>
            </a:pPr>
            <a:endParaRPr lang="ru-RU" sz="4400" dirty="0" smtClean="0">
              <a:solidFill>
                <a:srgbClr val="002060"/>
              </a:solidFill>
            </a:endParaRPr>
          </a:p>
          <a:p>
            <a:pPr algn="ctr" eaLnBrk="1" hangingPunct="1">
              <a:lnSpc>
                <a:spcPct val="90000"/>
              </a:lnSpc>
              <a:buClr>
                <a:srgbClr val="FF3300"/>
              </a:buClr>
              <a:buSzPct val="105000"/>
              <a:buFont typeface="Wingdings" pitchFamily="2" charset="2"/>
              <a:buChar char="C"/>
              <a:defRPr/>
            </a:pPr>
            <a:r>
              <a:rPr lang="ru-RU" sz="4400" dirty="0" smtClean="0">
                <a:solidFill>
                  <a:srgbClr val="002060"/>
                </a:solidFill>
              </a:rPr>
              <a:t>Предупредительные</a:t>
            </a:r>
          </a:p>
          <a:p>
            <a:pPr algn="ctr" eaLnBrk="1" hangingPunct="1">
              <a:lnSpc>
                <a:spcPct val="90000"/>
              </a:lnSpc>
              <a:buClr>
                <a:srgbClr val="FF3300"/>
              </a:buClr>
              <a:buSzPct val="105000"/>
              <a:buFont typeface="Wingdings" pitchFamily="2" charset="2"/>
              <a:buNone/>
              <a:defRPr/>
            </a:pPr>
            <a:endParaRPr lang="ru-RU" sz="4400" dirty="0" smtClean="0">
              <a:solidFill>
                <a:srgbClr val="002060"/>
              </a:solidFill>
            </a:endParaRPr>
          </a:p>
          <a:p>
            <a:pPr algn="ctr" eaLnBrk="1" hangingPunct="1">
              <a:lnSpc>
                <a:spcPct val="90000"/>
              </a:lnSpc>
              <a:buClr>
                <a:srgbClr val="FF3300"/>
              </a:buClr>
              <a:buSzPct val="105000"/>
              <a:buFont typeface="Wingdings" pitchFamily="2" charset="2"/>
              <a:buChar char="C"/>
              <a:defRPr/>
            </a:pPr>
            <a:r>
              <a:rPr lang="ru-RU" sz="4400" dirty="0" smtClean="0">
                <a:solidFill>
                  <a:srgbClr val="002060"/>
                </a:solidFill>
              </a:rPr>
              <a:t>Воспитательные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500"/>
                            </p:stCondLst>
                            <p:childTnLst>
                              <p:par>
                                <p:cTn id="26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2" name="AutoShape 4"/>
          <p:cNvSpPr>
            <a:spLocks noChangeArrowheads="1"/>
          </p:cNvSpPr>
          <p:nvPr/>
        </p:nvSpPr>
        <p:spPr bwMode="auto">
          <a:xfrm>
            <a:off x="1007534" y="125304"/>
            <a:ext cx="10369551" cy="646331"/>
          </a:xfrm>
          <a:prstGeom prst="flowChartProcess">
            <a:avLst/>
          </a:prstGeom>
          <a:solidFill>
            <a:srgbClr val="002060"/>
          </a:solidFill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600" dirty="0">
                <a:solidFill>
                  <a:schemeClr val="bg1"/>
                </a:solidFill>
              </a:rPr>
              <a:t>ЗАДАЧИ УГОЛОВНОГО ПРАВА (ч. 1 ст. 2  УК РФ)</a:t>
            </a:r>
          </a:p>
        </p:txBody>
      </p:sp>
      <p:sp>
        <p:nvSpPr>
          <p:cNvPr id="83973" name="AutoShape 5"/>
          <p:cNvSpPr>
            <a:spLocks noChangeArrowheads="1"/>
          </p:cNvSpPr>
          <p:nvPr/>
        </p:nvSpPr>
        <p:spPr bwMode="auto">
          <a:xfrm>
            <a:off x="816652" y="1218318"/>
            <a:ext cx="2550006" cy="1200329"/>
          </a:xfrm>
          <a:prstGeom prst="flowChartProcess">
            <a:avLst/>
          </a:prstGeom>
          <a:solidFill>
            <a:srgbClr val="C00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ОХРАНА ОТ ПРЕСТУПНЫХ ПОСЯГАТЕЛЬСТВ</a:t>
            </a:r>
          </a:p>
        </p:txBody>
      </p:sp>
      <p:sp>
        <p:nvSpPr>
          <p:cNvPr id="83974" name="AutoShape 6"/>
          <p:cNvSpPr>
            <a:spLocks noChangeArrowheads="1"/>
          </p:cNvSpPr>
          <p:nvPr/>
        </p:nvSpPr>
        <p:spPr bwMode="auto">
          <a:xfrm>
            <a:off x="4045724" y="1218318"/>
            <a:ext cx="3186352" cy="1200329"/>
          </a:xfrm>
          <a:prstGeom prst="flowChartProcess">
            <a:avLst/>
          </a:prstGeom>
          <a:solidFill>
            <a:srgbClr val="C00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ОБЕСПЕЧЕНИЕ МИРА И БЕЗОПАСНОСТИ ЧЕЛОВЕЧЕСТВА</a:t>
            </a:r>
          </a:p>
        </p:txBody>
      </p:sp>
      <p:sp>
        <p:nvSpPr>
          <p:cNvPr id="83975" name="AutoShape 7"/>
          <p:cNvSpPr>
            <a:spLocks noChangeArrowheads="1"/>
          </p:cNvSpPr>
          <p:nvPr/>
        </p:nvSpPr>
        <p:spPr bwMode="auto">
          <a:xfrm>
            <a:off x="8007924" y="1218318"/>
            <a:ext cx="3122945" cy="830997"/>
          </a:xfrm>
          <a:prstGeom prst="flowChartProcess">
            <a:avLst/>
          </a:prstGeom>
          <a:solidFill>
            <a:srgbClr val="00206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400">
                <a:solidFill>
                  <a:schemeClr val="bg1"/>
                </a:solidFill>
              </a:rPr>
              <a:t>ПРЕДУПРЕЖДЕНИЕ ПРЕСТУПЛЕНИЙ</a:t>
            </a:r>
          </a:p>
        </p:txBody>
      </p:sp>
      <p:sp>
        <p:nvSpPr>
          <p:cNvPr id="83976" name="AutoShape 8"/>
          <p:cNvSpPr>
            <a:spLocks noChangeArrowheads="1"/>
          </p:cNvSpPr>
          <p:nvPr/>
        </p:nvSpPr>
        <p:spPr bwMode="auto">
          <a:xfrm>
            <a:off x="527052" y="2691240"/>
            <a:ext cx="3573893" cy="830997"/>
          </a:xfrm>
          <a:prstGeom prst="flowChartProcess">
            <a:avLst/>
          </a:prstGeom>
          <a:solidFill>
            <a:srgbClr val="C00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2400">
                <a:solidFill>
                  <a:schemeClr val="bg1"/>
                </a:solidFill>
              </a:rPr>
              <a:t>прав и свобод человека и гражданина</a:t>
            </a:r>
          </a:p>
        </p:txBody>
      </p:sp>
      <p:sp>
        <p:nvSpPr>
          <p:cNvPr id="83977" name="AutoShape 9"/>
          <p:cNvSpPr>
            <a:spLocks noChangeArrowheads="1"/>
          </p:cNvSpPr>
          <p:nvPr/>
        </p:nvSpPr>
        <p:spPr bwMode="auto">
          <a:xfrm>
            <a:off x="527051" y="3649812"/>
            <a:ext cx="2688167" cy="461665"/>
          </a:xfrm>
          <a:prstGeom prst="flowChartProcess">
            <a:avLst/>
          </a:prstGeom>
          <a:solidFill>
            <a:srgbClr val="C00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>
                <a:solidFill>
                  <a:schemeClr val="bg1"/>
                </a:solidFill>
              </a:rPr>
              <a:t>собственности</a:t>
            </a:r>
          </a:p>
        </p:txBody>
      </p:sp>
      <p:sp>
        <p:nvSpPr>
          <p:cNvPr id="83978" name="AutoShape 10"/>
          <p:cNvSpPr>
            <a:spLocks noChangeArrowheads="1"/>
          </p:cNvSpPr>
          <p:nvPr/>
        </p:nvSpPr>
        <p:spPr bwMode="auto">
          <a:xfrm>
            <a:off x="527052" y="4287987"/>
            <a:ext cx="3839633" cy="461665"/>
          </a:xfrm>
          <a:prstGeom prst="flowChartProcess">
            <a:avLst/>
          </a:prstGeom>
          <a:solidFill>
            <a:srgbClr val="C00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>
                <a:solidFill>
                  <a:schemeClr val="bg1"/>
                </a:solidFill>
              </a:rPr>
              <a:t>общественного порядка</a:t>
            </a:r>
          </a:p>
        </p:txBody>
      </p:sp>
      <p:sp>
        <p:nvSpPr>
          <p:cNvPr id="83979" name="AutoShape 11"/>
          <p:cNvSpPr>
            <a:spLocks noChangeArrowheads="1"/>
          </p:cNvSpPr>
          <p:nvPr/>
        </p:nvSpPr>
        <p:spPr bwMode="auto">
          <a:xfrm>
            <a:off x="527051" y="4924575"/>
            <a:ext cx="3989531" cy="461665"/>
          </a:xfrm>
          <a:prstGeom prst="flowChartProcess">
            <a:avLst/>
          </a:prstGeom>
          <a:solidFill>
            <a:srgbClr val="C00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2400">
                <a:solidFill>
                  <a:schemeClr val="bg1"/>
                </a:solidFill>
              </a:rPr>
              <a:t>общественной безопасности</a:t>
            </a:r>
          </a:p>
        </p:txBody>
      </p:sp>
      <p:sp>
        <p:nvSpPr>
          <p:cNvPr id="83980" name="AutoShape 12"/>
          <p:cNvSpPr>
            <a:spLocks noChangeArrowheads="1"/>
          </p:cNvSpPr>
          <p:nvPr/>
        </p:nvSpPr>
        <p:spPr bwMode="auto">
          <a:xfrm>
            <a:off x="527051" y="5562750"/>
            <a:ext cx="3551767" cy="461665"/>
          </a:xfrm>
          <a:prstGeom prst="flowChartProcess">
            <a:avLst/>
          </a:prstGeom>
          <a:solidFill>
            <a:srgbClr val="C00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>
                <a:solidFill>
                  <a:schemeClr val="bg1"/>
                </a:solidFill>
              </a:rPr>
              <a:t>окружающей среды</a:t>
            </a:r>
          </a:p>
        </p:txBody>
      </p:sp>
      <p:sp>
        <p:nvSpPr>
          <p:cNvPr id="83981" name="AutoShape 13"/>
          <p:cNvSpPr>
            <a:spLocks noChangeArrowheads="1"/>
          </p:cNvSpPr>
          <p:nvPr/>
        </p:nvSpPr>
        <p:spPr bwMode="auto">
          <a:xfrm>
            <a:off x="527051" y="6200925"/>
            <a:ext cx="3989531" cy="461665"/>
          </a:xfrm>
          <a:prstGeom prst="flowChartProcess">
            <a:avLst/>
          </a:prstGeom>
          <a:solidFill>
            <a:srgbClr val="C00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2400">
                <a:solidFill>
                  <a:schemeClr val="bg1"/>
                </a:solidFill>
              </a:rPr>
              <a:t>конституционного строя РФ</a:t>
            </a:r>
          </a:p>
        </p:txBody>
      </p:sp>
      <p:sp>
        <p:nvSpPr>
          <p:cNvPr id="83982" name="AutoShape 14"/>
          <p:cNvSpPr>
            <a:spLocks noChangeArrowheads="1"/>
          </p:cNvSpPr>
          <p:nvPr/>
        </p:nvSpPr>
        <p:spPr bwMode="auto">
          <a:xfrm>
            <a:off x="5817400" y="2738587"/>
            <a:ext cx="2869430" cy="461665"/>
          </a:xfrm>
          <a:prstGeom prst="flowChartProcess">
            <a:avLst/>
          </a:prstGeom>
          <a:solidFill>
            <a:srgbClr val="008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ОБЩАЯ ПРЕВЕНЦИЯ</a:t>
            </a:r>
          </a:p>
        </p:txBody>
      </p:sp>
      <p:sp>
        <p:nvSpPr>
          <p:cNvPr id="83983" name="AutoShape 15"/>
          <p:cNvSpPr>
            <a:spLocks noChangeArrowheads="1"/>
          </p:cNvSpPr>
          <p:nvPr/>
        </p:nvSpPr>
        <p:spPr bwMode="auto">
          <a:xfrm>
            <a:off x="8858267" y="2738587"/>
            <a:ext cx="3056658" cy="461665"/>
          </a:xfrm>
          <a:prstGeom prst="flowChartProcess">
            <a:avLst/>
          </a:prstGeom>
          <a:solidFill>
            <a:srgbClr val="7030A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ЧАСТНАЯ ПРЕВЕНЦИЯ</a:t>
            </a:r>
          </a:p>
        </p:txBody>
      </p:sp>
      <p:sp>
        <p:nvSpPr>
          <p:cNvPr id="83984" name="AutoShape 16"/>
          <p:cNvSpPr>
            <a:spLocks noChangeArrowheads="1"/>
          </p:cNvSpPr>
          <p:nvPr/>
        </p:nvSpPr>
        <p:spPr bwMode="auto">
          <a:xfrm>
            <a:off x="1968501" y="836613"/>
            <a:ext cx="190500" cy="360362"/>
          </a:xfrm>
          <a:prstGeom prst="downArrow">
            <a:avLst>
              <a:gd name="adj1" fmla="val 50000"/>
              <a:gd name="adj2" fmla="val 63055"/>
            </a:avLst>
          </a:prstGeom>
          <a:solidFill>
            <a:srgbClr val="00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3985" name="AutoShape 17"/>
          <p:cNvSpPr>
            <a:spLocks noChangeArrowheads="1"/>
          </p:cNvSpPr>
          <p:nvPr/>
        </p:nvSpPr>
        <p:spPr bwMode="auto">
          <a:xfrm>
            <a:off x="5520267" y="836613"/>
            <a:ext cx="190500" cy="360362"/>
          </a:xfrm>
          <a:prstGeom prst="downArrow">
            <a:avLst>
              <a:gd name="adj1" fmla="val 50000"/>
              <a:gd name="adj2" fmla="val 63055"/>
            </a:avLst>
          </a:prstGeom>
          <a:solidFill>
            <a:srgbClr val="00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3986" name="AutoShape 18"/>
          <p:cNvSpPr>
            <a:spLocks noChangeArrowheads="1"/>
          </p:cNvSpPr>
          <p:nvPr/>
        </p:nvSpPr>
        <p:spPr bwMode="auto">
          <a:xfrm>
            <a:off x="9457267" y="836613"/>
            <a:ext cx="190500" cy="360362"/>
          </a:xfrm>
          <a:prstGeom prst="downArrow">
            <a:avLst>
              <a:gd name="adj1" fmla="val 50000"/>
              <a:gd name="adj2" fmla="val 63055"/>
            </a:avLst>
          </a:prstGeom>
          <a:solidFill>
            <a:srgbClr val="00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cxnSp>
        <p:nvCxnSpPr>
          <p:cNvPr id="83987" name="AutoShape 19"/>
          <p:cNvCxnSpPr>
            <a:cxnSpLocks noChangeShapeType="1"/>
            <a:stCxn id="83973" idx="1"/>
            <a:endCxn id="83976" idx="1"/>
          </p:cNvCxnSpPr>
          <p:nvPr/>
        </p:nvCxnSpPr>
        <p:spPr bwMode="auto">
          <a:xfrm rot="10800000" flipV="1">
            <a:off x="527052" y="1818483"/>
            <a:ext cx="289600" cy="1288256"/>
          </a:xfrm>
          <a:prstGeom prst="bentConnector3">
            <a:avLst>
              <a:gd name="adj1" fmla="val 178936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83988" name="AutoShape 20"/>
          <p:cNvCxnSpPr>
            <a:cxnSpLocks noChangeShapeType="1"/>
            <a:stCxn id="83973" idx="1"/>
            <a:endCxn id="83977" idx="1"/>
          </p:cNvCxnSpPr>
          <p:nvPr/>
        </p:nvCxnSpPr>
        <p:spPr bwMode="auto">
          <a:xfrm rot="10800000" flipV="1">
            <a:off x="527052" y="1818483"/>
            <a:ext cx="289601" cy="2062162"/>
          </a:xfrm>
          <a:prstGeom prst="bentConnector3">
            <a:avLst>
              <a:gd name="adj1" fmla="val 178936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83989" name="AutoShape 21"/>
          <p:cNvCxnSpPr>
            <a:cxnSpLocks noChangeShapeType="1"/>
            <a:stCxn id="83973" idx="1"/>
            <a:endCxn id="83978" idx="1"/>
          </p:cNvCxnSpPr>
          <p:nvPr/>
        </p:nvCxnSpPr>
        <p:spPr bwMode="auto">
          <a:xfrm rot="10800000" flipV="1">
            <a:off x="527052" y="1818482"/>
            <a:ext cx="289600" cy="2700337"/>
          </a:xfrm>
          <a:prstGeom prst="bentConnector3">
            <a:avLst>
              <a:gd name="adj1" fmla="val 178936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83990" name="AutoShape 22"/>
          <p:cNvCxnSpPr>
            <a:cxnSpLocks noChangeShapeType="1"/>
            <a:stCxn id="83973" idx="1"/>
            <a:endCxn id="83979" idx="1"/>
          </p:cNvCxnSpPr>
          <p:nvPr/>
        </p:nvCxnSpPr>
        <p:spPr bwMode="auto">
          <a:xfrm rot="10800000" flipV="1">
            <a:off x="527052" y="1818482"/>
            <a:ext cx="289601" cy="3336925"/>
          </a:xfrm>
          <a:prstGeom prst="bentConnector3">
            <a:avLst>
              <a:gd name="adj1" fmla="val 178936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83991" name="AutoShape 23"/>
          <p:cNvCxnSpPr>
            <a:cxnSpLocks noChangeShapeType="1"/>
            <a:stCxn id="83973" idx="1"/>
            <a:endCxn id="83980" idx="1"/>
          </p:cNvCxnSpPr>
          <p:nvPr/>
        </p:nvCxnSpPr>
        <p:spPr bwMode="auto">
          <a:xfrm rot="10800000" flipV="1">
            <a:off x="527052" y="1818483"/>
            <a:ext cx="289601" cy="3975100"/>
          </a:xfrm>
          <a:prstGeom prst="bentConnector3">
            <a:avLst>
              <a:gd name="adj1" fmla="val 178936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83992" name="AutoShape 24"/>
          <p:cNvCxnSpPr>
            <a:cxnSpLocks noChangeShapeType="1"/>
            <a:stCxn id="83973" idx="1"/>
            <a:endCxn id="83981" idx="1"/>
          </p:cNvCxnSpPr>
          <p:nvPr/>
        </p:nvCxnSpPr>
        <p:spPr bwMode="auto">
          <a:xfrm rot="10800000" flipV="1">
            <a:off x="527052" y="1818482"/>
            <a:ext cx="289601" cy="4613275"/>
          </a:xfrm>
          <a:prstGeom prst="bentConnector3">
            <a:avLst>
              <a:gd name="adj1" fmla="val 178936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83993" name="AutoShape 25"/>
          <p:cNvCxnSpPr>
            <a:cxnSpLocks noChangeShapeType="1"/>
            <a:stCxn id="83975" idx="2"/>
            <a:endCxn id="83982" idx="0"/>
          </p:cNvCxnSpPr>
          <p:nvPr/>
        </p:nvCxnSpPr>
        <p:spPr bwMode="auto">
          <a:xfrm flipH="1">
            <a:off x="7252115" y="2049315"/>
            <a:ext cx="2317282" cy="689272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med" len="med"/>
          </a:ln>
        </p:spPr>
      </p:cxnSp>
      <p:cxnSp>
        <p:nvCxnSpPr>
          <p:cNvPr id="83994" name="AutoShape 26"/>
          <p:cNvCxnSpPr>
            <a:cxnSpLocks noChangeShapeType="1"/>
            <a:stCxn id="83975" idx="2"/>
            <a:endCxn id="83983" idx="0"/>
          </p:cNvCxnSpPr>
          <p:nvPr/>
        </p:nvCxnSpPr>
        <p:spPr bwMode="auto">
          <a:xfrm>
            <a:off x="9569397" y="2049315"/>
            <a:ext cx="817199" cy="689272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med" len="med"/>
          </a:ln>
        </p:spPr>
      </p:cxnSp>
      <p:pic>
        <p:nvPicPr>
          <p:cNvPr id="4098" name="Picture 2" descr="C:\Users\smurzakov\Pictures\человечки\Человечки\ЧЕЛОВЕЧКИ\Анимационные картинки для презентаций _ Шаблоны презентаций PowerPoint_files\stick_figure_drawing_three_check_marks_500_clr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04204" y="3186545"/>
            <a:ext cx="2459183" cy="40986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39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39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3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83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3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83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7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4" dur="250" autoRev="1" fill="hold"/>
                                        <p:tgtEl>
                                          <p:spTgt spid="839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25" dur="250" autoRev="1" fill="hold"/>
                                        <p:tgtEl>
                                          <p:spTgt spid="839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6" dur="250" autoRev="1" fill="hold"/>
                                        <p:tgtEl>
                                          <p:spTgt spid="839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autoRev="1" fill="hold"/>
                                        <p:tgtEl>
                                          <p:spTgt spid="839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7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9" dur="250" autoRev="1" fill="hold"/>
                                        <p:tgtEl>
                                          <p:spTgt spid="839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30" dur="250" autoRev="1" fill="hold"/>
                                        <p:tgtEl>
                                          <p:spTgt spid="839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1" dur="250" autoRev="1" fill="hold"/>
                                        <p:tgtEl>
                                          <p:spTgt spid="839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50" autoRev="1" fill="hold"/>
                                        <p:tgtEl>
                                          <p:spTgt spid="8398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7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4" dur="250" autoRev="1" fill="hold"/>
                                        <p:tgtEl>
                                          <p:spTgt spid="839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35" dur="250" autoRev="1" fill="hold"/>
                                        <p:tgtEl>
                                          <p:spTgt spid="839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6" dur="250" autoRev="1" fill="hold"/>
                                        <p:tgtEl>
                                          <p:spTgt spid="839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50" autoRev="1" fill="hold"/>
                                        <p:tgtEl>
                                          <p:spTgt spid="839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39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39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3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83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83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83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83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83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83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83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83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83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83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83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5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3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39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839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83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839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839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83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83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83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83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83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2" grpId="0" animBg="1"/>
      <p:bldP spid="83973" grpId="0" animBg="1"/>
      <p:bldP spid="83974" grpId="0" animBg="1"/>
      <p:bldP spid="83975" grpId="0" animBg="1"/>
      <p:bldP spid="83976" grpId="0" animBg="1"/>
      <p:bldP spid="83977" grpId="0" animBg="1"/>
      <p:bldP spid="83978" grpId="0" animBg="1"/>
      <p:bldP spid="83979" grpId="0" animBg="1"/>
      <p:bldP spid="83980" grpId="0" animBg="1"/>
      <p:bldP spid="83981" grpId="0" animBg="1"/>
      <p:bldP spid="83982" grpId="0" animBg="1"/>
      <p:bldP spid="83983" grpId="0" animBg="1"/>
      <p:bldP spid="83984" grpId="0" animBg="1"/>
      <p:bldP spid="83984" grpId="1" animBg="1"/>
      <p:bldP spid="83985" grpId="0" animBg="1"/>
      <p:bldP spid="83985" grpId="1" animBg="1"/>
      <p:bldP spid="83986" grpId="0" animBg="1"/>
      <p:bldP spid="83986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4"/>
          <p:cNvSpPr>
            <a:spLocks noGrp="1" noChangeArrowheads="1"/>
          </p:cNvSpPr>
          <p:nvPr>
            <p:ph type="title"/>
          </p:nvPr>
        </p:nvSpPr>
        <p:spPr>
          <a:xfrm>
            <a:off x="1759526" y="0"/>
            <a:ext cx="10432473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6600" dirty="0" smtClean="0">
                <a:solidFill>
                  <a:schemeClr val="bg1"/>
                </a:solidFill>
              </a:rPr>
              <a:t>Система уголовного права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84909" y="3359438"/>
            <a:ext cx="4827940" cy="783071"/>
          </a:xfrm>
          <a:solidFill>
            <a:srgbClr val="006600"/>
          </a:solidFill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algn="ctr" eaLnBrk="1" hangingPunct="1">
              <a:buClr>
                <a:schemeClr val="bg1"/>
              </a:buClr>
              <a:buSzTx/>
              <a:buFont typeface="Wingdings" pitchFamily="2" charset="2"/>
              <a:buChar char="&amp;"/>
              <a:defRPr/>
            </a:pPr>
            <a:r>
              <a:rPr lang="ru-RU" sz="4400" dirty="0" smtClean="0">
                <a:solidFill>
                  <a:schemeClr val="bg1"/>
                </a:solidFill>
              </a:rPr>
              <a:t>ОБЩЕЙ ЧАСТИ</a:t>
            </a:r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6040566" y="3359438"/>
            <a:ext cx="5818924" cy="854506"/>
          </a:xfrm>
          <a:solidFill>
            <a:srgbClr val="002060"/>
          </a:solidFill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algn="ctr" eaLnBrk="1" hangingPunct="1">
              <a:buClr>
                <a:schemeClr val="bg1"/>
              </a:buClr>
              <a:buSzPct val="105000"/>
              <a:buFont typeface="Wingdings" pitchFamily="2" charset="2"/>
              <a:buChar char="&amp;"/>
              <a:defRPr/>
            </a:pPr>
            <a:r>
              <a:rPr lang="ru-RU" sz="4400" dirty="0" smtClean="0">
                <a:solidFill>
                  <a:schemeClr val="bg1"/>
                </a:solidFill>
              </a:rPr>
              <a:t>ОСОБЕННОЙ ЧАСТИ</a:t>
            </a:r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0" y="1196976"/>
            <a:ext cx="12192000" cy="1560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Соответствует структуре </a:t>
            </a:r>
          </a:p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УК РФ и состоит из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355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355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355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2355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/>
      <p:bldP spid="23555" grpId="0" uiExpand="1" build="p" animBg="1"/>
      <p:bldP spid="23557" grpId="0" uiExpand="1" build="p" animBg="1"/>
      <p:bldP spid="2355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93272" y="1288829"/>
            <a:ext cx="9228475" cy="5693866"/>
          </a:xfrm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  <a:buClr>
                <a:schemeClr val="accent2"/>
              </a:buClr>
              <a:buSzTx/>
              <a:buFont typeface="Wingdings" pitchFamily="2" charset="2"/>
              <a:buChar char="F"/>
              <a:defRPr/>
            </a:pPr>
            <a:r>
              <a:rPr lang="ru-RU" sz="2800" dirty="0" smtClean="0"/>
              <a:t>Общие положения и принципы</a:t>
            </a:r>
          </a:p>
          <a:p>
            <a:pPr eaLnBrk="1" hangingPunct="1">
              <a:lnSpc>
                <a:spcPct val="90000"/>
              </a:lnSpc>
              <a:buClr>
                <a:schemeClr val="accent2"/>
              </a:buClr>
              <a:buSzTx/>
              <a:buFont typeface="Wingdings" pitchFamily="2" charset="2"/>
              <a:buChar char="F"/>
              <a:defRPr/>
            </a:pPr>
            <a:r>
              <a:rPr lang="ru-RU" sz="2800" dirty="0" smtClean="0"/>
              <a:t>Основание уголовной ответственности</a:t>
            </a:r>
          </a:p>
          <a:p>
            <a:pPr eaLnBrk="1" hangingPunct="1">
              <a:lnSpc>
                <a:spcPct val="90000"/>
              </a:lnSpc>
              <a:buClr>
                <a:schemeClr val="accent2"/>
              </a:buClr>
              <a:buSzTx/>
              <a:buFont typeface="Wingdings" pitchFamily="2" charset="2"/>
              <a:buChar char="F"/>
              <a:defRPr/>
            </a:pPr>
            <a:r>
              <a:rPr lang="ru-RU" sz="2800" dirty="0" smtClean="0"/>
              <a:t>Действие во времени и пространстве</a:t>
            </a:r>
          </a:p>
          <a:p>
            <a:pPr eaLnBrk="1" hangingPunct="1">
              <a:lnSpc>
                <a:spcPct val="90000"/>
              </a:lnSpc>
              <a:buClr>
                <a:schemeClr val="accent2"/>
              </a:buClr>
              <a:buSzTx/>
              <a:buFont typeface="Wingdings" pitchFamily="2" charset="2"/>
              <a:buChar char="F"/>
              <a:defRPr/>
            </a:pPr>
            <a:r>
              <a:rPr lang="ru-RU" sz="2800" dirty="0" smtClean="0"/>
              <a:t>Понятие и категории преступлений</a:t>
            </a:r>
          </a:p>
          <a:p>
            <a:pPr eaLnBrk="1" hangingPunct="1">
              <a:lnSpc>
                <a:spcPct val="90000"/>
              </a:lnSpc>
              <a:buClr>
                <a:schemeClr val="accent2"/>
              </a:buClr>
              <a:buSzTx/>
              <a:buFont typeface="Wingdings" pitchFamily="2" charset="2"/>
              <a:buChar char="F"/>
              <a:defRPr/>
            </a:pPr>
            <a:r>
              <a:rPr lang="ru-RU" sz="2800" dirty="0" smtClean="0"/>
              <a:t>Формы вины</a:t>
            </a:r>
          </a:p>
          <a:p>
            <a:pPr eaLnBrk="1" hangingPunct="1">
              <a:lnSpc>
                <a:spcPct val="90000"/>
              </a:lnSpc>
              <a:buClr>
                <a:schemeClr val="accent2"/>
              </a:buClr>
              <a:buSzTx/>
              <a:buFont typeface="Wingdings" pitchFamily="2" charset="2"/>
              <a:buChar char="F"/>
              <a:defRPr/>
            </a:pPr>
            <a:r>
              <a:rPr lang="ru-RU" sz="2800" dirty="0" smtClean="0"/>
              <a:t>Возраст уголовной ответственности</a:t>
            </a:r>
          </a:p>
          <a:p>
            <a:pPr eaLnBrk="1" hangingPunct="1">
              <a:lnSpc>
                <a:spcPct val="90000"/>
              </a:lnSpc>
              <a:buClr>
                <a:schemeClr val="accent2"/>
              </a:buClr>
              <a:buSzTx/>
              <a:buFont typeface="Wingdings" pitchFamily="2" charset="2"/>
              <a:buChar char="F"/>
              <a:defRPr/>
            </a:pPr>
            <a:r>
              <a:rPr lang="ru-RU" sz="2800" dirty="0" smtClean="0"/>
              <a:t>Обстоятельства, исключающие преступность деяния</a:t>
            </a:r>
          </a:p>
          <a:p>
            <a:pPr eaLnBrk="1" hangingPunct="1">
              <a:lnSpc>
                <a:spcPct val="90000"/>
              </a:lnSpc>
              <a:buClr>
                <a:schemeClr val="accent2"/>
              </a:buClr>
              <a:buSzTx/>
              <a:buFont typeface="Wingdings" pitchFamily="2" charset="2"/>
              <a:buChar char="F"/>
              <a:defRPr/>
            </a:pPr>
            <a:r>
              <a:rPr lang="ru-RU" sz="2800" dirty="0" smtClean="0"/>
              <a:t>Понятие неоконченной преступной деятельности</a:t>
            </a:r>
          </a:p>
          <a:p>
            <a:pPr eaLnBrk="1" hangingPunct="1">
              <a:lnSpc>
                <a:spcPct val="90000"/>
              </a:lnSpc>
              <a:buClr>
                <a:schemeClr val="accent2"/>
              </a:buClr>
              <a:buSzTx/>
              <a:buFont typeface="Wingdings" pitchFamily="2" charset="2"/>
              <a:buChar char="F"/>
              <a:defRPr/>
            </a:pPr>
            <a:r>
              <a:rPr lang="ru-RU" sz="2800" dirty="0" smtClean="0"/>
              <a:t>Институты множественности и соучастия</a:t>
            </a:r>
          </a:p>
          <a:p>
            <a:pPr eaLnBrk="1" hangingPunct="1">
              <a:lnSpc>
                <a:spcPct val="90000"/>
              </a:lnSpc>
              <a:buClr>
                <a:schemeClr val="accent2"/>
              </a:buClr>
              <a:buSzTx/>
              <a:buFont typeface="Wingdings" pitchFamily="2" charset="2"/>
              <a:buChar char="F"/>
              <a:defRPr/>
            </a:pPr>
            <a:r>
              <a:rPr lang="ru-RU" sz="2800" dirty="0" smtClean="0"/>
              <a:t>Понятие, цели и виды наказаний</a:t>
            </a:r>
          </a:p>
          <a:p>
            <a:pPr eaLnBrk="1" hangingPunct="1">
              <a:lnSpc>
                <a:spcPct val="90000"/>
              </a:lnSpc>
              <a:buClr>
                <a:schemeClr val="accent2"/>
              </a:buClr>
              <a:buSzTx/>
              <a:buFont typeface="Wingdings" pitchFamily="2" charset="2"/>
              <a:buChar char="F"/>
              <a:defRPr/>
            </a:pPr>
            <a:r>
              <a:rPr lang="ru-RU" sz="2800" dirty="0" smtClean="0"/>
              <a:t>Основания освобождения от УО и наказания</a:t>
            </a:r>
          </a:p>
          <a:p>
            <a:pPr eaLnBrk="1" hangingPunct="1">
              <a:lnSpc>
                <a:spcPct val="90000"/>
              </a:lnSpc>
              <a:buClr>
                <a:schemeClr val="accent2"/>
              </a:buClr>
              <a:buSzTx/>
              <a:buFont typeface="Wingdings" pitchFamily="2" charset="2"/>
              <a:buChar char="F"/>
              <a:defRPr/>
            </a:pPr>
            <a:r>
              <a:rPr lang="ru-RU" sz="2800" dirty="0" smtClean="0"/>
              <a:t> Особенности ответственности несовершеннолетних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>
          <a:xfrm>
            <a:off x="1801090" y="0"/>
            <a:ext cx="10390909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6600" dirty="0" smtClean="0">
                <a:solidFill>
                  <a:schemeClr val="bg1"/>
                </a:solidFill>
              </a:rPr>
              <a:t>ОБЩАЯ ЧАСТЬ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000"/>
                            </p:stCondLst>
                            <p:childTnLst>
                              <p:par>
                                <p:cTn id="3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0"/>
                            </p:stCondLst>
                            <p:childTnLst>
                              <p:par>
                                <p:cTn id="4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9000"/>
                            </p:stCondLst>
                            <p:childTnLst>
                              <p:par>
                                <p:cTn id="4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0"/>
                            </p:stCondLst>
                            <p:childTnLst>
                              <p:par>
                                <p:cTn id="5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1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2000"/>
                            </p:stCondLst>
                            <p:childTnLst>
                              <p:par>
                                <p:cTn id="6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25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25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3000"/>
                            </p:stCondLst>
                            <p:childTnLst>
                              <p:par>
                                <p:cTn id="6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25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225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801090" y="0"/>
            <a:ext cx="1039091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6600" dirty="0" smtClean="0">
                <a:solidFill>
                  <a:schemeClr val="bg1"/>
                </a:solidFill>
              </a:rPr>
              <a:t>ОСОБЕННАЯ ЧАСТЬ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2420939"/>
            <a:ext cx="12192000" cy="3627437"/>
          </a:xfrm>
        </p:spPr>
        <p:txBody>
          <a:bodyPr/>
          <a:lstStyle/>
          <a:p>
            <a:pPr algn="ctr" eaLnBrk="1" hangingPunct="1">
              <a:buClr>
                <a:srgbClr val="FF3300"/>
              </a:buClr>
              <a:buSzPct val="105000"/>
              <a:buFont typeface="Wingdings" pitchFamily="2" charset="2"/>
              <a:buChar char="G"/>
              <a:defRPr/>
            </a:pPr>
            <a:r>
              <a:rPr lang="ru-RU" sz="5400" dirty="0" smtClean="0">
                <a:solidFill>
                  <a:srgbClr val="002060"/>
                </a:solidFill>
              </a:rPr>
              <a:t>СОДЕРЖИТ ОПИСАНИЕ КОНКРЕТНЫХ ВИДОВ ПРЕСТУПЛЕНИЙ И УСТАНОВЛЕННЫХ ЗА НИХ НАКАЗАНИЙ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579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316176"/>
            <a:ext cx="10972800" cy="4634634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7200" dirty="0" smtClean="0">
                <a:solidFill>
                  <a:srgbClr val="002060"/>
                </a:solidFill>
              </a:rPr>
              <a:t>ВЗАИМОДЕЙСТВИЕ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7200" dirty="0" smtClean="0">
                <a:solidFill>
                  <a:srgbClr val="002060"/>
                </a:solidFill>
              </a:rPr>
              <a:t>УГОЛОВНОГО ПРАВА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7200" dirty="0" smtClean="0">
                <a:solidFill>
                  <a:srgbClr val="002060"/>
                </a:solidFill>
              </a:rPr>
              <a:t>С ИНЫМИ ОТРАСЛЯМИ ПРАВА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AutoShape 2"/>
          <p:cNvSpPr>
            <a:spLocks noChangeArrowheads="1"/>
          </p:cNvSpPr>
          <p:nvPr/>
        </p:nvSpPr>
        <p:spPr bwMode="auto">
          <a:xfrm>
            <a:off x="8691456" y="-48884"/>
            <a:ext cx="3100391" cy="1104245"/>
          </a:xfrm>
          <a:prstGeom prst="horizontalScroll">
            <a:avLst>
              <a:gd name="adj" fmla="val 12500"/>
            </a:avLst>
          </a:prstGeom>
          <a:solidFill>
            <a:srgbClr val="0066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none" anchor="ctr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КОНСТИТУЦИОННОЕ</a:t>
            </a:r>
          </a:p>
          <a:p>
            <a:r>
              <a:rPr lang="ru-RU" sz="2400" dirty="0">
                <a:solidFill>
                  <a:schemeClr val="bg1"/>
                </a:solidFill>
              </a:rPr>
              <a:t> ПРАВО</a:t>
            </a:r>
          </a:p>
        </p:txBody>
      </p:sp>
      <p:sp>
        <p:nvSpPr>
          <p:cNvPr id="84995" name="AutoShape 3"/>
          <p:cNvSpPr>
            <a:spLocks noChangeArrowheads="1"/>
          </p:cNvSpPr>
          <p:nvPr/>
        </p:nvSpPr>
        <p:spPr bwMode="auto">
          <a:xfrm>
            <a:off x="8691456" y="1038553"/>
            <a:ext cx="2385035" cy="1104245"/>
          </a:xfrm>
          <a:prstGeom prst="horizontalScroll">
            <a:avLst>
              <a:gd name="adj" fmla="val 12500"/>
            </a:avLst>
          </a:prstGeom>
          <a:solidFill>
            <a:srgbClr val="0066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none" anchor="ctr">
            <a:spAutoFit/>
          </a:bodyPr>
          <a:lstStyle/>
          <a:p>
            <a:r>
              <a:rPr lang="ru-RU" sz="2400">
                <a:solidFill>
                  <a:schemeClr val="bg1"/>
                </a:solidFill>
              </a:rPr>
              <a:t>ГРАЖДАНСКОЕ </a:t>
            </a:r>
          </a:p>
          <a:p>
            <a:r>
              <a:rPr lang="ru-RU" sz="2400">
                <a:solidFill>
                  <a:schemeClr val="bg1"/>
                </a:solidFill>
              </a:rPr>
              <a:t>ПРАВО</a:t>
            </a:r>
          </a:p>
        </p:txBody>
      </p:sp>
      <p:sp>
        <p:nvSpPr>
          <p:cNvPr id="84996" name="AutoShape 4"/>
          <p:cNvSpPr>
            <a:spLocks noChangeArrowheads="1"/>
          </p:cNvSpPr>
          <p:nvPr/>
        </p:nvSpPr>
        <p:spPr bwMode="auto">
          <a:xfrm>
            <a:off x="8691456" y="2181553"/>
            <a:ext cx="3298535" cy="1104245"/>
          </a:xfrm>
          <a:prstGeom prst="horizontalScroll">
            <a:avLst>
              <a:gd name="adj" fmla="val 12500"/>
            </a:avLst>
          </a:prstGeom>
          <a:solidFill>
            <a:srgbClr val="0066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anchor="ctr">
            <a:spAutoFit/>
          </a:bodyPr>
          <a:lstStyle/>
          <a:p>
            <a:r>
              <a:rPr lang="ru-RU" sz="2400">
                <a:solidFill>
                  <a:schemeClr val="bg1"/>
                </a:solidFill>
              </a:rPr>
              <a:t>АДМИНИСТРАТИВНОЕ </a:t>
            </a:r>
          </a:p>
          <a:p>
            <a:r>
              <a:rPr lang="ru-RU" sz="2400">
                <a:solidFill>
                  <a:schemeClr val="bg1"/>
                </a:solidFill>
              </a:rPr>
              <a:t>ПРАВО</a:t>
            </a:r>
          </a:p>
        </p:txBody>
      </p:sp>
      <p:sp>
        <p:nvSpPr>
          <p:cNvPr id="84997" name="AutoShape 5"/>
          <p:cNvSpPr>
            <a:spLocks noChangeArrowheads="1"/>
          </p:cNvSpPr>
          <p:nvPr/>
        </p:nvSpPr>
        <p:spPr bwMode="auto">
          <a:xfrm>
            <a:off x="8691456" y="3216603"/>
            <a:ext cx="1747518" cy="1104245"/>
          </a:xfrm>
          <a:prstGeom prst="horizontalScroll">
            <a:avLst>
              <a:gd name="adj" fmla="val 12500"/>
            </a:avLst>
          </a:prstGeom>
          <a:solidFill>
            <a:srgbClr val="0066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none" anchor="ctr">
            <a:spAutoFit/>
          </a:bodyPr>
          <a:lstStyle/>
          <a:p>
            <a:r>
              <a:rPr lang="ru-RU" sz="2400">
                <a:solidFill>
                  <a:schemeClr val="bg1"/>
                </a:solidFill>
              </a:rPr>
              <a:t>ТРУДОВОЕ</a:t>
            </a:r>
          </a:p>
          <a:p>
            <a:r>
              <a:rPr lang="ru-RU" sz="2400">
                <a:solidFill>
                  <a:schemeClr val="bg1"/>
                </a:solidFill>
              </a:rPr>
              <a:t> ПРАВО</a:t>
            </a:r>
          </a:p>
        </p:txBody>
      </p:sp>
      <p:sp>
        <p:nvSpPr>
          <p:cNvPr id="84998" name="AutoShape 6"/>
          <p:cNvSpPr>
            <a:spLocks noChangeArrowheads="1"/>
          </p:cNvSpPr>
          <p:nvPr/>
        </p:nvSpPr>
        <p:spPr bwMode="auto">
          <a:xfrm>
            <a:off x="8691456" y="4486603"/>
            <a:ext cx="3035300" cy="1104245"/>
          </a:xfrm>
          <a:prstGeom prst="horizontalScroll">
            <a:avLst>
              <a:gd name="adj" fmla="val 12500"/>
            </a:avLst>
          </a:prstGeom>
          <a:solidFill>
            <a:srgbClr val="0066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anchor="ctr">
            <a:spAutoFit/>
          </a:bodyPr>
          <a:lstStyle/>
          <a:p>
            <a:r>
              <a:rPr lang="ru-RU" sz="2400">
                <a:solidFill>
                  <a:schemeClr val="bg1"/>
                </a:solidFill>
              </a:rPr>
              <a:t>МЕЖДУНАРОДНОЕ ПУБЛИЧНОЕ ПРАВО</a:t>
            </a:r>
          </a:p>
        </p:txBody>
      </p:sp>
      <p:sp>
        <p:nvSpPr>
          <p:cNvPr id="84999" name="AutoShape 7"/>
          <p:cNvSpPr>
            <a:spLocks noChangeArrowheads="1"/>
          </p:cNvSpPr>
          <p:nvPr/>
        </p:nvSpPr>
        <p:spPr bwMode="auto">
          <a:xfrm>
            <a:off x="8691456" y="5834391"/>
            <a:ext cx="2010064" cy="1104245"/>
          </a:xfrm>
          <a:prstGeom prst="horizontalScroll">
            <a:avLst>
              <a:gd name="adj" fmla="val 12500"/>
            </a:avLst>
          </a:prstGeom>
          <a:solidFill>
            <a:srgbClr val="0066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anchor="ctr">
            <a:spAutoFit/>
          </a:bodyPr>
          <a:lstStyle/>
          <a:p>
            <a:r>
              <a:rPr lang="ru-RU" sz="2400">
                <a:solidFill>
                  <a:schemeClr val="bg1"/>
                </a:solidFill>
              </a:rPr>
              <a:t>СЕМЕЙНОЕ </a:t>
            </a:r>
          </a:p>
          <a:p>
            <a:r>
              <a:rPr lang="ru-RU" sz="2400">
                <a:solidFill>
                  <a:schemeClr val="bg1"/>
                </a:solidFill>
              </a:rPr>
              <a:t>ПРАВО</a:t>
            </a:r>
          </a:p>
        </p:txBody>
      </p:sp>
      <p:sp>
        <p:nvSpPr>
          <p:cNvPr id="85008" name="AutoShape 16"/>
          <p:cNvSpPr>
            <a:spLocks noChangeArrowheads="1"/>
          </p:cNvSpPr>
          <p:nvPr/>
        </p:nvSpPr>
        <p:spPr bwMode="auto">
          <a:xfrm>
            <a:off x="387940" y="1374292"/>
            <a:ext cx="3789507" cy="777061"/>
          </a:xfrm>
          <a:prstGeom prst="horizontalScroll">
            <a:avLst>
              <a:gd name="adj" fmla="val 12500"/>
            </a:avLst>
          </a:prstGeom>
          <a:solidFill>
            <a:srgbClr val="00206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anchor="ctr">
            <a:spAutoFit/>
          </a:bodyPr>
          <a:lstStyle/>
          <a:p>
            <a:r>
              <a:rPr lang="ru-RU" sz="3200" b="1">
                <a:solidFill>
                  <a:schemeClr val="bg1"/>
                </a:solidFill>
              </a:rPr>
              <a:t>УГОЛОВНОЕ ПРАВО</a:t>
            </a:r>
          </a:p>
        </p:txBody>
      </p:sp>
      <p:sp>
        <p:nvSpPr>
          <p:cNvPr id="85009" name="AutoShape 17"/>
          <p:cNvSpPr>
            <a:spLocks noChangeArrowheads="1"/>
          </p:cNvSpPr>
          <p:nvPr/>
        </p:nvSpPr>
        <p:spPr bwMode="auto">
          <a:xfrm>
            <a:off x="318664" y="2101743"/>
            <a:ext cx="3075709" cy="1595021"/>
          </a:xfrm>
          <a:prstGeom prst="horizontalScroll">
            <a:avLst>
              <a:gd name="adj" fmla="val 12500"/>
            </a:avLst>
          </a:prstGeom>
          <a:solidFill>
            <a:srgbClr val="00206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square" anchor="ctr">
            <a:spAutoFit/>
          </a:bodyPr>
          <a:lstStyle/>
          <a:p>
            <a:r>
              <a:rPr lang="ru-RU" sz="2400">
                <a:solidFill>
                  <a:schemeClr val="bg1"/>
                </a:solidFill>
              </a:rPr>
              <a:t>УГОЛОВНО-</a:t>
            </a:r>
          </a:p>
          <a:p>
            <a:r>
              <a:rPr lang="ru-RU" sz="2400">
                <a:solidFill>
                  <a:schemeClr val="bg1"/>
                </a:solidFill>
              </a:rPr>
              <a:t>ПРОЦЕССУАЛЬНОЕ</a:t>
            </a:r>
          </a:p>
          <a:p>
            <a:r>
              <a:rPr lang="ru-RU" sz="2400">
                <a:solidFill>
                  <a:schemeClr val="bg1"/>
                </a:solidFill>
              </a:rPr>
              <a:t>ПРАВО</a:t>
            </a:r>
          </a:p>
        </p:txBody>
      </p:sp>
      <p:sp>
        <p:nvSpPr>
          <p:cNvPr id="85010" name="AutoShape 18"/>
          <p:cNvSpPr>
            <a:spLocks noChangeArrowheads="1"/>
          </p:cNvSpPr>
          <p:nvPr/>
        </p:nvSpPr>
        <p:spPr bwMode="auto">
          <a:xfrm>
            <a:off x="290956" y="3586849"/>
            <a:ext cx="3103417" cy="1595021"/>
          </a:xfrm>
          <a:prstGeom prst="horizontalScroll">
            <a:avLst>
              <a:gd name="adj" fmla="val 12500"/>
            </a:avLst>
          </a:prstGeom>
          <a:solidFill>
            <a:srgbClr val="00206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square" anchor="ctr">
            <a:spAutoFit/>
          </a:bodyPr>
          <a:lstStyle/>
          <a:p>
            <a:r>
              <a:rPr lang="ru-RU" sz="2400">
                <a:solidFill>
                  <a:schemeClr val="bg1"/>
                </a:solidFill>
              </a:rPr>
              <a:t>УГОЛОВНО-</a:t>
            </a:r>
          </a:p>
          <a:p>
            <a:r>
              <a:rPr lang="ru-RU" sz="2400">
                <a:solidFill>
                  <a:schemeClr val="bg1"/>
                </a:solidFill>
              </a:rPr>
              <a:t>ИСПОЛНИТЕЛЬНОЕ</a:t>
            </a:r>
          </a:p>
          <a:p>
            <a:r>
              <a:rPr lang="ru-RU" sz="2400">
                <a:solidFill>
                  <a:schemeClr val="bg1"/>
                </a:solidFill>
              </a:rPr>
              <a:t>ПРАВО</a:t>
            </a:r>
          </a:p>
        </p:txBody>
      </p:sp>
      <p:cxnSp>
        <p:nvCxnSpPr>
          <p:cNvPr id="85011" name="AutoShape 19"/>
          <p:cNvCxnSpPr>
            <a:cxnSpLocks noChangeShapeType="1"/>
            <a:stCxn id="85008" idx="3"/>
            <a:endCxn id="85009" idx="3"/>
          </p:cNvCxnSpPr>
          <p:nvPr/>
        </p:nvCxnSpPr>
        <p:spPr bwMode="auto">
          <a:xfrm flipH="1">
            <a:off x="3394373" y="1762823"/>
            <a:ext cx="783074" cy="1136431"/>
          </a:xfrm>
          <a:prstGeom prst="bentConnector3">
            <a:avLst>
              <a:gd name="adj1" fmla="val -29193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85012" name="AutoShape 20"/>
          <p:cNvCxnSpPr>
            <a:cxnSpLocks noChangeShapeType="1"/>
            <a:stCxn id="85008" idx="3"/>
            <a:endCxn id="85010" idx="3"/>
          </p:cNvCxnSpPr>
          <p:nvPr/>
        </p:nvCxnSpPr>
        <p:spPr bwMode="auto">
          <a:xfrm flipH="1">
            <a:off x="3394373" y="1762823"/>
            <a:ext cx="783074" cy="2621537"/>
          </a:xfrm>
          <a:prstGeom prst="bentConnector3">
            <a:avLst>
              <a:gd name="adj1" fmla="val -29193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85013" name="AutoShape 21"/>
          <p:cNvCxnSpPr>
            <a:cxnSpLocks noChangeShapeType="1"/>
            <a:stCxn id="85008" idx="3"/>
            <a:endCxn id="84995" idx="1"/>
          </p:cNvCxnSpPr>
          <p:nvPr/>
        </p:nvCxnSpPr>
        <p:spPr bwMode="auto">
          <a:xfrm flipV="1">
            <a:off x="4177447" y="1590676"/>
            <a:ext cx="4514009" cy="172147"/>
          </a:xfrm>
          <a:prstGeom prst="bentConnector3">
            <a:avLst>
              <a:gd name="adj1" fmla="val 8591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85014" name="AutoShape 22"/>
          <p:cNvCxnSpPr>
            <a:cxnSpLocks noChangeShapeType="1"/>
            <a:stCxn id="85008" idx="3"/>
            <a:endCxn id="84996" idx="1"/>
          </p:cNvCxnSpPr>
          <p:nvPr/>
        </p:nvCxnSpPr>
        <p:spPr bwMode="auto">
          <a:xfrm>
            <a:off x="4177447" y="1762823"/>
            <a:ext cx="4514009" cy="970853"/>
          </a:xfrm>
          <a:prstGeom prst="bentConnector3">
            <a:avLst>
              <a:gd name="adj1" fmla="val 86217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85015" name="AutoShape 23"/>
          <p:cNvCxnSpPr>
            <a:cxnSpLocks noChangeShapeType="1"/>
            <a:stCxn id="85008" idx="3"/>
            <a:endCxn id="84997" idx="1"/>
          </p:cNvCxnSpPr>
          <p:nvPr/>
        </p:nvCxnSpPr>
        <p:spPr bwMode="auto">
          <a:xfrm>
            <a:off x="4177447" y="1762823"/>
            <a:ext cx="4514009" cy="2005903"/>
          </a:xfrm>
          <a:prstGeom prst="bentConnector3">
            <a:avLst>
              <a:gd name="adj1" fmla="val 86524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85016" name="AutoShape 24"/>
          <p:cNvCxnSpPr>
            <a:cxnSpLocks noChangeShapeType="1"/>
            <a:stCxn id="85008" idx="3"/>
            <a:endCxn id="84998" idx="1"/>
          </p:cNvCxnSpPr>
          <p:nvPr/>
        </p:nvCxnSpPr>
        <p:spPr bwMode="auto">
          <a:xfrm>
            <a:off x="4177447" y="1762823"/>
            <a:ext cx="4514009" cy="3275903"/>
          </a:xfrm>
          <a:prstGeom prst="bentConnector3">
            <a:avLst>
              <a:gd name="adj1" fmla="val 86217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85017" name="AutoShape 25"/>
          <p:cNvCxnSpPr>
            <a:cxnSpLocks noChangeShapeType="1"/>
            <a:endCxn id="84999" idx="1"/>
          </p:cNvCxnSpPr>
          <p:nvPr/>
        </p:nvCxnSpPr>
        <p:spPr bwMode="auto">
          <a:xfrm rot="16200000" flipH="1">
            <a:off x="6069233" y="3764291"/>
            <a:ext cx="4623692" cy="620754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85018" name="AutoShape 26"/>
          <p:cNvCxnSpPr>
            <a:cxnSpLocks noChangeShapeType="1"/>
            <a:stCxn id="85008" idx="3"/>
            <a:endCxn id="84994" idx="1"/>
          </p:cNvCxnSpPr>
          <p:nvPr/>
        </p:nvCxnSpPr>
        <p:spPr bwMode="auto">
          <a:xfrm flipV="1">
            <a:off x="4177447" y="503239"/>
            <a:ext cx="4514009" cy="1259584"/>
          </a:xfrm>
          <a:prstGeom prst="bentConnector3">
            <a:avLst>
              <a:gd name="adj1" fmla="val 85603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85019" name="AutoShape 27"/>
          <p:cNvSpPr>
            <a:spLocks noChangeArrowheads="1"/>
          </p:cNvSpPr>
          <p:nvPr/>
        </p:nvSpPr>
        <p:spPr bwMode="auto">
          <a:xfrm>
            <a:off x="5235192" y="3621416"/>
            <a:ext cx="2606586" cy="1104245"/>
          </a:xfrm>
          <a:prstGeom prst="horizontalScroll">
            <a:avLst>
              <a:gd name="adj" fmla="val 12500"/>
            </a:avLst>
          </a:prstGeom>
          <a:solidFill>
            <a:srgbClr val="0066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anchor="ctr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ЭКОЛОГИЧЕСКОЕ </a:t>
            </a:r>
          </a:p>
          <a:p>
            <a:r>
              <a:rPr lang="ru-RU" sz="2400" dirty="0">
                <a:solidFill>
                  <a:schemeClr val="bg1"/>
                </a:solidFill>
              </a:rPr>
              <a:t>ПРАВО</a:t>
            </a:r>
          </a:p>
        </p:txBody>
      </p:sp>
      <p:sp>
        <p:nvSpPr>
          <p:cNvPr id="85020" name="AutoShape 28"/>
          <p:cNvSpPr>
            <a:spLocks noChangeArrowheads="1"/>
          </p:cNvSpPr>
          <p:nvPr/>
        </p:nvSpPr>
        <p:spPr bwMode="auto">
          <a:xfrm>
            <a:off x="5353726" y="4589791"/>
            <a:ext cx="2488052" cy="1104245"/>
          </a:xfrm>
          <a:prstGeom prst="horizontalScroll">
            <a:avLst>
              <a:gd name="adj" fmla="val 12500"/>
            </a:avLst>
          </a:prstGeom>
          <a:solidFill>
            <a:srgbClr val="0066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anchor="ctr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ТРАНСПОРТНОЕ </a:t>
            </a:r>
          </a:p>
          <a:p>
            <a:r>
              <a:rPr lang="ru-RU" sz="2400" dirty="0">
                <a:solidFill>
                  <a:schemeClr val="bg1"/>
                </a:solidFill>
              </a:rPr>
              <a:t>ПРАВО</a:t>
            </a:r>
          </a:p>
        </p:txBody>
      </p:sp>
      <p:sp>
        <p:nvSpPr>
          <p:cNvPr id="85021" name="AutoShape 29"/>
          <p:cNvSpPr>
            <a:spLocks noChangeArrowheads="1"/>
          </p:cNvSpPr>
          <p:nvPr/>
        </p:nvSpPr>
        <p:spPr bwMode="auto">
          <a:xfrm>
            <a:off x="4095463" y="5559753"/>
            <a:ext cx="3746315" cy="1104245"/>
          </a:xfrm>
          <a:prstGeom prst="horizontalScroll">
            <a:avLst>
              <a:gd name="adj" fmla="val 12500"/>
            </a:avLst>
          </a:prstGeom>
          <a:solidFill>
            <a:srgbClr val="006600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anchor="ctr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ПРЕДПРИНИМАТЕЛЬСКОЕ </a:t>
            </a:r>
          </a:p>
          <a:p>
            <a:r>
              <a:rPr lang="ru-RU" sz="2400" dirty="0">
                <a:solidFill>
                  <a:schemeClr val="bg1"/>
                </a:solidFill>
              </a:rPr>
              <a:t>ПРАВО</a:t>
            </a:r>
          </a:p>
        </p:txBody>
      </p:sp>
      <p:cxnSp>
        <p:nvCxnSpPr>
          <p:cNvPr id="85023" name="AutoShape 31"/>
          <p:cNvCxnSpPr>
            <a:cxnSpLocks noChangeShapeType="1"/>
            <a:stCxn id="85008" idx="3"/>
            <a:endCxn id="85021" idx="3"/>
          </p:cNvCxnSpPr>
          <p:nvPr/>
        </p:nvCxnSpPr>
        <p:spPr bwMode="auto">
          <a:xfrm>
            <a:off x="4177447" y="1762823"/>
            <a:ext cx="3664331" cy="4349053"/>
          </a:xfrm>
          <a:prstGeom prst="bentConnector3">
            <a:avLst>
              <a:gd name="adj1" fmla="val 10623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85024" name="AutoShape 32"/>
          <p:cNvCxnSpPr>
            <a:cxnSpLocks noChangeShapeType="1"/>
            <a:stCxn id="85008" idx="3"/>
            <a:endCxn id="85020" idx="3"/>
          </p:cNvCxnSpPr>
          <p:nvPr/>
        </p:nvCxnSpPr>
        <p:spPr bwMode="auto">
          <a:xfrm>
            <a:off x="4177447" y="1762823"/>
            <a:ext cx="3664331" cy="3379091"/>
          </a:xfrm>
          <a:prstGeom prst="bentConnector3">
            <a:avLst>
              <a:gd name="adj1" fmla="val 10623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85025" name="AutoShape 33"/>
          <p:cNvCxnSpPr>
            <a:cxnSpLocks noChangeShapeType="1"/>
            <a:stCxn id="85008" idx="3"/>
            <a:endCxn id="85019" idx="3"/>
          </p:cNvCxnSpPr>
          <p:nvPr/>
        </p:nvCxnSpPr>
        <p:spPr bwMode="auto">
          <a:xfrm>
            <a:off x="4177447" y="1762823"/>
            <a:ext cx="3664331" cy="2410716"/>
          </a:xfrm>
          <a:prstGeom prst="bentConnector3">
            <a:avLst>
              <a:gd name="adj1" fmla="val 10623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5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85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85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85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1000"/>
                                        <p:tgtEl>
                                          <p:spTgt spid="85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85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84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85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84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85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84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000"/>
                                        <p:tgtEl>
                                          <p:spTgt spid="85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84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1000"/>
                                        <p:tgtEl>
                                          <p:spTgt spid="85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84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1000"/>
                            </p:stCondLst>
                            <p:childTnLst>
                              <p:par>
                                <p:cTn id="6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1000"/>
                                        <p:tgtEl>
                                          <p:spTgt spid="85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20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84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3000"/>
                            </p:stCondLst>
                            <p:childTnLst>
                              <p:par>
                                <p:cTn id="7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85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35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85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4500"/>
                            </p:stCondLst>
                            <p:childTnLst>
                              <p:par>
                                <p:cTn id="8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85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50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85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6000"/>
                            </p:stCondLst>
                            <p:childTnLst>
                              <p:par>
                                <p:cTn id="9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85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6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85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4" grpId="0" animBg="1"/>
      <p:bldP spid="84995" grpId="0" animBg="1"/>
      <p:bldP spid="84996" grpId="0" animBg="1"/>
      <p:bldP spid="84997" grpId="0" animBg="1"/>
      <p:bldP spid="84998" grpId="0" animBg="1"/>
      <p:bldP spid="84999" grpId="0" animBg="1"/>
      <p:bldP spid="85008" grpId="0" animBg="1"/>
      <p:bldP spid="85009" grpId="0" animBg="1"/>
      <p:bldP spid="85010" grpId="0" animBg="1"/>
      <p:bldP spid="85019" grpId="0" animBg="1"/>
      <p:bldP spid="85020" grpId="0" animBg="1"/>
      <p:bldP spid="850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814944" y="52958"/>
            <a:ext cx="10377056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dirty="0" smtClean="0">
                <a:solidFill>
                  <a:schemeClr val="bg1"/>
                </a:solidFill>
              </a:rPr>
              <a:t>Понятие «уголовное право» употребляется в следующих значениях: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4417" y="1842350"/>
            <a:ext cx="10972800" cy="3478213"/>
          </a:xfrm>
        </p:spPr>
        <p:txBody>
          <a:bodyPr/>
          <a:lstStyle/>
          <a:p>
            <a:pPr eaLnBrk="1" hangingPunct="1">
              <a:defRPr/>
            </a:pPr>
            <a:r>
              <a:rPr lang="ru-RU" sz="4800" dirty="0" smtClean="0"/>
              <a:t>Отрасль законодательства</a:t>
            </a:r>
          </a:p>
          <a:p>
            <a:pPr eaLnBrk="1" hangingPunct="1">
              <a:defRPr/>
            </a:pPr>
            <a:r>
              <a:rPr lang="ru-RU" sz="4800" dirty="0" smtClean="0"/>
              <a:t>Отрасль права</a:t>
            </a:r>
          </a:p>
          <a:p>
            <a:pPr eaLnBrk="1" hangingPunct="1">
              <a:defRPr/>
            </a:pPr>
            <a:r>
              <a:rPr lang="ru-RU" sz="4800" dirty="0" smtClean="0"/>
              <a:t>Отрасль науки</a:t>
            </a:r>
          </a:p>
          <a:p>
            <a:pPr eaLnBrk="1" hangingPunct="1">
              <a:defRPr/>
            </a:pPr>
            <a:r>
              <a:rPr lang="ru-RU" sz="4800" dirty="0" smtClean="0"/>
              <a:t>Учебная дисциплина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500"/>
                            </p:stCondLst>
                            <p:childTnLst>
                              <p:par>
                                <p:cTn id="26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759526" y="0"/>
            <a:ext cx="10432474" cy="1136073"/>
          </a:xfrm>
        </p:spPr>
        <p:txBody>
          <a:bodyPr/>
          <a:lstStyle/>
          <a:p>
            <a:pPr eaLnBrk="1" hangingPunct="1">
              <a:defRPr/>
            </a:pPr>
            <a:r>
              <a:rPr lang="ru-RU" sz="6000" dirty="0" smtClean="0">
                <a:solidFill>
                  <a:schemeClr val="bg1"/>
                </a:solidFill>
              </a:rPr>
              <a:t>2. Уголовно-правовая наука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6254" y="1196976"/>
            <a:ext cx="12025745" cy="5661025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3600" dirty="0" smtClean="0">
                <a:solidFill>
                  <a:srgbClr val="002060"/>
                </a:solidFill>
              </a:rPr>
              <a:t>Составная часть юридической науки, представляющая собой систему уголовно-правовых взглядов, идей, представлений об</a:t>
            </a:r>
          </a:p>
          <a:p>
            <a:pPr eaLnBrk="1" hangingPunct="1">
              <a:lnSpc>
                <a:spcPct val="90000"/>
              </a:lnSpc>
              <a:buSzTx/>
              <a:buFont typeface="Wingdings" pitchFamily="2" charset="2"/>
              <a:buChar char="F"/>
              <a:defRPr/>
            </a:pPr>
            <a:r>
              <a:rPr lang="ru-RU" dirty="0" smtClean="0">
                <a:solidFill>
                  <a:srgbClr val="002060"/>
                </a:solidFill>
              </a:rPr>
              <a:t>уголовном законе,</a:t>
            </a:r>
          </a:p>
          <a:p>
            <a:pPr eaLnBrk="1" hangingPunct="1">
              <a:lnSpc>
                <a:spcPct val="90000"/>
              </a:lnSpc>
              <a:buSzTx/>
              <a:buFont typeface="Wingdings" pitchFamily="2" charset="2"/>
              <a:buChar char="F"/>
              <a:defRPr/>
            </a:pPr>
            <a:r>
              <a:rPr lang="ru-RU" dirty="0" smtClean="0">
                <a:solidFill>
                  <a:srgbClr val="002060"/>
                </a:solidFill>
              </a:rPr>
              <a:t>его социальной обусловленности и эффективности,</a:t>
            </a:r>
          </a:p>
          <a:p>
            <a:pPr eaLnBrk="1" hangingPunct="1">
              <a:lnSpc>
                <a:spcPct val="90000"/>
              </a:lnSpc>
              <a:buSzTx/>
              <a:buFont typeface="Wingdings" pitchFamily="2" charset="2"/>
              <a:buChar char="F"/>
              <a:defRPr/>
            </a:pPr>
            <a:r>
              <a:rPr lang="ru-RU" dirty="0" smtClean="0">
                <a:solidFill>
                  <a:srgbClr val="002060"/>
                </a:solidFill>
              </a:rPr>
              <a:t>закономерностях и тенденциях его развития  и совершенствования,</a:t>
            </a:r>
          </a:p>
          <a:p>
            <a:pPr eaLnBrk="1" hangingPunct="1">
              <a:lnSpc>
                <a:spcPct val="90000"/>
              </a:lnSpc>
              <a:buSzTx/>
              <a:buFont typeface="Wingdings" pitchFamily="2" charset="2"/>
              <a:buChar char="F"/>
              <a:defRPr/>
            </a:pPr>
            <a:r>
              <a:rPr lang="ru-RU" dirty="0" smtClean="0">
                <a:solidFill>
                  <a:srgbClr val="002060"/>
                </a:solidFill>
              </a:rPr>
              <a:t>о принципах уголовного права,</a:t>
            </a:r>
          </a:p>
          <a:p>
            <a:pPr eaLnBrk="1" hangingPunct="1">
              <a:lnSpc>
                <a:spcPct val="90000"/>
              </a:lnSpc>
              <a:buSzTx/>
              <a:buFont typeface="Wingdings" pitchFamily="2" charset="2"/>
              <a:buChar char="F"/>
              <a:defRPr/>
            </a:pPr>
            <a:r>
              <a:rPr lang="ru-RU" dirty="0" smtClean="0">
                <a:solidFill>
                  <a:srgbClr val="002060"/>
                </a:solidFill>
              </a:rPr>
              <a:t>об истории и перспективах развития,</a:t>
            </a:r>
          </a:p>
          <a:p>
            <a:pPr eaLnBrk="1" hangingPunct="1">
              <a:lnSpc>
                <a:spcPct val="90000"/>
              </a:lnSpc>
              <a:buSzTx/>
              <a:buFont typeface="Wingdings" pitchFamily="2" charset="2"/>
              <a:buChar char="F"/>
              <a:defRPr/>
            </a:pPr>
            <a:r>
              <a:rPr lang="ru-RU" dirty="0" smtClean="0">
                <a:solidFill>
                  <a:srgbClr val="002060"/>
                </a:solidFill>
              </a:rPr>
              <a:t>о зарубежном уголовном праве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0"/>
                            </p:stCondLst>
                            <p:childTnLst>
                              <p:par>
                                <p:cTn id="3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2000"/>
                            </p:stCondLst>
                            <p:childTnLst>
                              <p:par>
                                <p:cTn id="3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4000"/>
                            </p:stCondLst>
                            <p:childTnLst>
                              <p:par>
                                <p:cTn id="4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704108" y="0"/>
            <a:ext cx="10487892" cy="1149927"/>
          </a:xfrm>
        </p:spPr>
        <p:txBody>
          <a:bodyPr/>
          <a:lstStyle/>
          <a:p>
            <a:pPr eaLnBrk="1" hangingPunct="1">
              <a:defRPr/>
            </a:pPr>
            <a:r>
              <a:rPr lang="ru-RU" sz="5400" dirty="0" smtClean="0">
                <a:solidFill>
                  <a:schemeClr val="bg1"/>
                </a:solidFill>
              </a:rPr>
              <a:t>Предмет науки уголовного права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14450"/>
            <a:ext cx="12192000" cy="5543550"/>
          </a:xfrm>
        </p:spPr>
        <p:txBody>
          <a:bodyPr/>
          <a:lstStyle/>
          <a:p>
            <a:pPr eaLnBrk="1" hangingPunct="1">
              <a:buSzTx/>
              <a:buFont typeface="Wingdings" pitchFamily="2" charset="2"/>
              <a:buChar char="G"/>
              <a:defRPr/>
            </a:pPr>
            <a:r>
              <a:rPr lang="ru-RU" sz="4000" dirty="0" smtClean="0">
                <a:solidFill>
                  <a:srgbClr val="002060"/>
                </a:solidFill>
              </a:rPr>
              <a:t>Преступление как предусмотренные уголовным законом общественно опасные деяния</a:t>
            </a:r>
          </a:p>
          <a:p>
            <a:pPr eaLnBrk="1" hangingPunct="1">
              <a:buSzTx/>
              <a:buFont typeface="Wingdings" pitchFamily="2" charset="2"/>
              <a:buChar char="G"/>
              <a:defRPr/>
            </a:pPr>
            <a:r>
              <a:rPr lang="ru-RU" sz="4000" dirty="0" smtClean="0">
                <a:solidFill>
                  <a:srgbClr val="002060"/>
                </a:solidFill>
              </a:rPr>
              <a:t>Наказание, т.е. меры государственного принуждения</a:t>
            </a:r>
          </a:p>
          <a:p>
            <a:pPr eaLnBrk="1" hangingPunct="1">
              <a:buSzTx/>
              <a:buFont typeface="Wingdings" pitchFamily="2" charset="2"/>
              <a:buChar char="G"/>
              <a:defRPr/>
            </a:pPr>
            <a:r>
              <a:rPr lang="ru-RU" sz="4000" dirty="0" smtClean="0">
                <a:solidFill>
                  <a:srgbClr val="002060"/>
                </a:solidFill>
              </a:rPr>
              <a:t>Их правовая характеристика и социальная природа</a:t>
            </a:r>
          </a:p>
          <a:p>
            <a:pPr eaLnBrk="1" hangingPunct="1">
              <a:buSzTx/>
              <a:buFont typeface="Wingdings" pitchFamily="2" charset="2"/>
              <a:buChar char="G"/>
              <a:defRPr/>
            </a:pPr>
            <a:r>
              <a:rPr lang="ru-RU" sz="4000" dirty="0" smtClean="0">
                <a:solidFill>
                  <a:srgbClr val="002060"/>
                </a:solidFill>
              </a:rPr>
              <a:t>Закономерности развития уголовного </a:t>
            </a:r>
            <a:r>
              <a:rPr lang="ru-RU" sz="4000" dirty="0" err="1" smtClean="0">
                <a:solidFill>
                  <a:srgbClr val="002060"/>
                </a:solidFill>
              </a:rPr>
              <a:t>законод-ства</a:t>
            </a:r>
            <a:endParaRPr lang="ru-RU" sz="4000" dirty="0" smtClean="0">
              <a:solidFill>
                <a:srgbClr val="002060"/>
              </a:solidFill>
            </a:endParaRPr>
          </a:p>
          <a:p>
            <a:pPr eaLnBrk="1" hangingPunct="1">
              <a:buSzPct val="105000"/>
              <a:buFont typeface="Wingdings" pitchFamily="2" charset="2"/>
              <a:buChar char="G"/>
              <a:defRPr/>
            </a:pPr>
            <a:r>
              <a:rPr lang="ru-RU" sz="4000" dirty="0" smtClean="0">
                <a:solidFill>
                  <a:srgbClr val="002060"/>
                </a:solidFill>
              </a:rPr>
              <a:t>Опыт следственно-судебных органов</a:t>
            </a:r>
          </a:p>
          <a:p>
            <a:pPr eaLnBrk="1" hangingPunct="1">
              <a:buSzPct val="105000"/>
              <a:buFont typeface="Wingdings" pitchFamily="2" charset="2"/>
              <a:buChar char="G"/>
              <a:defRPr/>
            </a:pPr>
            <a:r>
              <a:rPr lang="ru-RU" sz="4000" dirty="0" smtClean="0">
                <a:solidFill>
                  <a:srgbClr val="002060"/>
                </a:solidFill>
              </a:rPr>
              <a:t>Уголовное законодательство зарубежных стран</a:t>
            </a:r>
          </a:p>
        </p:txBody>
      </p:sp>
      <p:pic>
        <p:nvPicPr>
          <p:cNvPr id="3074" name="Picture 2" descr="C:\Users\smurzakov\Pictures\человечки\Человечки\ЧЕЛОВЕЧКИ\12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9745" y="2452254"/>
            <a:ext cx="3060448" cy="26115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500"/>
                            </p:stCondLst>
                            <p:childTnLst>
                              <p:par>
                                <p:cTn id="4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500"/>
                            </p:stCondLst>
                            <p:childTnLst>
                              <p:par>
                                <p:cTn id="5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773382" y="0"/>
            <a:ext cx="10418618" cy="1163782"/>
          </a:xfrm>
        </p:spPr>
        <p:txBody>
          <a:bodyPr/>
          <a:lstStyle/>
          <a:p>
            <a:pPr eaLnBrk="1" hangingPunct="1">
              <a:defRPr/>
            </a:pPr>
            <a:r>
              <a:rPr lang="ru-RU" sz="5400" dirty="0" smtClean="0">
                <a:solidFill>
                  <a:schemeClr val="bg1"/>
                </a:solidFill>
              </a:rPr>
              <a:t>Методы науки уголовного  права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12192000" cy="5257800"/>
          </a:xfrm>
        </p:spPr>
        <p:txBody>
          <a:bodyPr/>
          <a:lstStyle/>
          <a:p>
            <a:pPr eaLnBrk="1" hangingPunct="1">
              <a:buClr>
                <a:srgbClr val="002060"/>
              </a:buClr>
              <a:buSzTx/>
              <a:buFont typeface="Wingdings" pitchFamily="2" charset="2"/>
              <a:buChar char="P"/>
              <a:defRPr/>
            </a:pPr>
            <a:r>
              <a:rPr lang="ru-RU" sz="4400" b="1" dirty="0" smtClean="0">
                <a:solidFill>
                  <a:srgbClr val="002060"/>
                </a:solidFill>
              </a:rPr>
              <a:t>Диалектический (философский)</a:t>
            </a:r>
          </a:p>
          <a:p>
            <a:pPr eaLnBrk="1" hangingPunct="1">
              <a:buClr>
                <a:srgbClr val="002060"/>
              </a:buClr>
              <a:buSzTx/>
              <a:buFont typeface="Wingdings" pitchFamily="2" charset="2"/>
              <a:buChar char="P"/>
              <a:defRPr/>
            </a:pPr>
            <a:r>
              <a:rPr lang="ru-RU" sz="4400" b="1" dirty="0" smtClean="0">
                <a:solidFill>
                  <a:srgbClr val="002060"/>
                </a:solidFill>
              </a:rPr>
              <a:t>Догматический (формально логический или собственно юридический)</a:t>
            </a:r>
          </a:p>
          <a:p>
            <a:pPr eaLnBrk="1" hangingPunct="1">
              <a:buClr>
                <a:srgbClr val="002060"/>
              </a:buClr>
              <a:buSzTx/>
              <a:buFont typeface="Wingdings" pitchFamily="2" charset="2"/>
              <a:buChar char="P"/>
              <a:defRPr/>
            </a:pPr>
            <a:r>
              <a:rPr lang="ru-RU" sz="4400" b="1" dirty="0" smtClean="0">
                <a:solidFill>
                  <a:srgbClr val="002060"/>
                </a:solidFill>
              </a:rPr>
              <a:t>Социологические</a:t>
            </a:r>
          </a:p>
          <a:p>
            <a:pPr eaLnBrk="1" hangingPunct="1">
              <a:buClr>
                <a:srgbClr val="002060"/>
              </a:buClr>
              <a:buSzTx/>
              <a:buFont typeface="Wingdings" pitchFamily="2" charset="2"/>
              <a:buChar char="P"/>
              <a:defRPr/>
            </a:pPr>
            <a:r>
              <a:rPr lang="ru-RU" sz="4400" b="1" dirty="0" smtClean="0">
                <a:solidFill>
                  <a:srgbClr val="002060"/>
                </a:solidFill>
              </a:rPr>
              <a:t>Сравнительно-правовой</a:t>
            </a:r>
          </a:p>
          <a:p>
            <a:pPr eaLnBrk="1" hangingPunct="1">
              <a:buClr>
                <a:srgbClr val="002060"/>
              </a:buClr>
              <a:buSzTx/>
              <a:buFont typeface="Wingdings" pitchFamily="2" charset="2"/>
              <a:buChar char="P"/>
              <a:defRPr/>
            </a:pPr>
            <a:r>
              <a:rPr lang="ru-RU" sz="4400" b="1" dirty="0" smtClean="0">
                <a:solidFill>
                  <a:srgbClr val="002060"/>
                </a:solidFill>
              </a:rPr>
              <a:t>Исторический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500"/>
                            </p:stCondLst>
                            <p:childTnLst>
                              <p:par>
                                <p:cTn id="2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500"/>
                            </p:stCondLst>
                            <p:childTnLst>
                              <p:par>
                                <p:cTn id="3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73382" y="0"/>
            <a:ext cx="10418618" cy="1191491"/>
          </a:xfrm>
        </p:spPr>
        <p:txBody>
          <a:bodyPr/>
          <a:lstStyle/>
          <a:p>
            <a:pPr eaLnBrk="1" hangingPunct="1">
              <a:defRPr/>
            </a:pPr>
            <a:r>
              <a:rPr lang="ru-RU" sz="6600" dirty="0" smtClean="0">
                <a:solidFill>
                  <a:schemeClr val="bg1"/>
                </a:solidFill>
              </a:rPr>
              <a:t>Задачи науки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" y="1177628"/>
            <a:ext cx="12192000" cy="5430991"/>
          </a:xfrm>
        </p:spPr>
        <p:txBody>
          <a:bodyPr/>
          <a:lstStyle/>
          <a:p>
            <a:pPr lvl="0">
              <a:buClr>
                <a:srgbClr val="C00000"/>
              </a:buClr>
              <a:buSzPct val="50000"/>
              <a:buFont typeface="Carta" pitchFamily="82" charset="2"/>
              <a:buChar char=""/>
            </a:pPr>
            <a:r>
              <a:rPr lang="ru-RU" sz="4000" dirty="0" smtClean="0">
                <a:solidFill>
                  <a:srgbClr val="002060"/>
                </a:solidFill>
              </a:rPr>
              <a:t>Изучение оснований УО и критериев криминализации</a:t>
            </a:r>
          </a:p>
          <a:p>
            <a:pPr lvl="0">
              <a:buClr>
                <a:srgbClr val="C00000"/>
              </a:buClr>
              <a:buSzPct val="50000"/>
              <a:buFont typeface="Carta" pitchFamily="82" charset="2"/>
              <a:buChar char=""/>
            </a:pPr>
            <a:r>
              <a:rPr lang="ru-RU" sz="4000" dirty="0" smtClean="0">
                <a:solidFill>
                  <a:srgbClr val="002060"/>
                </a:solidFill>
              </a:rPr>
              <a:t>Проведение системного анализа </a:t>
            </a:r>
            <a:r>
              <a:rPr lang="ru-RU" sz="4000" dirty="0" err="1" smtClean="0">
                <a:solidFill>
                  <a:srgbClr val="002060"/>
                </a:solidFill>
              </a:rPr>
              <a:t>Уг.З-ва</a:t>
            </a:r>
            <a:r>
              <a:rPr lang="ru-RU" sz="4000" dirty="0" smtClean="0">
                <a:solidFill>
                  <a:srgbClr val="002060"/>
                </a:solidFill>
              </a:rPr>
              <a:t> </a:t>
            </a:r>
          </a:p>
          <a:p>
            <a:pPr lvl="0">
              <a:buClr>
                <a:srgbClr val="C00000"/>
              </a:buClr>
              <a:buSzPct val="50000"/>
              <a:buFont typeface="Carta" pitchFamily="82" charset="2"/>
              <a:buChar char=""/>
            </a:pPr>
            <a:r>
              <a:rPr lang="ru-RU" sz="4000" dirty="0" smtClean="0">
                <a:solidFill>
                  <a:srgbClr val="002060"/>
                </a:solidFill>
              </a:rPr>
              <a:t>Изучение практики применения норм УЗ</a:t>
            </a:r>
          </a:p>
          <a:p>
            <a:pPr lvl="0">
              <a:buClr>
                <a:srgbClr val="C00000"/>
              </a:buClr>
              <a:buSzPct val="50000"/>
              <a:buFont typeface="Carta" pitchFamily="82" charset="2"/>
              <a:buChar char=""/>
            </a:pPr>
            <a:r>
              <a:rPr lang="ru-RU" sz="4000" dirty="0" smtClean="0">
                <a:solidFill>
                  <a:srgbClr val="002060"/>
                </a:solidFill>
              </a:rPr>
              <a:t>Разработка рекомендаций по совершенствованию </a:t>
            </a:r>
            <a:r>
              <a:rPr lang="ru-RU" sz="4000" dirty="0" err="1" smtClean="0">
                <a:solidFill>
                  <a:srgbClr val="002060"/>
                </a:solidFill>
              </a:rPr>
              <a:t>уг.-пр</a:t>
            </a:r>
            <a:r>
              <a:rPr lang="ru-RU" sz="4000" dirty="0" smtClean="0">
                <a:solidFill>
                  <a:srgbClr val="002060"/>
                </a:solidFill>
              </a:rPr>
              <a:t>. норм, и </a:t>
            </a:r>
            <a:r>
              <a:rPr lang="ru-RU" sz="4000" dirty="0" err="1" smtClean="0">
                <a:solidFill>
                  <a:srgbClr val="002060"/>
                </a:solidFill>
              </a:rPr>
              <a:t>уг.законодательства</a:t>
            </a:r>
            <a:r>
              <a:rPr lang="ru-RU" sz="4000" dirty="0" smtClean="0">
                <a:solidFill>
                  <a:srgbClr val="002060"/>
                </a:solidFill>
              </a:rPr>
              <a:t> в целом</a:t>
            </a:r>
          </a:p>
          <a:p>
            <a:pPr lvl="0">
              <a:buClr>
                <a:srgbClr val="C00000"/>
              </a:buClr>
              <a:buSzPct val="50000"/>
              <a:buFont typeface="Carta" pitchFamily="82" charset="2"/>
              <a:buChar char=""/>
            </a:pPr>
            <a:r>
              <a:rPr lang="ru-RU" sz="4000" dirty="0" smtClean="0">
                <a:solidFill>
                  <a:srgbClr val="002060"/>
                </a:solidFill>
              </a:rPr>
              <a:t>Определение эффективности </a:t>
            </a:r>
            <a:r>
              <a:rPr lang="ru-RU" sz="4000" dirty="0" err="1" smtClean="0">
                <a:solidFill>
                  <a:srgbClr val="002060"/>
                </a:solidFill>
              </a:rPr>
              <a:t>уг.-пр</a:t>
            </a:r>
            <a:r>
              <a:rPr lang="ru-RU" sz="4000" dirty="0" smtClean="0">
                <a:solidFill>
                  <a:srgbClr val="002060"/>
                </a:solidFill>
              </a:rPr>
              <a:t>. норм и мер наказания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0"/>
                            </p:stCondLst>
                            <p:childTnLst>
                              <p:par>
                                <p:cTn id="31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773382" y="0"/>
            <a:ext cx="10418618" cy="1205345"/>
          </a:xfrm>
        </p:spPr>
        <p:txBody>
          <a:bodyPr/>
          <a:lstStyle/>
          <a:p>
            <a:pPr eaLnBrk="1" hangingPunct="1">
              <a:defRPr/>
            </a:pPr>
            <a:r>
              <a:rPr lang="ru-RU" sz="5400" dirty="0" smtClean="0">
                <a:solidFill>
                  <a:schemeClr val="bg1"/>
                </a:solidFill>
              </a:rPr>
              <a:t>Система науки уголовного права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81536"/>
            <a:ext cx="10972800" cy="5230100"/>
          </a:xfrm>
        </p:spPr>
        <p:txBody>
          <a:bodyPr/>
          <a:lstStyle/>
          <a:p>
            <a:pPr eaLnBrk="1" hangingPunct="1">
              <a:buClr>
                <a:srgbClr val="FF3300"/>
              </a:buClr>
              <a:buSzTx/>
              <a:buFont typeface="Wingdings" pitchFamily="2" charset="2"/>
              <a:buChar char="õ"/>
              <a:defRPr/>
            </a:pPr>
            <a:r>
              <a:rPr lang="ru-RU" sz="6000" dirty="0" smtClean="0">
                <a:solidFill>
                  <a:srgbClr val="002060"/>
                </a:solidFill>
              </a:rPr>
              <a:t>История уголовного права</a:t>
            </a:r>
          </a:p>
          <a:p>
            <a:pPr eaLnBrk="1" hangingPunct="1">
              <a:buClr>
                <a:srgbClr val="FF3300"/>
              </a:buClr>
              <a:buSzTx/>
              <a:buFont typeface="Wingdings" pitchFamily="2" charset="2"/>
              <a:buChar char="õ"/>
              <a:defRPr/>
            </a:pPr>
            <a:r>
              <a:rPr lang="ru-RU" sz="6000" dirty="0" smtClean="0">
                <a:solidFill>
                  <a:srgbClr val="002060"/>
                </a:solidFill>
              </a:rPr>
              <a:t>Общая часть уголовного права</a:t>
            </a:r>
          </a:p>
          <a:p>
            <a:pPr eaLnBrk="1" hangingPunct="1">
              <a:buClr>
                <a:srgbClr val="FF3300"/>
              </a:buClr>
              <a:buSzTx/>
              <a:buFont typeface="Wingdings" pitchFamily="2" charset="2"/>
              <a:buChar char="õ"/>
              <a:defRPr/>
            </a:pPr>
            <a:r>
              <a:rPr lang="ru-RU" sz="6000" dirty="0" smtClean="0">
                <a:solidFill>
                  <a:srgbClr val="002060"/>
                </a:solidFill>
              </a:rPr>
              <a:t>Особенная часть уголовного права</a:t>
            </a:r>
          </a:p>
          <a:p>
            <a:pPr eaLnBrk="1" hangingPunct="1">
              <a:buClr>
                <a:srgbClr val="FF3300"/>
              </a:buClr>
              <a:buSzTx/>
              <a:buFont typeface="Wingdings" pitchFamily="2" charset="2"/>
              <a:buChar char="õ"/>
              <a:defRPr/>
            </a:pPr>
            <a:r>
              <a:rPr lang="ru-RU" sz="6000" dirty="0" smtClean="0">
                <a:solidFill>
                  <a:srgbClr val="002060"/>
                </a:solidFill>
              </a:rPr>
              <a:t>Зарубежное уголовное право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500"/>
                            </p:stCondLst>
                            <p:childTnLst>
                              <p:par>
                                <p:cTn id="26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568037" y="1842654"/>
            <a:ext cx="10972800" cy="3477492"/>
          </a:xfrm>
        </p:spPr>
        <p:txBody>
          <a:bodyPr/>
          <a:lstStyle/>
          <a:p>
            <a:pPr eaLnBrk="1" hangingPunct="1">
              <a:defRPr/>
            </a:pPr>
            <a:r>
              <a:rPr lang="ru-RU" sz="8000" dirty="0" smtClean="0">
                <a:solidFill>
                  <a:srgbClr val="002060"/>
                </a:solidFill>
              </a:rPr>
              <a:t>Связь</a:t>
            </a:r>
            <a:r>
              <a:rPr lang="ru-RU" sz="8000" b="1" dirty="0" smtClean="0">
                <a:solidFill>
                  <a:srgbClr val="002060"/>
                </a:solidFill>
              </a:rPr>
              <a:t> </a:t>
            </a:r>
            <a:br>
              <a:rPr lang="ru-RU" sz="8000" b="1" dirty="0" smtClean="0">
                <a:solidFill>
                  <a:srgbClr val="002060"/>
                </a:solidFill>
              </a:rPr>
            </a:br>
            <a:r>
              <a:rPr lang="ru-RU" sz="8000" b="1" dirty="0" smtClean="0">
                <a:solidFill>
                  <a:srgbClr val="002060"/>
                </a:solidFill>
              </a:rPr>
              <a:t>науки уголовного права</a:t>
            </a:r>
            <a:r>
              <a:rPr lang="ru-RU" sz="8000" dirty="0" smtClean="0">
                <a:solidFill>
                  <a:srgbClr val="002060"/>
                </a:solidFill>
              </a:rPr>
              <a:t> </a:t>
            </a:r>
            <a:br>
              <a:rPr lang="ru-RU" sz="8000" dirty="0" smtClean="0">
                <a:solidFill>
                  <a:srgbClr val="002060"/>
                </a:solidFill>
              </a:rPr>
            </a:br>
            <a:r>
              <a:rPr lang="ru-RU" sz="8000" dirty="0" smtClean="0">
                <a:solidFill>
                  <a:srgbClr val="002060"/>
                </a:solidFill>
              </a:rPr>
              <a:t>с другими науками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136073" y="0"/>
          <a:ext cx="9822871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814944" y="0"/>
            <a:ext cx="10377056" cy="1205345"/>
          </a:xfrm>
        </p:spPr>
        <p:txBody>
          <a:bodyPr/>
          <a:lstStyle/>
          <a:p>
            <a:pPr eaLnBrk="1" hangingPunct="1">
              <a:defRPr/>
            </a:pPr>
            <a:r>
              <a:rPr lang="ru-RU" sz="5400" dirty="0" smtClean="0">
                <a:solidFill>
                  <a:schemeClr val="bg1"/>
                </a:solidFill>
              </a:rPr>
              <a:t>3. Принципы уголовного права</a:t>
            </a:r>
            <a:br>
              <a:rPr lang="ru-RU" sz="5400" dirty="0" smtClean="0">
                <a:solidFill>
                  <a:schemeClr val="bg1"/>
                </a:solidFill>
              </a:rPr>
            </a:br>
            <a:r>
              <a:rPr lang="ru-RU" sz="3600" dirty="0" smtClean="0">
                <a:solidFill>
                  <a:schemeClr val="bg1"/>
                </a:solidFill>
              </a:rPr>
              <a:t>(закрепленные в УК РФ)</a:t>
            </a:r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4114800" y="1372890"/>
            <a:ext cx="3491345" cy="954107"/>
          </a:xfrm>
          <a:prstGeom prst="rect">
            <a:avLst/>
          </a:prstGeom>
          <a:solidFill>
            <a:srgbClr val="00206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>
            <a:no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ЗАКОННОСТИ</a:t>
            </a:r>
          </a:p>
          <a:p>
            <a:pPr algn="ctr"/>
            <a:r>
              <a:rPr lang="ru-RU" sz="2800" dirty="0">
                <a:solidFill>
                  <a:schemeClr val="bg1"/>
                </a:solidFill>
              </a:rPr>
              <a:t> (ст.3 УК РФ)</a:t>
            </a:r>
          </a:p>
        </p:txBody>
      </p:sp>
      <p:sp>
        <p:nvSpPr>
          <p:cNvPr id="35846" name="Rectangle 6"/>
          <p:cNvSpPr>
            <a:spLocks noChangeArrowheads="1"/>
          </p:cNvSpPr>
          <p:nvPr/>
        </p:nvSpPr>
        <p:spPr bwMode="auto">
          <a:xfrm>
            <a:off x="4104540" y="2478837"/>
            <a:ext cx="3474797" cy="954107"/>
          </a:xfrm>
          <a:prstGeom prst="rect">
            <a:avLst/>
          </a:prstGeom>
          <a:solidFill>
            <a:srgbClr val="00206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>
            <a:no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РАВЕНСТВА ГРАЖДАН</a:t>
            </a:r>
          </a:p>
          <a:p>
            <a:pPr algn="ctr"/>
            <a:r>
              <a:rPr lang="ru-RU" sz="2800" dirty="0">
                <a:solidFill>
                  <a:schemeClr val="bg1"/>
                </a:solidFill>
              </a:rPr>
              <a:t>(ст.4 УК РФ)</a:t>
            </a:r>
          </a:p>
        </p:txBody>
      </p:sp>
      <p:sp>
        <p:nvSpPr>
          <p:cNvPr id="35847" name="Rectangle 7"/>
          <p:cNvSpPr>
            <a:spLocks noChangeArrowheads="1"/>
          </p:cNvSpPr>
          <p:nvPr/>
        </p:nvSpPr>
        <p:spPr bwMode="auto">
          <a:xfrm>
            <a:off x="4059383" y="3584784"/>
            <a:ext cx="3519054" cy="954107"/>
          </a:xfrm>
          <a:prstGeom prst="rect">
            <a:avLst/>
          </a:prstGeom>
          <a:solidFill>
            <a:srgbClr val="00206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>
            <a:no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ВИНЫ </a:t>
            </a:r>
          </a:p>
          <a:p>
            <a:pPr algn="ctr"/>
            <a:r>
              <a:rPr lang="ru-RU" sz="2800" dirty="0">
                <a:solidFill>
                  <a:schemeClr val="bg1"/>
                </a:solidFill>
              </a:rPr>
              <a:t>(ст.5 УК РФ)</a:t>
            </a:r>
          </a:p>
        </p:txBody>
      </p:sp>
      <p:sp>
        <p:nvSpPr>
          <p:cNvPr id="35848" name="Rectangle 8"/>
          <p:cNvSpPr>
            <a:spLocks noChangeArrowheads="1"/>
          </p:cNvSpPr>
          <p:nvPr/>
        </p:nvSpPr>
        <p:spPr bwMode="auto">
          <a:xfrm>
            <a:off x="4045527" y="4690732"/>
            <a:ext cx="3519055" cy="954107"/>
          </a:xfrm>
          <a:prstGeom prst="rect">
            <a:avLst/>
          </a:prstGeom>
          <a:solidFill>
            <a:srgbClr val="00206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>
            <a:no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СПРАВЕДЛИВОСТИ </a:t>
            </a:r>
          </a:p>
          <a:p>
            <a:pPr algn="ctr"/>
            <a:r>
              <a:rPr lang="ru-RU" sz="2800" dirty="0">
                <a:solidFill>
                  <a:schemeClr val="bg1"/>
                </a:solidFill>
              </a:rPr>
              <a:t>(ст.6 УК РФ)</a:t>
            </a:r>
          </a:p>
        </p:txBody>
      </p:sp>
      <p:sp>
        <p:nvSpPr>
          <p:cNvPr id="35849" name="Rectangle 9"/>
          <p:cNvSpPr>
            <a:spLocks noChangeArrowheads="1"/>
          </p:cNvSpPr>
          <p:nvPr/>
        </p:nvSpPr>
        <p:spPr bwMode="auto">
          <a:xfrm>
            <a:off x="4031674" y="5796680"/>
            <a:ext cx="3491344" cy="954107"/>
          </a:xfrm>
          <a:prstGeom prst="rect">
            <a:avLst/>
          </a:prstGeom>
          <a:solidFill>
            <a:srgbClr val="00206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>
            <a:no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ГУМАНИЗМА</a:t>
            </a:r>
          </a:p>
          <a:p>
            <a:pPr algn="ctr"/>
            <a:r>
              <a:rPr lang="ru-RU" sz="2800" dirty="0">
                <a:solidFill>
                  <a:schemeClr val="bg1"/>
                </a:solidFill>
              </a:rPr>
              <a:t> (ст.7 УК РФ)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0"/>
                            </p:stCondLst>
                            <p:childTnLst>
                              <p:par>
                                <p:cTn id="32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  <p:bldP spid="35845" grpId="0" animBg="1"/>
      <p:bldP spid="35846" grpId="0" animBg="1"/>
      <p:bldP spid="35847" grpId="0" animBg="1"/>
      <p:bldP spid="35848" grpId="0" animBg="1"/>
      <p:bldP spid="3584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3408218" y="5013325"/>
            <a:ext cx="6858000" cy="719138"/>
          </a:xfrm>
          <a:prstGeom prst="rect">
            <a:avLst/>
          </a:prstGeom>
          <a:solidFill>
            <a:srgbClr val="002060"/>
          </a:solidFill>
          <a:ln w="9525" algn="ctr">
            <a:noFill/>
            <a:miter lim="800000"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/>
            <a:r>
              <a:rPr lang="ru-RU" sz="3200" dirty="0">
                <a:solidFill>
                  <a:schemeClr val="bg1"/>
                </a:solidFill>
              </a:rPr>
              <a:t>ДЕМОКРАТИЗМ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title"/>
          </p:nvPr>
        </p:nvSpPr>
        <p:spPr>
          <a:xfrm>
            <a:off x="1773382" y="0"/>
            <a:ext cx="10418618" cy="1108364"/>
          </a:xfrm>
        </p:spPr>
        <p:txBody>
          <a:bodyPr/>
          <a:lstStyle/>
          <a:p>
            <a:pPr eaLnBrk="1" hangingPunct="1">
              <a:defRPr/>
            </a:pPr>
            <a:r>
              <a:rPr lang="ru-RU" sz="5400" dirty="0" smtClean="0">
                <a:solidFill>
                  <a:schemeClr val="bg1"/>
                </a:solidFill>
              </a:rPr>
              <a:t>Принципы уголовного права</a:t>
            </a:r>
            <a:r>
              <a:rPr lang="ru-RU" sz="4000" dirty="0" smtClean="0">
                <a:solidFill>
                  <a:schemeClr val="bg1"/>
                </a:solidFill>
              </a:rPr>
              <a:t/>
            </a:r>
            <a:br>
              <a:rPr lang="ru-RU" sz="4000" dirty="0" smtClean="0">
                <a:solidFill>
                  <a:schemeClr val="bg1"/>
                </a:solidFill>
              </a:rPr>
            </a:br>
            <a:r>
              <a:rPr lang="ru-RU" sz="3600" dirty="0" smtClean="0">
                <a:solidFill>
                  <a:schemeClr val="bg1"/>
                </a:solidFill>
              </a:rPr>
              <a:t>(разработанные теорией)</a:t>
            </a:r>
          </a:p>
        </p:txBody>
      </p:sp>
      <p:sp>
        <p:nvSpPr>
          <p:cNvPr id="36871" name="Rectangle 7"/>
          <p:cNvSpPr>
            <a:spLocks noChangeArrowheads="1"/>
          </p:cNvSpPr>
          <p:nvPr/>
        </p:nvSpPr>
        <p:spPr bwMode="auto">
          <a:xfrm>
            <a:off x="3407833" y="3644900"/>
            <a:ext cx="6844531" cy="719138"/>
          </a:xfrm>
          <a:prstGeom prst="rect">
            <a:avLst/>
          </a:prstGeom>
          <a:solidFill>
            <a:srgbClr val="002060"/>
          </a:solidFill>
          <a:ln w="9525" algn="ctr">
            <a:noFill/>
            <a:miter lim="800000"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НЕОТВРАТИМОСТИ ОТВЕТСТВЕННОСТИ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6872" name="Rectangle 8"/>
          <p:cNvSpPr>
            <a:spLocks noChangeArrowheads="1"/>
          </p:cNvSpPr>
          <p:nvPr/>
        </p:nvSpPr>
        <p:spPr bwMode="auto">
          <a:xfrm>
            <a:off x="3477491" y="2276475"/>
            <a:ext cx="6719454" cy="719138"/>
          </a:xfrm>
          <a:prstGeom prst="rect">
            <a:avLst/>
          </a:prstGeom>
          <a:solidFill>
            <a:srgbClr val="002060"/>
          </a:solidFill>
          <a:ln w="9525" algn="ctr">
            <a:noFill/>
            <a:miter lim="800000"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/>
            <a:r>
              <a:rPr lang="ru-RU" sz="3200" dirty="0">
                <a:solidFill>
                  <a:schemeClr val="bg1"/>
                </a:solidFill>
              </a:rPr>
              <a:t>ЛИЧНОЙ </a:t>
            </a:r>
            <a:r>
              <a:rPr lang="ru-RU" sz="3200" dirty="0" smtClean="0">
                <a:solidFill>
                  <a:schemeClr val="bg1"/>
                </a:solidFill>
              </a:rPr>
              <a:t>ОТВЕТСТВЕННОСТИ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9" grpId="0" animBg="1"/>
      <p:bldP spid="36870" grpId="0"/>
      <p:bldP spid="36871" grpId="0" animBg="1"/>
      <p:bldP spid="3687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856508" y="0"/>
            <a:ext cx="10335492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6000" dirty="0" smtClean="0">
                <a:solidFill>
                  <a:schemeClr val="bg1"/>
                </a:solidFill>
              </a:rPr>
              <a:t>Уголовное законодательство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50810"/>
            <a:ext cx="12192000" cy="52578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dirty="0" smtClean="0"/>
              <a:t>представляет собой </a:t>
            </a:r>
            <a:r>
              <a:rPr lang="ru-RU" sz="4000" b="1" dirty="0" smtClean="0"/>
              <a:t>систему норм</a:t>
            </a:r>
            <a:r>
              <a:rPr lang="ru-RU" sz="4000" dirty="0" smtClean="0"/>
              <a:t>, издаваемых высшим органом федеральной власти – Государственной Думой Федерального Собрания, определяющих </a:t>
            </a:r>
            <a:r>
              <a:rPr lang="ru-RU" sz="4000" b="1" dirty="0" smtClean="0"/>
              <a:t>принципы</a:t>
            </a:r>
            <a:r>
              <a:rPr lang="ru-RU" sz="4000" dirty="0" smtClean="0"/>
              <a:t> и </a:t>
            </a:r>
            <a:r>
              <a:rPr lang="ru-RU" sz="4000" b="1" dirty="0" smtClean="0"/>
              <a:t>основания </a:t>
            </a:r>
            <a:r>
              <a:rPr lang="ru-RU" sz="4000" dirty="0" smtClean="0"/>
              <a:t>уголовной ответственности, круг деяний, объявляемых </a:t>
            </a:r>
            <a:r>
              <a:rPr lang="ru-RU" sz="4000" b="1" dirty="0" smtClean="0"/>
              <a:t>преступными</a:t>
            </a:r>
            <a:r>
              <a:rPr lang="ru-RU" sz="4000" dirty="0" smtClean="0"/>
              <a:t>, виды и размеры </a:t>
            </a:r>
            <a:r>
              <a:rPr lang="ru-RU" sz="4000" b="1" dirty="0" smtClean="0"/>
              <a:t>наказаний</a:t>
            </a:r>
            <a:r>
              <a:rPr lang="ru-RU" sz="4000" dirty="0" smtClean="0"/>
              <a:t> за них, основания </a:t>
            </a:r>
            <a:r>
              <a:rPr lang="ru-RU" sz="4000" b="1" dirty="0" smtClean="0"/>
              <a:t>освобождения</a:t>
            </a:r>
            <a:r>
              <a:rPr lang="ru-RU" sz="4000" dirty="0" smtClean="0"/>
              <a:t> от уголовной ответственности и наказания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814944" y="0"/>
            <a:ext cx="10377056" cy="1136073"/>
          </a:xfrm>
        </p:spPr>
        <p:txBody>
          <a:bodyPr/>
          <a:lstStyle/>
          <a:p>
            <a:pPr eaLnBrk="1" hangingPunct="1">
              <a:defRPr/>
            </a:pPr>
            <a:r>
              <a:rPr lang="ru-RU" sz="6000" dirty="0" smtClean="0">
                <a:solidFill>
                  <a:schemeClr val="bg1"/>
                </a:solidFill>
              </a:rPr>
              <a:t>Статья 3. Принцип законности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" y="1288182"/>
            <a:ext cx="12801601" cy="2050764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4000" dirty="0" smtClean="0">
                <a:solidFill>
                  <a:srgbClr val="002060"/>
                </a:solidFill>
              </a:rPr>
              <a:t>1. Преступность деяния, а также его наказуемость и 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4000" dirty="0" smtClean="0">
                <a:solidFill>
                  <a:srgbClr val="002060"/>
                </a:solidFill>
              </a:rPr>
              <a:t>иные уголовно-правовые последствия определяются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4000" dirty="0" smtClean="0">
                <a:solidFill>
                  <a:srgbClr val="002060"/>
                </a:solidFill>
              </a:rPr>
              <a:t>только настоящим Кодексом.</a:t>
            </a:r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5141170"/>
            <a:ext cx="12192000" cy="1079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3600" dirty="0">
                <a:solidFill>
                  <a:srgbClr val="002060"/>
                </a:solidFill>
              </a:rPr>
              <a:t>2. Применение уголовного закона </a:t>
            </a:r>
            <a:r>
              <a:rPr lang="ru-RU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аналогии </a:t>
            </a:r>
            <a:r>
              <a:rPr lang="ru-RU" sz="3600" b="1" dirty="0">
                <a:solidFill>
                  <a:srgbClr val="002060"/>
                </a:solidFill>
              </a:rPr>
              <a:t>не допускается</a:t>
            </a:r>
            <a:r>
              <a:rPr lang="ru-RU" sz="36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0" y="3346004"/>
            <a:ext cx="12192000" cy="186512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en-US" sz="4800" b="1" dirty="0" err="1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nullum</a:t>
            </a:r>
            <a:r>
              <a:rPr lang="en-US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b="1" dirty="0" err="1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crimen</a:t>
            </a:r>
            <a:r>
              <a:rPr lang="en-US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4800" b="1" dirty="0" err="1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nullum</a:t>
            </a:r>
            <a:r>
              <a:rPr lang="ru-RU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b="1" dirty="0" err="1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poena</a:t>
            </a:r>
            <a:r>
              <a:rPr lang="en-US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sine </a:t>
            </a:r>
            <a:r>
              <a:rPr lang="en-US" sz="4800" b="1" dirty="0" err="1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lege</a:t>
            </a:r>
            <a:r>
              <a:rPr lang="ru-RU" sz="4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36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(нет преступления, нет </a:t>
            </a:r>
            <a:r>
              <a:rPr lang="ru-RU" sz="36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наказания без </a:t>
            </a:r>
            <a:r>
              <a:rPr lang="ru-RU" sz="36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указания того в законе)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8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8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8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89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89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89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89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89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389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842654" y="0"/>
            <a:ext cx="10349346" cy="1149927"/>
          </a:xfrm>
        </p:spPr>
        <p:txBody>
          <a:bodyPr/>
          <a:lstStyle/>
          <a:p>
            <a:pPr eaLnBrk="1" hangingPunct="1">
              <a:defRPr/>
            </a:pPr>
            <a:r>
              <a:rPr lang="ru-RU" sz="6600" dirty="0" smtClean="0">
                <a:solidFill>
                  <a:schemeClr val="bg1"/>
                </a:solidFill>
              </a:rPr>
              <a:t>Аналогия закона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33941"/>
            <a:ext cx="12455236" cy="5257799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4800" dirty="0" smtClean="0">
                <a:solidFill>
                  <a:srgbClr val="002060"/>
                </a:solidFill>
              </a:rPr>
              <a:t>   восполнение пробела в праве, когда закон применяется к случаям,  </a:t>
            </a:r>
            <a:r>
              <a:rPr lang="ru-RU" sz="4800" b="1" i="1" dirty="0" smtClean="0">
                <a:solidFill>
                  <a:srgbClr val="A50021"/>
                </a:solidFill>
              </a:rPr>
              <a:t>прямо им не предусмотренным</a:t>
            </a:r>
            <a:r>
              <a:rPr lang="ru-RU" sz="4800" dirty="0" smtClean="0">
                <a:solidFill>
                  <a:srgbClr val="002060"/>
                </a:solidFill>
              </a:rPr>
              <a:t>, но </a:t>
            </a:r>
            <a:r>
              <a:rPr lang="ru-RU" sz="4800" b="1" i="1" dirty="0" smtClean="0">
                <a:solidFill>
                  <a:srgbClr val="002060"/>
                </a:solidFill>
              </a:rPr>
              <a:t>аналогичным</a:t>
            </a:r>
            <a:r>
              <a:rPr lang="ru-RU" sz="4800" dirty="0" smtClean="0">
                <a:solidFill>
                  <a:srgbClr val="002060"/>
                </a:solidFill>
              </a:rPr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4800" dirty="0" smtClean="0">
                <a:solidFill>
                  <a:srgbClr val="002060"/>
                </a:solidFill>
              </a:rPr>
              <a:t>   (близким, сходным) тем, которые непосредственно регулируются этим законом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690255" y="0"/>
            <a:ext cx="10501745" cy="1191492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chemeClr val="bg1"/>
                </a:solidFill>
              </a:rPr>
              <a:t>Статья 4. Принцип равенства граждан перед законом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12192000" cy="184958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4000" dirty="0" smtClean="0">
                <a:solidFill>
                  <a:srgbClr val="002060"/>
                </a:solidFill>
              </a:rPr>
              <a:t>   Лица, совершившие преступления, </a:t>
            </a:r>
            <a:r>
              <a:rPr lang="ru-RU" sz="4000" b="1" dirty="0" smtClean="0">
                <a:solidFill>
                  <a:srgbClr val="002060"/>
                </a:solidFill>
              </a:rPr>
              <a:t>равны</a:t>
            </a:r>
            <a:r>
              <a:rPr lang="ru-RU" sz="4000" dirty="0" smtClean="0">
                <a:solidFill>
                  <a:srgbClr val="002060"/>
                </a:solidFill>
              </a:rPr>
              <a:t> перед законом и </a:t>
            </a:r>
            <a:r>
              <a:rPr lang="ru-RU" sz="4000" b="1" dirty="0" smtClean="0">
                <a:solidFill>
                  <a:srgbClr val="002060"/>
                </a:solidFill>
              </a:rPr>
              <a:t>подлежат</a:t>
            </a:r>
            <a:r>
              <a:rPr lang="ru-RU" sz="4000" dirty="0" smtClean="0">
                <a:solidFill>
                  <a:srgbClr val="002060"/>
                </a:solidFill>
              </a:rPr>
              <a:t> уголовной ответственности </a:t>
            </a:r>
            <a:r>
              <a:rPr lang="ru-RU" sz="4000" b="1" dirty="0" smtClean="0">
                <a:solidFill>
                  <a:srgbClr val="002060"/>
                </a:solidFill>
              </a:rPr>
              <a:t>независимо от</a:t>
            </a:r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0" y="3329721"/>
            <a:ext cx="12192001" cy="31700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40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пола, расы, национальности, языка, происхождения, имущественного и должностного положения, места жительства, отношения к религии, убеждений, принадлежности к общественным объединениям, а также других обстоятельств.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  <p:bldP spid="40963" grpId="0" build="p"/>
      <p:bldP spid="4096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smurzakov\Pictures\человечки\28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5864" y="2362200"/>
            <a:ext cx="4260273" cy="4260273"/>
          </a:xfrm>
          <a:prstGeom prst="rect">
            <a:avLst/>
          </a:prstGeom>
          <a:noFill/>
        </p:spPr>
      </p:pic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814944" y="0"/>
            <a:ext cx="10377056" cy="1149927"/>
          </a:xfrm>
        </p:spPr>
        <p:txBody>
          <a:bodyPr/>
          <a:lstStyle/>
          <a:p>
            <a:pPr eaLnBrk="1" hangingPunct="1">
              <a:defRPr/>
            </a:pPr>
            <a:r>
              <a:rPr lang="ru-RU" sz="4800" dirty="0" smtClean="0">
                <a:solidFill>
                  <a:schemeClr val="bg1"/>
                </a:solidFill>
              </a:rPr>
              <a:t>Принцип равенства граждан перед законом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720234"/>
            <a:ext cx="12192000" cy="3500437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5400" b="1" dirty="0" smtClean="0"/>
              <a:t>равной</a:t>
            </a:r>
            <a:r>
              <a:rPr lang="ru-RU" sz="5400" dirty="0" smtClean="0"/>
              <a:t> ответственности и наказания 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5400" dirty="0" smtClean="0"/>
              <a:t>(т.е. </a:t>
            </a:r>
            <a:r>
              <a:rPr lang="ru-RU" sz="5400" b="1" dirty="0" smtClean="0"/>
              <a:t>равных пределов и содержания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5400" dirty="0" smtClean="0"/>
              <a:t> уголовной ответственности и наказания)</a:t>
            </a:r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2898875" y="1421238"/>
            <a:ext cx="6394251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8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НЕ ОЗНАЧАЕТ</a:t>
            </a:r>
            <a:r>
              <a:rPr lang="ru-RU" sz="8000" dirty="0"/>
              <a:t> </a:t>
            </a:r>
          </a:p>
        </p:txBody>
      </p:sp>
      <p:pic>
        <p:nvPicPr>
          <p:cNvPr id="5123" name="Picture 3" descr="C:\Users\smurzakov\Pictures\человечки\Человечки\ЧЕЛОВЕЧКИ\135_stick_figure_ch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274619"/>
            <a:ext cx="2410521" cy="17114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900"/>
                            </p:stCondLst>
                            <p:childTnLst>
                              <p:par>
                                <p:cTn id="17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900"/>
                            </p:stCondLst>
                            <p:childTnLst>
                              <p:par>
                                <p:cTn id="22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/>
      <p:bldP spid="4506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73382" y="0"/>
            <a:ext cx="10418618" cy="1163782"/>
          </a:xfrm>
        </p:spPr>
        <p:txBody>
          <a:bodyPr/>
          <a:lstStyle/>
          <a:p>
            <a:pPr eaLnBrk="1" hangingPunct="1">
              <a:defRPr/>
            </a:pPr>
            <a:r>
              <a:rPr lang="ru-RU" sz="6600" dirty="0" smtClean="0">
                <a:solidFill>
                  <a:schemeClr val="bg1"/>
                </a:solidFill>
              </a:rPr>
              <a:t>Статья 5. Принцип вины</a:t>
            </a:r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1517072"/>
            <a:ext cx="12192000" cy="21161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4000" dirty="0" smtClean="0">
                <a:solidFill>
                  <a:srgbClr val="002060"/>
                </a:solidFill>
              </a:rPr>
              <a:t>    1. Лицо подлежит уголовной ответственности только за те общественно опасные действия (бездействие) и наступившие общественно опасные последствия, в отношении которых установлена его </a:t>
            </a: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вина</a:t>
            </a:r>
            <a:r>
              <a:rPr lang="ru-RU" sz="4000" dirty="0" smtClean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0" y="3561904"/>
            <a:ext cx="12192000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4000" dirty="0">
                <a:solidFill>
                  <a:srgbClr val="002060"/>
                </a:solidFill>
              </a:rPr>
              <a:t>   2. </a:t>
            </a:r>
            <a:r>
              <a:rPr lang="ru-RU" sz="4000" b="1" dirty="0">
                <a:solidFill>
                  <a:srgbClr val="002060"/>
                </a:solidFill>
              </a:rPr>
              <a:t>Объективное вменение</a:t>
            </a:r>
            <a:r>
              <a:rPr lang="ru-RU" sz="4000" dirty="0">
                <a:solidFill>
                  <a:srgbClr val="002060"/>
                </a:solidFill>
              </a:rPr>
              <a:t>, то есть уголовная ответственность </a:t>
            </a:r>
            <a:r>
              <a:rPr lang="ru-RU" sz="4000" b="1" i="1" dirty="0">
                <a:solidFill>
                  <a:srgbClr val="002060"/>
                </a:solidFill>
              </a:rPr>
              <a:t>за невиновное </a:t>
            </a:r>
            <a:r>
              <a:rPr lang="ru-RU" sz="4000" dirty="0">
                <a:solidFill>
                  <a:srgbClr val="002060"/>
                </a:solidFill>
              </a:rPr>
              <a:t>причинение вреда, </a:t>
            </a:r>
            <a:r>
              <a:rPr lang="ru-RU" sz="4000" b="1" dirty="0">
                <a:solidFill>
                  <a:srgbClr val="002060"/>
                </a:solidFill>
              </a:rPr>
              <a:t>не допускается</a:t>
            </a:r>
            <a:r>
              <a:rPr lang="ru-RU" sz="40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0" y="5489734"/>
            <a:ext cx="12192000" cy="7694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002060"/>
                </a:solidFill>
              </a:rPr>
              <a:t>(см.: ч.1 ст.49 Конституции РФ, ст. 28 УК РФ)</a:t>
            </a:r>
            <a:endParaRPr lang="ru-RU" sz="44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1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1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1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0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31" dur="500" autoRev="1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" dur="500" autoRev="1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3" dur="500" autoRev="1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  <p:bldP spid="41988" grpId="0" build="p"/>
      <p:bldP spid="41989" grpId="0"/>
      <p:bldP spid="41990" grpId="0"/>
      <p:bldP spid="41990" grpId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787236" y="1"/>
            <a:ext cx="10404764" cy="1177636"/>
          </a:xfrm>
        </p:spPr>
        <p:txBody>
          <a:bodyPr/>
          <a:lstStyle/>
          <a:p>
            <a:pPr eaLnBrk="1" hangingPunct="1">
              <a:defRPr/>
            </a:pPr>
            <a:r>
              <a:rPr lang="ru-RU" sz="5400" dirty="0" smtClean="0">
                <a:solidFill>
                  <a:schemeClr val="bg1"/>
                </a:solidFill>
              </a:rPr>
              <a:t>Статья 6. Принцип справедливости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263236" y="1313729"/>
            <a:ext cx="12455236" cy="3715471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4000" dirty="0" smtClean="0"/>
              <a:t>   1. Наказание и иные меры уголовно-правового характера, применяемые к лицу, совершившему преступление, должны быть </a:t>
            </a:r>
            <a:r>
              <a:rPr lang="ru-RU" sz="4000" b="1" dirty="0" smtClean="0">
                <a:solidFill>
                  <a:srgbClr val="008000"/>
                </a:solidFill>
              </a:rPr>
              <a:t>справедливыми</a:t>
            </a:r>
            <a:r>
              <a:rPr lang="ru-RU" sz="4000" dirty="0" smtClean="0"/>
              <a:t>, то есть </a:t>
            </a:r>
            <a:r>
              <a:rPr lang="ru-RU" sz="4000" b="1" dirty="0" smtClean="0">
                <a:solidFill>
                  <a:srgbClr val="008000"/>
                </a:solidFill>
              </a:rPr>
              <a:t>соответствовать</a:t>
            </a:r>
            <a:r>
              <a:rPr lang="ru-RU" sz="4000" b="1" dirty="0" smtClean="0">
                <a:solidFill>
                  <a:srgbClr val="66FF33"/>
                </a:solidFill>
              </a:rPr>
              <a:t> </a:t>
            </a:r>
            <a:r>
              <a:rPr lang="ru-RU" sz="4000" dirty="0" smtClean="0"/>
              <a:t>характеру и степени общественной опасности преступления, обстоятельствам его совершения и личности виновного.</a:t>
            </a:r>
          </a:p>
        </p:txBody>
      </p:sp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1" y="5173663"/>
            <a:ext cx="12191999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4000" dirty="0"/>
              <a:t>2. Никто </a:t>
            </a:r>
            <a:r>
              <a:rPr lang="ru-RU" sz="4000" b="1" i="1" dirty="0">
                <a:solidFill>
                  <a:srgbClr val="FF3300"/>
                </a:solidFill>
              </a:rPr>
              <a:t>не может</a:t>
            </a:r>
            <a:r>
              <a:rPr lang="ru-RU" sz="4000" dirty="0"/>
              <a:t> нести уголовную ответственность </a:t>
            </a:r>
            <a:r>
              <a:rPr lang="ru-RU" sz="4000" b="1" i="1" dirty="0">
                <a:solidFill>
                  <a:srgbClr val="FF3300"/>
                </a:solidFill>
              </a:rPr>
              <a:t>дважды</a:t>
            </a:r>
            <a:r>
              <a:rPr lang="ru-RU" sz="4000" dirty="0"/>
              <a:t> за одно и то же преступление.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/>
      <p:bldP spid="43011" grpId="0" build="p"/>
      <p:bldP spid="4301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773382" y="0"/>
            <a:ext cx="10418618" cy="1191491"/>
          </a:xfrm>
        </p:spPr>
        <p:txBody>
          <a:bodyPr/>
          <a:lstStyle/>
          <a:p>
            <a:pPr eaLnBrk="1" hangingPunct="1">
              <a:defRPr/>
            </a:pPr>
            <a:r>
              <a:rPr lang="ru-RU" sz="6000" dirty="0" smtClean="0">
                <a:solidFill>
                  <a:schemeClr val="bg1"/>
                </a:solidFill>
              </a:rPr>
              <a:t>Статья 7. Принцип гуманизма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12192000" cy="16129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4000" dirty="0" smtClean="0"/>
              <a:t>   1. Уголовное законодательство Российской Федерации </a:t>
            </a:r>
            <a:r>
              <a:rPr lang="ru-RU" sz="4000" b="1" i="1" dirty="0" smtClean="0">
                <a:solidFill>
                  <a:srgbClr val="006600"/>
                </a:solidFill>
              </a:rPr>
              <a:t>обеспечивает</a:t>
            </a:r>
            <a:r>
              <a:rPr lang="ru-RU" sz="4000" dirty="0" smtClean="0"/>
              <a:t> безопасность человека.</a:t>
            </a: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374072" y="3138045"/>
            <a:ext cx="11817927" cy="31700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4000" dirty="0"/>
              <a:t>2. Наказание и иные меры уголовно-правового характера, применяемые к лицу, совершившему преступление, </a:t>
            </a:r>
            <a:r>
              <a:rPr lang="ru-RU" sz="4000" b="1" dirty="0">
                <a:solidFill>
                  <a:srgbClr val="FF3300"/>
                </a:solidFill>
              </a:rPr>
              <a:t>не могут</a:t>
            </a:r>
            <a:r>
              <a:rPr lang="ru-RU" sz="4000" dirty="0"/>
              <a:t> иметь своей целью причинение физических страданий или унижение человеческого достоинства.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/>
      <p:bldP spid="44035" grpId="0" build="p"/>
      <p:bldP spid="4403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1600201"/>
            <a:ext cx="12192000" cy="172489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4400" dirty="0" smtClean="0"/>
              <a:t>   </a:t>
            </a:r>
            <a:r>
              <a:rPr lang="ru-RU" sz="4400" dirty="0" smtClean="0">
                <a:solidFill>
                  <a:srgbClr val="002060"/>
                </a:solidFill>
              </a:rPr>
              <a:t>Лицо, совершившее преступление, отвечает лишь за то,  что было совершено </a:t>
            </a:r>
            <a:r>
              <a:rPr lang="ru-RU" sz="4400" b="1" dirty="0" smtClean="0">
                <a:solidFill>
                  <a:srgbClr val="FF3300"/>
                </a:solidFill>
              </a:rPr>
              <a:t>им лично</a:t>
            </a:r>
            <a:r>
              <a:rPr lang="ru-RU" sz="4400" dirty="0" smtClean="0"/>
              <a:t> </a:t>
            </a:r>
            <a:r>
              <a:rPr lang="ru-RU" sz="4400" dirty="0" smtClean="0">
                <a:solidFill>
                  <a:srgbClr val="002060"/>
                </a:solidFill>
              </a:rPr>
              <a:t>или охватывалось</a:t>
            </a:r>
            <a:r>
              <a:rPr lang="ru-RU" sz="4400" dirty="0" smtClean="0"/>
              <a:t> </a:t>
            </a:r>
            <a:r>
              <a:rPr lang="ru-RU" sz="4400" b="1" i="1" dirty="0" smtClean="0">
                <a:solidFill>
                  <a:srgbClr val="FF3300"/>
                </a:solidFill>
              </a:rPr>
              <a:t>его умыслом</a:t>
            </a:r>
            <a:r>
              <a:rPr lang="ru-RU" sz="4400" dirty="0" smtClean="0"/>
              <a:t>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4400" dirty="0" smtClean="0"/>
              <a:t>   </a:t>
            </a:r>
          </a:p>
        </p:txBody>
      </p:sp>
      <p:pic>
        <p:nvPicPr>
          <p:cNvPr id="6146" name="Picture 2" descr="C:\Users\smurzakov\Pictures\человечки\Человечки\135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8947" y="2679021"/>
            <a:ext cx="1191489" cy="1823707"/>
          </a:xfrm>
          <a:prstGeom prst="rect">
            <a:avLst/>
          </a:prstGeom>
          <a:noFill/>
        </p:spPr>
      </p:pic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1773382" y="0"/>
            <a:ext cx="10418618" cy="1205345"/>
          </a:xfrm>
        </p:spPr>
        <p:txBody>
          <a:bodyPr/>
          <a:lstStyle/>
          <a:p>
            <a:pPr eaLnBrk="1" hangingPunct="1">
              <a:defRPr/>
            </a:pPr>
            <a:r>
              <a:rPr lang="ru-RU" sz="5400" dirty="0" smtClean="0">
                <a:solidFill>
                  <a:schemeClr val="bg1"/>
                </a:solidFill>
              </a:rPr>
              <a:t>Принцип личной ответственности</a:t>
            </a:r>
          </a:p>
        </p:txBody>
      </p:sp>
      <p:pic>
        <p:nvPicPr>
          <p:cNvPr id="6147" name="Picture 3" descr="C:\Users\smurzakov\Pictures\человечки\Человечки\ЧЕЛОВЕЧКИ\креатив-арт-песочница-127795.jp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843668" y="3962403"/>
            <a:ext cx="2763982" cy="2763982"/>
          </a:xfrm>
          <a:prstGeom prst="rect">
            <a:avLst/>
          </a:prstGeom>
          <a:noFill/>
        </p:spPr>
      </p:pic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360217" y="4143953"/>
            <a:ext cx="11831783" cy="212365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Соучастник </a:t>
            </a:r>
            <a:r>
              <a:rPr lang="ru-RU" sz="4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несет</a:t>
            </a:r>
            <a:r>
              <a:rPr lang="ru-RU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ответственности за те действия исполнителя, которые </a:t>
            </a:r>
            <a:r>
              <a:rPr lang="ru-RU" sz="4400" b="1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охватывались</a:t>
            </a:r>
            <a:r>
              <a:rPr lang="ru-RU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его умыслом (см. ст.36 УК РФ)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6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6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6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6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6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60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4" grpId="0" uiExpand="1" build="p"/>
      <p:bldP spid="46082" grpId="0"/>
      <p:bldP spid="4608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801090" y="0"/>
            <a:ext cx="10390910" cy="1136073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chemeClr val="bg1"/>
                </a:solidFill>
              </a:rPr>
              <a:t>Принцип неотвратимости ответственности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43891"/>
            <a:ext cx="12192000" cy="2258291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4800" dirty="0" smtClean="0">
                <a:solidFill>
                  <a:srgbClr val="002060"/>
                </a:solidFill>
              </a:rPr>
              <a:t>   Всякое лицо, совершившее преступление </a:t>
            </a:r>
            <a:r>
              <a:rPr lang="ru-RU" sz="4800" b="1" dirty="0" smtClean="0">
                <a:solidFill>
                  <a:srgbClr val="C00000"/>
                </a:solidFill>
              </a:rPr>
              <a:t>подлежит</a:t>
            </a:r>
            <a:r>
              <a:rPr lang="ru-RU" sz="4800" dirty="0" smtClean="0">
                <a:solidFill>
                  <a:srgbClr val="002060"/>
                </a:solidFill>
              </a:rPr>
              <a:t> наказанию или иным мерам уголовно-правового воздействия.</a:t>
            </a:r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0" y="3789364"/>
            <a:ext cx="12192000" cy="2625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4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4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неотвратимость</a:t>
            </a:r>
            <a:r>
              <a:rPr lang="ru-RU" sz="4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dirty="0">
                <a:solidFill>
                  <a:srgbClr val="002060"/>
                </a:solidFill>
              </a:rPr>
              <a:t>ответственности</a:t>
            </a:r>
            <a:r>
              <a:rPr lang="ru-RU" sz="4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dirty="0">
                <a:solidFill>
                  <a:srgbClr val="002060"/>
                </a:solidFill>
              </a:rPr>
              <a:t>– есть </a:t>
            </a:r>
            <a:r>
              <a:rPr lang="ru-RU" sz="4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лучший способ </a:t>
            </a:r>
            <a:r>
              <a:rPr lang="ru-RU" sz="4400" dirty="0">
                <a:solidFill>
                  <a:srgbClr val="002060"/>
                </a:solidFill>
              </a:rPr>
              <a:t>проявления применения и предупредительного воздействия уголовного закона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/>
      <p:bldP spid="48131" grpId="0" build="p"/>
      <p:bldP spid="4813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1856508" y="0"/>
            <a:ext cx="10335492" cy="1177636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 err="1" smtClean="0">
                <a:solidFill>
                  <a:schemeClr val="bg1"/>
                </a:solidFill>
              </a:rPr>
              <a:t>Чезаре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 err="1" smtClean="0">
                <a:solidFill>
                  <a:schemeClr val="bg1"/>
                </a:solidFill>
              </a:rPr>
              <a:t>Беккариа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«Преступность и правонарушения»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13167"/>
            <a:ext cx="12192000" cy="551410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4400" i="1" dirty="0" smtClean="0">
                <a:solidFill>
                  <a:srgbClr val="002060"/>
                </a:solidFill>
              </a:rPr>
              <a:t>«Одно из самых действительных средств, сдерживающих преступление, заключается </a:t>
            </a:r>
            <a:r>
              <a:rPr lang="ru-RU" sz="4400" b="1" i="1" dirty="0" smtClean="0">
                <a:solidFill>
                  <a:srgbClr val="002060"/>
                </a:solidFill>
              </a:rPr>
              <a:t>не в жестокости</a:t>
            </a:r>
            <a:r>
              <a:rPr lang="ru-RU" sz="4400" i="1" dirty="0" smtClean="0">
                <a:solidFill>
                  <a:srgbClr val="002060"/>
                </a:solidFill>
              </a:rPr>
              <a:t> наказаний, а в их </a:t>
            </a:r>
            <a:r>
              <a:rPr lang="ru-RU" sz="4400" b="1" i="1" dirty="0" smtClean="0">
                <a:solidFill>
                  <a:srgbClr val="002060"/>
                </a:solidFill>
              </a:rPr>
              <a:t>неизбежности</a:t>
            </a:r>
            <a:r>
              <a:rPr lang="ru-RU" sz="4400" i="1" dirty="0" smtClean="0">
                <a:solidFill>
                  <a:srgbClr val="002060"/>
                </a:solidFill>
              </a:rPr>
              <a:t>… Уверенность в неизбежности хотя бы и умеренного наказания произведет всегда большее впечатление, чем страх перед другим, более жестким, но сопровождаемый надеждой на безнаказанность» (</a:t>
            </a:r>
            <a:r>
              <a:rPr lang="en-US" sz="4400" i="1" dirty="0" smtClean="0">
                <a:solidFill>
                  <a:srgbClr val="002060"/>
                </a:solidFill>
              </a:rPr>
              <a:t>XVII</a:t>
            </a:r>
            <a:r>
              <a:rPr lang="ru-RU" sz="4400" i="1" dirty="0" smtClean="0">
                <a:solidFill>
                  <a:srgbClr val="002060"/>
                </a:solidFill>
              </a:rPr>
              <a:t> век)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18645" y="1524006"/>
            <a:ext cx="11582400" cy="4378033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dirty="0" smtClean="0"/>
              <a:t> </a:t>
            </a:r>
            <a:r>
              <a:rPr lang="ru-RU" sz="4800" b="1" dirty="0" smtClean="0"/>
              <a:t>УГОЛОВНОГО КОДЕКСА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800" b="1" dirty="0" smtClean="0"/>
              <a:t> РОССИЙСКОЙ ФЕДЕРАЦИИ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sz="4000" b="1" dirty="0" smtClean="0"/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b="1" dirty="0" smtClean="0"/>
              <a:t> (ч.1 ст.1</a:t>
            </a:r>
            <a:r>
              <a:rPr lang="ru-RU" sz="4000" dirty="0" smtClean="0"/>
              <a:t> </a:t>
            </a:r>
            <a:r>
              <a:rPr lang="ru-RU" sz="4000" b="1" dirty="0" smtClean="0"/>
              <a:t>УК РФ)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sz="4000" dirty="0" smtClean="0"/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dirty="0" smtClean="0"/>
              <a:t>И ЯВЛЯЕТСЯ ПОЛНОСТЬЮ </a:t>
            </a:r>
            <a:r>
              <a:rPr lang="ru-RU" sz="4000" b="1" dirty="0" smtClean="0"/>
              <a:t>КОДИФИЦИРОВАННЫМ</a:t>
            </a:r>
          </a:p>
        </p:txBody>
      </p:sp>
      <p:pic>
        <p:nvPicPr>
          <p:cNvPr id="16391" name="Picture 7" descr="AG00018_"/>
          <p:cNvPicPr>
            <a:picLocks noGrp="1" noChangeAspect="1" noChangeArrowheads="1" noCrop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19668" y="1417731"/>
            <a:ext cx="1680633" cy="1871663"/>
          </a:xfrm>
          <a:noFill/>
        </p:spPr>
      </p:pic>
      <p:pic>
        <p:nvPicPr>
          <p:cNvPr id="16394" name="Picture 10" descr="AG00018_"/>
          <p:cNvPicPr>
            <a:picLocks noGrp="1" noChangeAspect="1" noChangeArrowheads="1" noCrop="1"/>
          </p:cNvPicPr>
          <p:nvPr>
            <p:ph sz="quarter" idx="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128251" y="1417731"/>
            <a:ext cx="1485900" cy="1655762"/>
          </a:xfrm>
          <a:noFill/>
        </p:spPr>
      </p:pic>
      <p:sp>
        <p:nvSpPr>
          <p:cNvPr id="5" name="Прямоугольник 4"/>
          <p:cNvSpPr/>
          <p:nvPr/>
        </p:nvSpPr>
        <p:spPr>
          <a:xfrm>
            <a:off x="1690255" y="-108484"/>
            <a:ext cx="1050174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dirty="0" smtClean="0">
                <a:solidFill>
                  <a:schemeClr val="bg1"/>
                </a:solidFill>
                <a:latin typeface="+mj-lt"/>
              </a:rPr>
              <a:t>Российской уголовное законодательство состоит из</a:t>
            </a:r>
          </a:p>
        </p:txBody>
      </p:sp>
      <p:pic>
        <p:nvPicPr>
          <p:cNvPr id="6" name="Picture 2" descr="E:\Анимационные картинки для презентаций _ Шаблоны презентаций PowerPoint_files\УК РФ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95124"/>
            <a:ext cx="2456993" cy="36085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773382" y="0"/>
            <a:ext cx="10418618" cy="1163782"/>
          </a:xfrm>
        </p:spPr>
        <p:txBody>
          <a:bodyPr/>
          <a:lstStyle/>
          <a:p>
            <a:pPr eaLnBrk="1" hangingPunct="1">
              <a:defRPr/>
            </a:pPr>
            <a:r>
              <a:rPr lang="ru-RU" sz="6600" dirty="0" smtClean="0">
                <a:solidFill>
                  <a:schemeClr val="bg1"/>
                </a:solidFill>
              </a:rPr>
              <a:t>Принцип демократизма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12192000" cy="5257800"/>
          </a:xfrm>
        </p:spPr>
        <p:txBody>
          <a:bodyPr/>
          <a:lstStyle/>
          <a:p>
            <a:pPr eaLnBrk="1" hangingPunct="1">
              <a:buClr>
                <a:srgbClr val="002060"/>
              </a:buClr>
              <a:buSzTx/>
              <a:buFont typeface="Wingdings" pitchFamily="2" charset="2"/>
              <a:buChar char="F"/>
              <a:defRPr/>
            </a:pPr>
            <a:r>
              <a:rPr lang="ru-RU" sz="4000" dirty="0" smtClean="0">
                <a:solidFill>
                  <a:srgbClr val="002060"/>
                </a:solidFill>
              </a:rPr>
              <a:t>Принятие уголовных законов выборными представительными органами</a:t>
            </a:r>
          </a:p>
          <a:p>
            <a:pPr eaLnBrk="1" hangingPunct="1">
              <a:buClr>
                <a:srgbClr val="002060"/>
              </a:buClr>
              <a:buSzTx/>
              <a:buFont typeface="Wingdings" pitchFamily="2" charset="2"/>
              <a:buChar char="F"/>
              <a:defRPr/>
            </a:pPr>
            <a:r>
              <a:rPr lang="ru-RU" sz="4000" dirty="0" smtClean="0">
                <a:solidFill>
                  <a:srgbClr val="002060"/>
                </a:solidFill>
              </a:rPr>
              <a:t>Доступность текстов уголовных законов</a:t>
            </a:r>
          </a:p>
          <a:p>
            <a:pPr eaLnBrk="1" hangingPunct="1">
              <a:buClr>
                <a:srgbClr val="002060"/>
              </a:buClr>
              <a:buSzTx/>
              <a:buFont typeface="Wingdings" pitchFamily="2" charset="2"/>
              <a:buChar char="F"/>
              <a:defRPr/>
            </a:pPr>
            <a:r>
              <a:rPr lang="ru-RU" sz="4000" dirty="0" smtClean="0">
                <a:solidFill>
                  <a:srgbClr val="002060"/>
                </a:solidFill>
              </a:rPr>
              <a:t>Понятность уголовных законов народу</a:t>
            </a:r>
          </a:p>
          <a:p>
            <a:pPr eaLnBrk="1" hangingPunct="1">
              <a:buClr>
                <a:srgbClr val="002060"/>
              </a:buClr>
              <a:buSzTx/>
              <a:buFont typeface="Wingdings" pitchFamily="2" charset="2"/>
              <a:buChar char="F"/>
              <a:defRPr/>
            </a:pPr>
            <a:r>
              <a:rPr lang="ru-RU" sz="4000" dirty="0" smtClean="0">
                <a:solidFill>
                  <a:srgbClr val="002060"/>
                </a:solidFill>
              </a:rPr>
              <a:t>Участие партий, общественных организаций, органов самоуправления и т.д. по их ходатайству в исправлении лиц, совершивших преступление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500"/>
                            </p:stCondLst>
                            <p:childTnLst>
                              <p:par>
                                <p:cTn id="26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33095"/>
            <a:ext cx="12192000" cy="5334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800" dirty="0" smtClean="0"/>
              <a:t>Постановление Пленума Верховного Суда РФ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dirty="0" smtClean="0">
                <a:solidFill>
                  <a:schemeClr val="hlink"/>
                </a:solidFill>
              </a:rPr>
              <a:t>от 31 октября 1995г. № 8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b="1" dirty="0" smtClean="0"/>
              <a:t>«О некоторых вопросах применения судами Конституции Российской Федерации при осуществлении правосудия»</a:t>
            </a:r>
            <a:r>
              <a:rPr lang="ru-RU" sz="2800" dirty="0" smtClean="0"/>
              <a:t>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dirty="0" smtClean="0"/>
              <a:t>Постановление Пленума Верховного Суда РФ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dirty="0" smtClean="0"/>
              <a:t> </a:t>
            </a:r>
            <a:r>
              <a:rPr lang="ru-RU" sz="2800" dirty="0" smtClean="0">
                <a:solidFill>
                  <a:schemeClr val="hlink"/>
                </a:solidFill>
              </a:rPr>
              <a:t>от 10 октября 2003 г. N 5 </a:t>
            </a:r>
            <a:endParaRPr lang="ru-RU" sz="2800" b="1" dirty="0" smtClean="0">
              <a:solidFill>
                <a:schemeClr val="hlink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b="1" dirty="0" smtClean="0"/>
              <a:t>«О применении судами общей юрисдикции общепризнанных принципов и норм международного права и международных договоров Российской Федерации»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b="1" dirty="0" smtClean="0">
                <a:solidFill>
                  <a:schemeClr val="hlink"/>
                </a:solidFill>
              </a:rPr>
              <a:t>Спиридонов А.П.</a:t>
            </a:r>
            <a:r>
              <a:rPr lang="ru-RU" sz="2800" dirty="0" smtClean="0"/>
              <a:t> Принципы Российского уголовного права, их соотношение с принципами современного международного права //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dirty="0" smtClean="0"/>
              <a:t>«Черные дыры» в Российском законодательстве. 2005. №3. С.124-131.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pravo_logo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176186" y="2133595"/>
            <a:ext cx="3018146" cy="3648508"/>
          </a:xfrm>
          <a:noFill/>
          <a:ln/>
        </p:spPr>
      </p:pic>
      <p:sp>
        <p:nvSpPr>
          <p:cNvPr id="40963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1330793"/>
            <a:ext cx="10972800" cy="774700"/>
          </a:xfrm>
        </p:spPr>
        <p:txBody>
          <a:bodyPr/>
          <a:lstStyle/>
          <a:p>
            <a:r>
              <a:rPr lang="ru-RU" b="1" i="1" dirty="0"/>
              <a:t>Благодарю за внимание!</a:t>
            </a:r>
            <a:r>
              <a:rPr lang="ru-RU" b="1" dirty="0"/>
              <a:t> </a:t>
            </a:r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624417" y="5548155"/>
            <a:ext cx="109728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4400" b="1" i="1" dirty="0">
                <a:latin typeface="+mj-lt"/>
              </a:rPr>
              <a:t>Благодарю за внимание!</a:t>
            </a:r>
            <a:r>
              <a:rPr lang="ru-RU" sz="4400" b="1" dirty="0">
                <a:latin typeface="+mj-lt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/>
      <p:bldP spid="4096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ttp://vovet.ru/uploads/img/5a/fd99cadea9d8ef6a1ffcc52a2e3e8017-6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6204" y="1486715"/>
            <a:ext cx="2169614" cy="2573497"/>
          </a:xfrm>
          <a:prstGeom prst="rect">
            <a:avLst/>
          </a:prstGeom>
          <a:noFill/>
        </p:spPr>
      </p:pic>
      <p:pic>
        <p:nvPicPr>
          <p:cNvPr id="57348" name="Picture 4" descr="http://outsourceseatleasing.com/wp-content/uploads/2016/11/3-Ways-Outsourcing-Helps-Small-Businesses-Grow-GIF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5392" y="4259972"/>
            <a:ext cx="1268277" cy="1973460"/>
          </a:xfrm>
          <a:prstGeom prst="rect">
            <a:avLst/>
          </a:prstGeom>
          <a:noFill/>
        </p:spPr>
      </p:pic>
      <p:pic>
        <p:nvPicPr>
          <p:cNvPr id="57350" name="Picture 6" descr="http://images.clipartpanda.com/rival-clipart-k169237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19507" y="4883923"/>
            <a:ext cx="2052048" cy="1257934"/>
          </a:xfrm>
          <a:prstGeom prst="rect">
            <a:avLst/>
          </a:prstGeom>
          <a:noFill/>
        </p:spPr>
      </p:pic>
      <p:pic>
        <p:nvPicPr>
          <p:cNvPr id="57352" name="Picture 8" descr="http://4.bp.blogspot.com/-a8M-RQpJC0Q/VF0aWh_le-I/AAAAAAAAB4o/PWHh02df2nM/s1600/1428651_1880475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4352" y="1711234"/>
            <a:ext cx="1396059" cy="1396059"/>
          </a:xfrm>
          <a:prstGeom prst="rect">
            <a:avLst/>
          </a:prstGeom>
          <a:noFill/>
        </p:spPr>
      </p:pic>
      <p:pic>
        <p:nvPicPr>
          <p:cNvPr id="57354" name="Picture 10" descr="https://c2.staticflickr.com/4/3945/15428204350_bf686f420f_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32524" y="1489166"/>
            <a:ext cx="1856105" cy="1858687"/>
          </a:xfrm>
          <a:prstGeom prst="rect">
            <a:avLst/>
          </a:prstGeom>
          <a:noFill/>
        </p:spPr>
      </p:pic>
      <p:pic>
        <p:nvPicPr>
          <p:cNvPr id="57356" name="Picture 12" descr="https://t4.ftcdn.net/jpg/00/65/21/69/160_F_65216955_I3UtfHvryp741YhsubVGnJvkytK3NrFV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15949" y="1785732"/>
            <a:ext cx="1514475" cy="1524001"/>
          </a:xfrm>
          <a:prstGeom prst="rect">
            <a:avLst/>
          </a:prstGeom>
          <a:noFill/>
        </p:spPr>
      </p:pic>
      <p:pic>
        <p:nvPicPr>
          <p:cNvPr id="57358" name="Picture 14" descr="http://i.istockimg.com/file_thumbview_approve/19255697/3/stock-photo-19255697-3d-businessman-handshaking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103632" y="1635804"/>
            <a:ext cx="1809750" cy="1762126"/>
          </a:xfrm>
          <a:prstGeom prst="rect">
            <a:avLst/>
          </a:prstGeom>
          <a:noFill/>
        </p:spPr>
      </p:pic>
      <p:pic>
        <p:nvPicPr>
          <p:cNvPr id="57360" name="Picture 16" descr="http://english-time.pro/d/783250/d/img02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900468" y="3422015"/>
            <a:ext cx="1646910" cy="980168"/>
          </a:xfrm>
          <a:prstGeom prst="rect">
            <a:avLst/>
          </a:prstGeom>
          <a:noFill/>
        </p:spPr>
      </p:pic>
      <p:pic>
        <p:nvPicPr>
          <p:cNvPr id="57365" name="Picture 21" descr="C:\Users\smurzakov\Pictures\человечки\сша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203057" y="3226525"/>
            <a:ext cx="816252" cy="899529"/>
          </a:xfrm>
          <a:prstGeom prst="rect">
            <a:avLst/>
          </a:prstGeom>
          <a:noFill/>
        </p:spPr>
      </p:pic>
      <p:pic>
        <p:nvPicPr>
          <p:cNvPr id="57367" name="Picture 23" descr="http://hilandoredes.com/wp-content/uploads/2014/04/empresarioVSemprendedor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022181" y="3697169"/>
            <a:ext cx="2744379" cy="1392310"/>
          </a:xfrm>
          <a:prstGeom prst="rect">
            <a:avLst/>
          </a:prstGeom>
          <a:noFill/>
        </p:spPr>
      </p:pic>
      <p:pic>
        <p:nvPicPr>
          <p:cNvPr id="57369" name="Picture 25" descr="http://alltomakemoney.com/wp-content/uploads/2017/03/kak-i-gde-zarabotat-dengi-v-internete-aiop-720x720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843758" y="4754880"/>
            <a:ext cx="1411742" cy="1411742"/>
          </a:xfrm>
          <a:prstGeom prst="rect">
            <a:avLst/>
          </a:prstGeom>
          <a:noFill/>
        </p:spPr>
      </p:pic>
      <p:pic>
        <p:nvPicPr>
          <p:cNvPr id="57371" name="Picture 27" descr="http://www.boutique.aero/statique/flashnews-180/emploi_bonhomme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393780" y="0"/>
            <a:ext cx="2861945" cy="1110824"/>
          </a:xfrm>
          <a:prstGeom prst="rect">
            <a:avLst/>
          </a:prstGeom>
          <a:noFill/>
        </p:spPr>
      </p:pic>
      <p:pic>
        <p:nvPicPr>
          <p:cNvPr id="57374" name="Picture 30" descr="C:\Users\smurzakov\Pictures\человечки\бизнес вумен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9543234" y="4833257"/>
            <a:ext cx="1047750" cy="1714500"/>
          </a:xfrm>
          <a:prstGeom prst="rect">
            <a:avLst/>
          </a:prstGeom>
          <a:noFill/>
        </p:spPr>
      </p:pic>
      <p:pic>
        <p:nvPicPr>
          <p:cNvPr id="57376" name="Picture 32" descr="http://fb.ru/misc/i/gallery/27807/1400920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949644" y="5166978"/>
            <a:ext cx="1163773" cy="1066273"/>
          </a:xfrm>
          <a:prstGeom prst="rect">
            <a:avLst/>
          </a:prstGeom>
          <a:noFill/>
        </p:spPr>
      </p:pic>
      <p:pic>
        <p:nvPicPr>
          <p:cNvPr id="57378" name="Picture 34" descr="https://img0.mp-farm.com/2470464.jpg?w=500&amp;h=450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376261" y="3591514"/>
            <a:ext cx="1738539" cy="1157867"/>
          </a:xfrm>
          <a:prstGeom prst="rect">
            <a:avLst/>
          </a:prstGeom>
          <a:noFill/>
        </p:spPr>
      </p:pic>
      <p:pic>
        <p:nvPicPr>
          <p:cNvPr id="57380" name="Picture 36" descr="https://www.arai-group.co.jp/images/group_taiwan.png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50685" y="3369503"/>
            <a:ext cx="1620973" cy="1062017"/>
          </a:xfrm>
          <a:prstGeom prst="rect">
            <a:avLst/>
          </a:prstGeom>
          <a:noFill/>
        </p:spPr>
      </p:pic>
      <p:pic>
        <p:nvPicPr>
          <p:cNvPr id="57382" name="Picture 38" descr="http://static6.depositphotos.com/1006899/617/i/950/depositphotos_6174610-Business-Interaction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8196218" y="5708469"/>
            <a:ext cx="1126307" cy="844730"/>
          </a:xfrm>
          <a:prstGeom prst="rect">
            <a:avLst/>
          </a:prstGeom>
          <a:noFill/>
        </p:spPr>
      </p:pic>
      <p:pic>
        <p:nvPicPr>
          <p:cNvPr id="57383" name="Picture 39" descr="C:\Users\smurzakov\Pictures\человечки\равные по должности.jp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10794275" y="4767943"/>
            <a:ext cx="1080583" cy="757373"/>
          </a:xfrm>
          <a:prstGeom prst="rect">
            <a:avLst/>
          </a:prstGeom>
          <a:noFill/>
        </p:spPr>
      </p:pic>
      <p:pic>
        <p:nvPicPr>
          <p:cNvPr id="25" name="Picture 3" descr="C:\Users\smurzakov\Pictures\человечки\преступники\2557855_3d-люди-партнера-сеть-концепция-белый.jp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10733809" y="1579418"/>
            <a:ext cx="1136071" cy="1136071"/>
          </a:xfrm>
          <a:prstGeom prst="rect">
            <a:avLst/>
          </a:prstGeom>
          <a:noFill/>
        </p:spPr>
      </p:pic>
      <p:pic>
        <p:nvPicPr>
          <p:cNvPr id="57384" name="Picture 40" descr="C:\Users\smurzakov\Pictures\человечки\Человечки\ЧЕЛОВЕЧКИ\суд2.jp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4270664" y="2563089"/>
            <a:ext cx="1078317" cy="1369291"/>
          </a:xfrm>
          <a:prstGeom prst="rect">
            <a:avLst/>
          </a:prstGeom>
          <a:noFill/>
        </p:spPr>
      </p:pic>
      <p:sp>
        <p:nvSpPr>
          <p:cNvPr id="57386" name="AutoShape 42" descr="http://ru.stockfresh.com/thumbs/3dmask/2459037_3d-%D0%B1%D0%B5%D0%BB%D1%8B%D0%B9-%D0%BB%D1%8E%D0%B4%D0%B8-%D0%B1%D0%B8%D0%B7%D0%BD%D0%B5%D1%81%D0%B0-%D0%BA%D0%B0%D0%BB%D1%8C%D0%BA%D1%83%D0%BB%D1%8F%D1%82%D0%BE%D1%80-%D0%B1%D0%B8%D0%B7%D0%BD%D0%B5%D1%81%D0%BC%D0%B5%D0%B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88" name="AutoShape 44" descr="http://ru.stockfresh.com/thumbs/3dmask/2459037_3d-%D0%B1%D0%B5%D0%BB%D1%8B%D0%B9-%D0%BB%D1%8E%D0%B4%D0%B8-%D0%B1%D0%B8%D0%B7%D0%BD%D0%B5%D1%81%D0%B0-%D0%BA%D0%B0%D0%BB%D1%8C%D0%BA%D1%83%D0%BB%D1%8F%D1%82%D0%BE%D1%80-%D0%B1%D0%B8%D0%B7%D0%BD%D0%B5%D1%81%D0%BC%D0%B5%D0%B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26" name="Picture 2" descr="http://profkomsnab.ru/generic/uploaded/vakansii1.jpg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2142711" y="1427018"/>
            <a:ext cx="1045030" cy="914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801090" y="52958"/>
            <a:ext cx="1039091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4800" dirty="0" smtClean="0">
                <a:solidFill>
                  <a:schemeClr val="bg1"/>
                </a:solidFill>
              </a:rPr>
              <a:t>Уголовное право, как отрасль права</a:t>
            </a:r>
          </a:p>
        </p:txBody>
      </p:sp>
      <p:pic>
        <p:nvPicPr>
          <p:cNvPr id="1026" name="Picture 2" descr="C:\Users\smurzakov\Pictures\человечки\преступники\Robbers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29625" y="1717960"/>
            <a:ext cx="4682836" cy="4975124"/>
          </a:xfrm>
          <a:prstGeom prst="rect">
            <a:avLst/>
          </a:prstGeom>
          <a:noFill/>
        </p:spPr>
      </p:pic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9951" y="1373606"/>
            <a:ext cx="11664949" cy="4999485"/>
          </a:xfrm>
        </p:spPr>
        <p:txBody>
          <a:bodyPr/>
          <a:lstStyle/>
          <a:p>
            <a:pPr eaLnBrk="1" hangingPunct="1">
              <a:defRPr/>
            </a:pPr>
            <a:r>
              <a:rPr lang="ru-RU" sz="5400" dirty="0" smtClean="0"/>
              <a:t>Совокупность юридических норм, установленных высшим органом государственной власти, </a:t>
            </a:r>
            <a:r>
              <a:rPr lang="ru-RU" sz="5400" b="1" dirty="0" smtClean="0">
                <a:solidFill>
                  <a:srgbClr val="00B050"/>
                </a:solidFill>
              </a:rPr>
              <a:t>регулирующих </a:t>
            </a:r>
            <a:r>
              <a:rPr lang="ru-RU" sz="5400" dirty="0" smtClean="0"/>
              <a:t>общественные отношения возникающие </a:t>
            </a:r>
            <a:r>
              <a:rPr lang="ru-RU" sz="5400" b="1" dirty="0" smtClean="0">
                <a:solidFill>
                  <a:srgbClr val="FF0000"/>
                </a:solidFill>
              </a:rPr>
              <a:t>в связи </a:t>
            </a:r>
            <a:r>
              <a:rPr lang="ru-RU" sz="5400" dirty="0" smtClean="0"/>
              <a:t>с совершенным </a:t>
            </a:r>
            <a:r>
              <a:rPr lang="ru-RU" sz="5400" b="1" dirty="0" smtClean="0">
                <a:solidFill>
                  <a:srgbClr val="FF0000"/>
                </a:solidFill>
              </a:rPr>
              <a:t>преступлением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8" name="AutoShape 6"/>
          <p:cNvSpPr>
            <a:spLocks noChangeArrowheads="1"/>
          </p:cNvSpPr>
          <p:nvPr/>
        </p:nvSpPr>
        <p:spPr bwMode="auto">
          <a:xfrm>
            <a:off x="7176654" y="2432957"/>
            <a:ext cx="4946059" cy="3554373"/>
          </a:xfrm>
          <a:prstGeom prst="flowChartPunchedCard">
            <a:avLst/>
          </a:prstGeom>
          <a:solidFill>
            <a:srgbClr val="002060"/>
          </a:solidFill>
          <a:ln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olSlant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000" dirty="0" smtClean="0"/>
              <a:t>Отношения возникающие в связи с правомерными деяниями, внешне сходными с преступлениями (необходимая оборона и др.)</a:t>
            </a:r>
            <a:endParaRPr lang="ru-RU" sz="3000" dirty="0"/>
          </a:p>
        </p:txBody>
      </p:sp>
      <p:sp>
        <p:nvSpPr>
          <p:cNvPr id="18437" name="AutoShape 5"/>
          <p:cNvSpPr>
            <a:spLocks noChangeArrowheads="1"/>
          </p:cNvSpPr>
          <p:nvPr/>
        </p:nvSpPr>
        <p:spPr bwMode="auto">
          <a:xfrm>
            <a:off x="3417258" y="2432939"/>
            <a:ext cx="3856373" cy="3554373"/>
          </a:xfrm>
          <a:prstGeom prst="flowChartPunchedCard">
            <a:avLst/>
          </a:prstGeom>
          <a:solidFill>
            <a:srgbClr val="002060"/>
          </a:solidFill>
          <a:ln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olSlant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sz="3600" dirty="0" smtClean="0"/>
              <a:t>Отношение, возникающее в связи с совершенным преступлением</a:t>
            </a:r>
            <a:endParaRPr lang="ru-RU" sz="3600" dirty="0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801090" y="25248"/>
            <a:ext cx="1039091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6600" dirty="0" smtClean="0">
                <a:solidFill>
                  <a:schemeClr val="bg1"/>
                </a:solidFill>
              </a:rPr>
              <a:t>Предмет отрасли права</a:t>
            </a:r>
          </a:p>
        </p:txBody>
      </p:sp>
      <p:sp>
        <p:nvSpPr>
          <p:cNvPr id="18436" name="AutoShape 4"/>
          <p:cNvSpPr>
            <a:spLocks noChangeArrowheads="1"/>
          </p:cNvSpPr>
          <p:nvPr/>
        </p:nvSpPr>
        <p:spPr bwMode="auto">
          <a:xfrm>
            <a:off x="83122" y="2446792"/>
            <a:ext cx="3422073" cy="3554373"/>
          </a:xfrm>
          <a:prstGeom prst="flowChartPunchedCard">
            <a:avLst/>
          </a:prstGeom>
          <a:solidFill>
            <a:srgbClr val="002060"/>
          </a:solidFill>
          <a:ln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olSlant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sz="3600" dirty="0" smtClean="0"/>
              <a:t>Преступление как конфликтное противоправное поведение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8" grpId="0" animBg="1"/>
      <p:bldP spid="18437" grpId="0" animBg="1"/>
      <p:bldP spid="18434" grpId="0"/>
      <p:bldP spid="1843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1773382" y="11393"/>
            <a:ext cx="10418618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6600" dirty="0" smtClean="0">
                <a:solidFill>
                  <a:schemeClr val="bg1"/>
                </a:solidFill>
              </a:rPr>
              <a:t>Предмет отрасли права</a:t>
            </a:r>
          </a:p>
        </p:txBody>
      </p:sp>
      <p:sp>
        <p:nvSpPr>
          <p:cNvPr id="76804" name="AutoShape 4"/>
          <p:cNvSpPr>
            <a:spLocks noChangeArrowheads="1"/>
          </p:cNvSpPr>
          <p:nvPr/>
        </p:nvSpPr>
        <p:spPr bwMode="auto">
          <a:xfrm>
            <a:off x="666190" y="1466611"/>
            <a:ext cx="11027046" cy="1569660"/>
          </a:xfrm>
          <a:prstGeom prst="flowChartProcess">
            <a:avLst/>
          </a:prstGeom>
          <a:solidFill>
            <a:srgbClr val="002060"/>
          </a:solidFill>
          <a:ln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slope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Общественные отношения, возникающие в связи с совершенным преступлением</a:t>
            </a:r>
          </a:p>
          <a:p>
            <a:r>
              <a:rPr lang="ru-RU" sz="3200" i="1" dirty="0">
                <a:solidFill>
                  <a:schemeClr val="bg1"/>
                </a:solidFill>
              </a:rPr>
              <a:t>(Б.В. </a:t>
            </a:r>
            <a:r>
              <a:rPr lang="ru-RU" sz="3200" i="1" dirty="0" err="1">
                <a:solidFill>
                  <a:schemeClr val="bg1"/>
                </a:solidFill>
              </a:rPr>
              <a:t>Здравомыслов</a:t>
            </a:r>
            <a:r>
              <a:rPr lang="ru-RU" sz="3200" i="1" dirty="0">
                <a:solidFill>
                  <a:schemeClr val="bg1"/>
                </a:solidFill>
              </a:rPr>
              <a:t>, Ю.И. Ляпунов, С.И. Никулин)</a:t>
            </a:r>
          </a:p>
        </p:txBody>
      </p:sp>
      <p:sp>
        <p:nvSpPr>
          <p:cNvPr id="76805" name="AutoShape 5"/>
          <p:cNvSpPr>
            <a:spLocks noChangeArrowheads="1"/>
          </p:cNvSpPr>
          <p:nvPr/>
        </p:nvSpPr>
        <p:spPr bwMode="auto">
          <a:xfrm>
            <a:off x="666189" y="3492057"/>
            <a:ext cx="11040901" cy="1077218"/>
          </a:xfrm>
          <a:prstGeom prst="flowChartProcess">
            <a:avLst/>
          </a:prstGeom>
          <a:solidFill>
            <a:srgbClr val="002060"/>
          </a:solidFill>
          <a:ln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slope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r>
              <a:rPr lang="ru-RU" sz="3200">
                <a:solidFill>
                  <a:schemeClr val="bg1"/>
                </a:solidFill>
              </a:rPr>
              <a:t>Общественные отношения, возникающие в результате совершения общественно опасных деяний </a:t>
            </a:r>
            <a:r>
              <a:rPr lang="ru-RU" sz="3200" i="1">
                <a:solidFill>
                  <a:schemeClr val="bg1"/>
                </a:solidFill>
              </a:rPr>
              <a:t>(А.И. Коробеев)</a:t>
            </a:r>
          </a:p>
        </p:txBody>
      </p:sp>
      <p:sp>
        <p:nvSpPr>
          <p:cNvPr id="76806" name="AutoShape 6"/>
          <p:cNvSpPr>
            <a:spLocks noChangeArrowheads="1"/>
          </p:cNvSpPr>
          <p:nvPr/>
        </p:nvSpPr>
        <p:spPr bwMode="auto">
          <a:xfrm>
            <a:off x="666190" y="5025060"/>
            <a:ext cx="11081130" cy="1077218"/>
          </a:xfrm>
          <a:prstGeom prst="flowChartProcess">
            <a:avLst/>
          </a:prstGeom>
          <a:solidFill>
            <a:srgbClr val="002060"/>
          </a:solidFill>
          <a:ln>
            <a:headEnd/>
            <a:tailEnd/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slope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r>
              <a:rPr lang="ru-RU" sz="3200">
                <a:solidFill>
                  <a:schemeClr val="bg1"/>
                </a:solidFill>
              </a:rPr>
              <a:t>Деяния, признаваемые преступными, а также наказание, предусмотренное за совершение этих деяний </a:t>
            </a:r>
            <a:r>
              <a:rPr lang="ru-RU" sz="3200" i="1">
                <a:solidFill>
                  <a:schemeClr val="bg1"/>
                </a:solidFill>
              </a:rPr>
              <a:t>(А.Н. Игнатов)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68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68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68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68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6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68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68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6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4" grpId="0" animBg="1"/>
      <p:bldP spid="76805" grpId="0" animBg="1"/>
      <p:bldP spid="7680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1967344" y="80668"/>
            <a:ext cx="10058401" cy="1083114"/>
          </a:xfrm>
          <a:ln w="25400">
            <a:noFill/>
          </a:ln>
        </p:spPr>
        <p:txBody>
          <a:bodyPr/>
          <a:lstStyle/>
          <a:p>
            <a:pPr eaLnBrk="1" hangingPunct="1">
              <a:defRPr/>
            </a:pPr>
            <a:r>
              <a:rPr lang="ru-RU" sz="4000" dirty="0" smtClean="0">
                <a:solidFill>
                  <a:schemeClr val="bg1"/>
                </a:solidFill>
              </a:rPr>
              <a:t>Можно вести речь о </a:t>
            </a:r>
            <a:r>
              <a:rPr lang="ru-RU" sz="4000" dirty="0" err="1" smtClean="0">
                <a:solidFill>
                  <a:schemeClr val="bg1"/>
                </a:solidFill>
              </a:rPr>
              <a:t>двухпредметности</a:t>
            </a:r>
            <a:r>
              <a:rPr lang="ru-RU" sz="4000" dirty="0" smtClean="0">
                <a:solidFill>
                  <a:schemeClr val="bg1"/>
                </a:solidFill>
              </a:rPr>
              <a:t> </a:t>
            </a:r>
            <a:br>
              <a:rPr lang="ru-RU" sz="4000" dirty="0" smtClean="0">
                <a:solidFill>
                  <a:schemeClr val="bg1"/>
                </a:solidFill>
              </a:rPr>
            </a:br>
            <a:r>
              <a:rPr lang="ru-RU" sz="4000" dirty="0" smtClean="0">
                <a:solidFill>
                  <a:schemeClr val="bg1"/>
                </a:solidFill>
              </a:rPr>
              <a:t>уголовного права</a:t>
            </a:r>
          </a:p>
        </p:txBody>
      </p:sp>
      <p:sp>
        <p:nvSpPr>
          <p:cNvPr id="77828" name="AutoShape 4"/>
          <p:cNvSpPr>
            <a:spLocks noChangeArrowheads="1"/>
          </p:cNvSpPr>
          <p:nvPr/>
        </p:nvSpPr>
        <p:spPr bwMode="auto">
          <a:xfrm>
            <a:off x="1488018" y="1749854"/>
            <a:ext cx="4220055" cy="578882"/>
          </a:xfrm>
          <a:prstGeom prst="flowChartAlternateProcess">
            <a:avLst/>
          </a:prstGeom>
          <a:solidFill>
            <a:srgbClr val="008000"/>
          </a:solidFill>
          <a:ln w="9525" algn="ctr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anchorCtr="1">
            <a:spAutoFit/>
          </a:bodyPr>
          <a:lstStyle/>
          <a:p>
            <a:r>
              <a:rPr lang="ru-RU" sz="2800">
                <a:solidFill>
                  <a:schemeClr val="bg1"/>
                </a:solidFill>
              </a:rPr>
              <a:t>Предмет регулирования</a:t>
            </a:r>
          </a:p>
        </p:txBody>
      </p:sp>
      <p:sp>
        <p:nvSpPr>
          <p:cNvPr id="77829" name="AutoShape 5"/>
          <p:cNvSpPr>
            <a:spLocks noChangeArrowheads="1"/>
          </p:cNvSpPr>
          <p:nvPr/>
        </p:nvSpPr>
        <p:spPr bwMode="auto">
          <a:xfrm>
            <a:off x="6866467" y="1749854"/>
            <a:ext cx="3940078" cy="578882"/>
          </a:xfrm>
          <a:prstGeom prst="flowChartAlternateProcess">
            <a:avLst/>
          </a:prstGeom>
          <a:solidFill>
            <a:srgbClr val="A50021"/>
          </a:solidFill>
          <a:ln w="9525" algn="ctr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anchorCtr="1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Предмет охраны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77830" name="AutoShape 6"/>
          <p:cNvSpPr>
            <a:spLocks noChangeArrowheads="1"/>
          </p:cNvSpPr>
          <p:nvPr/>
        </p:nvSpPr>
        <p:spPr bwMode="auto">
          <a:xfrm>
            <a:off x="1136074" y="3327805"/>
            <a:ext cx="4252260" cy="2962513"/>
          </a:xfrm>
          <a:prstGeom prst="roundRect">
            <a:avLst>
              <a:gd name="adj" fmla="val 16667"/>
            </a:avLst>
          </a:prstGeom>
          <a:solidFill>
            <a:srgbClr val="008000"/>
          </a:solidFill>
          <a:ln w="9525" algn="ctr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anchor="ctr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Общественные отношения, возникающие вследствие совершения общественно опасного деяния (преступления)</a:t>
            </a:r>
          </a:p>
        </p:txBody>
      </p:sp>
      <p:sp>
        <p:nvSpPr>
          <p:cNvPr id="77831" name="AutoShape 7"/>
          <p:cNvSpPr>
            <a:spLocks noChangeArrowheads="1"/>
          </p:cNvSpPr>
          <p:nvPr/>
        </p:nvSpPr>
        <p:spPr bwMode="auto">
          <a:xfrm>
            <a:off x="7152217" y="3327805"/>
            <a:ext cx="3903710" cy="2485787"/>
          </a:xfrm>
          <a:prstGeom prst="roundRect">
            <a:avLst>
              <a:gd name="adj" fmla="val 16667"/>
            </a:avLst>
          </a:prstGeom>
          <a:solidFill>
            <a:srgbClr val="A50021"/>
          </a:solidFill>
          <a:ln w="9525" algn="ctr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anchor="ctr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Наиболее важные (значимые) общественные отношения</a:t>
            </a:r>
          </a:p>
          <a:p>
            <a:r>
              <a:rPr lang="ru-RU" sz="2800" dirty="0">
                <a:solidFill>
                  <a:schemeClr val="bg1"/>
                </a:solidFill>
              </a:rPr>
              <a:t>(ч.1 ст.2 УК РФ)</a:t>
            </a:r>
          </a:p>
        </p:txBody>
      </p:sp>
      <p:sp>
        <p:nvSpPr>
          <p:cNvPr id="77832" name="AutoShape 8"/>
          <p:cNvSpPr>
            <a:spLocks noChangeArrowheads="1"/>
          </p:cNvSpPr>
          <p:nvPr/>
        </p:nvSpPr>
        <p:spPr bwMode="auto">
          <a:xfrm>
            <a:off x="2915229" y="2623116"/>
            <a:ext cx="893627" cy="360363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008000"/>
          </a:solidFill>
          <a:ln w="9525" algn="ctr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endParaRPr lang="ru-RU" sz="2800">
              <a:solidFill>
                <a:schemeClr val="bg1"/>
              </a:solidFill>
            </a:endParaRPr>
          </a:p>
        </p:txBody>
      </p:sp>
      <p:sp>
        <p:nvSpPr>
          <p:cNvPr id="77833" name="AutoShape 9"/>
          <p:cNvSpPr>
            <a:spLocks noChangeArrowheads="1"/>
          </p:cNvSpPr>
          <p:nvPr/>
        </p:nvSpPr>
        <p:spPr bwMode="auto">
          <a:xfrm>
            <a:off x="8487270" y="2623116"/>
            <a:ext cx="893625" cy="360363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A50021"/>
          </a:solidFill>
          <a:ln w="9525" algn="ctr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endParaRPr lang="ru-RU" sz="2800">
              <a:solidFill>
                <a:schemeClr val="bg1"/>
              </a:solidFill>
            </a:endParaRPr>
          </a:p>
        </p:txBody>
      </p:sp>
      <p:cxnSp>
        <p:nvCxnSpPr>
          <p:cNvPr id="77834" name="AutoShape 10"/>
          <p:cNvCxnSpPr>
            <a:cxnSpLocks noChangeShapeType="1"/>
            <a:stCxn id="77826" idx="2"/>
            <a:endCxn id="77828" idx="0"/>
          </p:cNvCxnSpPr>
          <p:nvPr/>
        </p:nvCxnSpPr>
        <p:spPr bwMode="auto">
          <a:xfrm flipH="1">
            <a:off x="3598046" y="1163782"/>
            <a:ext cx="3398499" cy="586072"/>
          </a:xfrm>
          <a:prstGeom prst="straightConnector1">
            <a:avLst/>
          </a:prstGeom>
          <a:noFill/>
          <a:ln w="28575" cap="rnd" cmpd="dbl">
            <a:solidFill>
              <a:srgbClr val="002060"/>
            </a:solidFill>
            <a:round/>
            <a:headEnd/>
            <a:tailEnd type="triangle" w="med" len="med"/>
          </a:ln>
        </p:spPr>
      </p:cxnSp>
      <p:cxnSp>
        <p:nvCxnSpPr>
          <p:cNvPr id="77835" name="AutoShape 11"/>
          <p:cNvCxnSpPr>
            <a:cxnSpLocks noChangeShapeType="1"/>
            <a:stCxn id="77826" idx="2"/>
            <a:endCxn id="77829" idx="0"/>
          </p:cNvCxnSpPr>
          <p:nvPr/>
        </p:nvCxnSpPr>
        <p:spPr bwMode="auto">
          <a:xfrm>
            <a:off x="6996545" y="1163782"/>
            <a:ext cx="1839961" cy="586072"/>
          </a:xfrm>
          <a:prstGeom prst="straightConnector1">
            <a:avLst/>
          </a:prstGeom>
          <a:noFill/>
          <a:ln w="28575" cap="rnd" cmpd="dbl">
            <a:solidFill>
              <a:srgbClr val="002060"/>
            </a:solidFill>
            <a:round/>
            <a:headEnd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78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78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7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7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77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77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77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77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7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77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77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6" grpId="0"/>
      <p:bldP spid="77828" grpId="0" animBg="1"/>
      <p:bldP spid="77829" grpId="0" animBg="1"/>
      <p:bldP spid="77830" grpId="0" animBg="1"/>
      <p:bldP spid="77831" grpId="0" animBg="1"/>
      <p:bldP spid="77832" grpId="0" animBg="1"/>
      <p:bldP spid="778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1787236" y="52958"/>
            <a:ext cx="10404764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4800" dirty="0" smtClean="0">
                <a:solidFill>
                  <a:schemeClr val="bg1"/>
                </a:solidFill>
              </a:rPr>
              <a:t>Уголовное право, как отрасль права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560" y="1253825"/>
            <a:ext cx="12011892" cy="5257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3600" dirty="0" smtClean="0"/>
              <a:t>система норм, </a:t>
            </a:r>
            <a:r>
              <a:rPr lang="ru-RU" sz="3600" b="1" i="1" dirty="0" smtClean="0">
                <a:solidFill>
                  <a:srgbClr val="FF3300"/>
                </a:solidFill>
              </a:rPr>
              <a:t>установленных</a:t>
            </a:r>
            <a:r>
              <a:rPr lang="ru-RU" sz="3600" dirty="0" smtClean="0"/>
              <a:t> высшим законодательным органом государства и </a:t>
            </a:r>
            <a:r>
              <a:rPr lang="ru-RU" sz="3600" b="1" i="1" dirty="0" smtClean="0">
                <a:solidFill>
                  <a:srgbClr val="FF3300"/>
                </a:solidFill>
              </a:rPr>
              <a:t>определяющих </a:t>
            </a:r>
            <a:r>
              <a:rPr lang="ru-RU" sz="3600" dirty="0" smtClean="0"/>
              <a:t>принципы и основания уголовной ответственности, преступность и наказуемость общественно опасных деяний, общие начала и правила назначения наказания, порядок и виды освобождения от уголовной ответственности и (или) от наказания, а также основания и пределы применения мер уголовно-правового характера, не являющихся наказанием.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dirty="0" smtClean="0"/>
              <a:t>Уголовное право есть такая система норм, которая </a:t>
            </a:r>
            <a:r>
              <a:rPr lang="ru-RU" b="1" i="1" dirty="0" smtClean="0">
                <a:solidFill>
                  <a:srgbClr val="FF3300"/>
                </a:solidFill>
              </a:rPr>
              <a:t>регулирует</a:t>
            </a:r>
            <a:r>
              <a:rPr lang="ru-RU" dirty="0" smtClean="0"/>
              <a:t> отношения, возникающие в результате совершения общественно опасных деяний, в целях охраны личности, общества и государства от преступлений</a:t>
            </a:r>
          </a:p>
        </p:txBody>
      </p:sp>
      <p:sp>
        <p:nvSpPr>
          <p:cNvPr id="80900" name="AutoShape 4"/>
          <p:cNvSpPr>
            <a:spLocks noChangeArrowheads="1"/>
          </p:cNvSpPr>
          <p:nvPr/>
        </p:nvSpPr>
        <p:spPr bwMode="auto">
          <a:xfrm>
            <a:off x="431800" y="3303073"/>
            <a:ext cx="7977909" cy="1259919"/>
          </a:xfrm>
          <a:prstGeom prst="wedgeRoundRectCallout">
            <a:avLst>
              <a:gd name="adj1" fmla="val -29978"/>
              <a:gd name="adj2" fmla="val -262744"/>
              <a:gd name="adj3" fmla="val 16667"/>
            </a:avLst>
          </a:prstGeom>
          <a:solidFill>
            <a:srgbClr val="00206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anchor="ctr">
            <a:spAutoFit/>
          </a:bodyPr>
          <a:lstStyle/>
          <a:p>
            <a:r>
              <a:rPr lang="ru-RU" sz="4400" dirty="0" err="1">
                <a:solidFill>
                  <a:schemeClr val="bg1"/>
                </a:solidFill>
              </a:rPr>
              <a:t>Коробеев</a:t>
            </a:r>
            <a:r>
              <a:rPr lang="ru-RU" sz="4400" dirty="0">
                <a:solidFill>
                  <a:schemeClr val="bg1"/>
                </a:solidFill>
              </a:rPr>
              <a:t> Александр Иванович, </a:t>
            </a:r>
            <a:endParaRPr lang="ru-RU" sz="4400" dirty="0" smtClean="0">
              <a:solidFill>
                <a:schemeClr val="bg1"/>
              </a:solidFill>
            </a:endParaRPr>
          </a:p>
          <a:p>
            <a:r>
              <a:rPr lang="ru-RU" sz="2400" dirty="0" err="1" smtClean="0">
                <a:solidFill>
                  <a:schemeClr val="bg1"/>
                </a:solidFill>
              </a:rPr>
              <a:t>д.ю.н</a:t>
            </a:r>
            <a:r>
              <a:rPr lang="ru-RU" sz="2400" dirty="0">
                <a:solidFill>
                  <a:schemeClr val="bg1"/>
                </a:solidFill>
              </a:rPr>
              <a:t>., профессор, заслуженный деятель науки РФ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0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809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0" grpId="0" animBg="1"/>
      <p:bldP spid="80900" grpId="1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2754</TotalTime>
  <Words>1604</Words>
  <Application>Microsoft Office PowerPoint</Application>
  <PresentationFormat>Произвольный</PresentationFormat>
  <Paragraphs>249</Paragraphs>
  <Slides>43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1_Office Theme</vt:lpstr>
      <vt:lpstr>Понятие, предмет, методы, задачи и система  уголовного права  и его науки</vt:lpstr>
      <vt:lpstr>Понятие «уголовное право» употребляется в следующих значениях:</vt:lpstr>
      <vt:lpstr>Уголовное законодательство</vt:lpstr>
      <vt:lpstr>Слайд 4</vt:lpstr>
      <vt:lpstr>Уголовное право, как отрасль права</vt:lpstr>
      <vt:lpstr>Предмет отрасли права</vt:lpstr>
      <vt:lpstr>Предмет отрасли права</vt:lpstr>
      <vt:lpstr>Можно вести речь о двухпредметности  уголовного права</vt:lpstr>
      <vt:lpstr>Уголовное право, как отрасль права</vt:lpstr>
      <vt:lpstr>Предмет уголовного права:</vt:lpstr>
      <vt:lpstr>Метод отрасли права</vt:lpstr>
      <vt:lpstr>Метод отрасли права (по Коробееву А.И.)</vt:lpstr>
      <vt:lpstr>Функции уголовного права</vt:lpstr>
      <vt:lpstr>Слайд 14</vt:lpstr>
      <vt:lpstr>Система уголовного права</vt:lpstr>
      <vt:lpstr>ОБЩАЯ ЧАСТЬ</vt:lpstr>
      <vt:lpstr>ОСОБЕННАЯ ЧАСТЬ</vt:lpstr>
      <vt:lpstr>Слайд 18</vt:lpstr>
      <vt:lpstr>Слайд 19</vt:lpstr>
      <vt:lpstr>2. Уголовно-правовая наука</vt:lpstr>
      <vt:lpstr>Предмет науки уголовного права</vt:lpstr>
      <vt:lpstr>Методы науки уголовного  права</vt:lpstr>
      <vt:lpstr>Задачи науки</vt:lpstr>
      <vt:lpstr>Система науки уголовного права</vt:lpstr>
      <vt:lpstr>Связь  науки уголовного права  с другими науками</vt:lpstr>
      <vt:lpstr>Слайд 26</vt:lpstr>
      <vt:lpstr>Слайд 27</vt:lpstr>
      <vt:lpstr>3. Принципы уголовного права (закрепленные в УК РФ)</vt:lpstr>
      <vt:lpstr>Принципы уголовного права (разработанные теорией)</vt:lpstr>
      <vt:lpstr>Статья 3. Принцип законности</vt:lpstr>
      <vt:lpstr>Аналогия закона</vt:lpstr>
      <vt:lpstr>Статья 4. Принцип равенства граждан перед законом</vt:lpstr>
      <vt:lpstr>Принцип равенства граждан перед законом</vt:lpstr>
      <vt:lpstr>Статья 5. Принцип вины</vt:lpstr>
      <vt:lpstr>Статья 6. Принцип справедливости</vt:lpstr>
      <vt:lpstr>Статья 7. Принцип гуманизма</vt:lpstr>
      <vt:lpstr>Принцип личной ответственности</vt:lpstr>
      <vt:lpstr>Принцип неотвратимости ответственности</vt:lpstr>
      <vt:lpstr>Чезаре Беккариа  «Преступность и правонарушения»</vt:lpstr>
      <vt:lpstr>Принцип демократизма</vt:lpstr>
      <vt:lpstr>Слайд 41</vt:lpstr>
      <vt:lpstr>Благодарю за внимание! </vt:lpstr>
      <vt:lpstr>Слайд 43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ЧЕЛОВЕЧЕСКИМИ РЕСУРСАМИ В РОССИЙСКИХ БИЗНЕС-ОРГАНИЗАЦИЯХ  (ИТОГИ РОССИЙСКОЙ ЧАСТИ МЕЖДУНАРОДНОГО ИССЛЕДОВАНИЯ ПРАКТИК УПРАВЛЕНИЯ ЧЕЛОВЕЧЕСКИМИ РЕСУРСАМИ CRANET В 2014–2015 ГГ.)</dc:title>
  <dc:creator>Кирилл Решетников</dc:creator>
  <cp:lastModifiedBy>Ivanova_GG</cp:lastModifiedBy>
  <cp:revision>281</cp:revision>
  <dcterms:created xsi:type="dcterms:W3CDTF">2015-10-31T10:49:01Z</dcterms:created>
  <dcterms:modified xsi:type="dcterms:W3CDTF">2025-02-11T04:55:10Z</dcterms:modified>
</cp:coreProperties>
</file>