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4" r:id="rId1"/>
  </p:sldMasterIdLst>
  <p:notesMasterIdLst>
    <p:notesMasterId r:id="rId16"/>
  </p:notesMasterIdLst>
  <p:sldIdLst>
    <p:sldId id="256" r:id="rId2"/>
    <p:sldId id="257" r:id="rId3"/>
    <p:sldId id="258" r:id="rId4"/>
    <p:sldId id="272" r:id="rId5"/>
    <p:sldId id="277" r:id="rId6"/>
    <p:sldId id="274" r:id="rId7"/>
    <p:sldId id="275" r:id="rId8"/>
    <p:sldId id="273" r:id="rId9"/>
    <p:sldId id="259" r:id="rId10"/>
    <p:sldId id="276" r:id="rId11"/>
    <p:sldId id="278" r:id="rId12"/>
    <p:sldId id="280" r:id="rId13"/>
    <p:sldId id="281" r:id="rId14"/>
    <p:sldId id="271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080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7" autoAdjust="0"/>
    <p:restoredTop sz="94722" autoAdjust="0"/>
  </p:normalViewPr>
  <p:slideViewPr>
    <p:cSldViewPr>
      <p:cViewPr varScale="1">
        <p:scale>
          <a:sx n="65" d="100"/>
          <a:sy n="65" d="100"/>
        </p:scale>
        <p:origin x="1306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33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07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07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10CFF467-609D-445B-B736-DC843A17E65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32549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AA69456-26BC-4FB2-A0FE-075F19021601}" type="slidenum">
              <a:rPr lang="ru-RU" smtClean="0">
                <a:cs typeface="Arial" charset="0"/>
              </a:rPr>
              <a:pPr/>
              <a:t>1</a:t>
            </a:fld>
            <a:endParaRPr lang="ru-RU" smtClean="0">
              <a:cs typeface="Arial" charset="0"/>
            </a:endParaRPr>
          </a:p>
        </p:txBody>
      </p:sp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79720115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F38FE18-8DF2-447B-B887-E1B67D8414BF}" type="slidenum">
              <a:rPr lang="ru-RU" smtClean="0">
                <a:cs typeface="Arial" charset="0"/>
              </a:rPr>
              <a:pPr/>
              <a:t>14</a:t>
            </a:fld>
            <a:endParaRPr lang="ru-RU" smtClean="0">
              <a:cs typeface="Arial" charset="0"/>
            </a:endParaRPr>
          </a:p>
        </p:txBody>
      </p:sp>
      <p:sp>
        <p:nvSpPr>
          <p:cNvPr id="542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42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815455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469FC45-7624-4F46-B0DA-78DD7043E98D}" type="slidenum">
              <a:rPr lang="ru-RU" smtClean="0">
                <a:cs typeface="Arial" charset="0"/>
              </a:rPr>
              <a:pPr/>
              <a:t>2</a:t>
            </a:fld>
            <a:endParaRPr lang="ru-RU" smtClean="0">
              <a:cs typeface="Arial" charset="0"/>
            </a:endParaRPr>
          </a:p>
        </p:txBody>
      </p:sp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101035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420B47A-A00B-4687-A245-4D93D44E57F1}" type="slidenum">
              <a:rPr lang="ru-RU" smtClean="0">
                <a:cs typeface="Arial" charset="0"/>
              </a:rPr>
              <a:pPr/>
              <a:t>3</a:t>
            </a:fld>
            <a:endParaRPr lang="ru-RU" smtClean="0">
              <a:cs typeface="Arial" charset="0"/>
            </a:endParaRPr>
          </a:p>
        </p:txBody>
      </p:sp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593148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C772474-BF44-469B-A16E-3AFAFF832F30}" type="slidenum">
              <a:rPr lang="ru-RU" smtClean="0">
                <a:cs typeface="Arial" charset="0"/>
              </a:rPr>
              <a:pPr/>
              <a:t>4</a:t>
            </a:fld>
            <a:endParaRPr lang="ru-RU" smtClean="0">
              <a:cs typeface="Arial" charset="0"/>
            </a:endParaRPr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825096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26D5D028-3782-4295-B85D-AA9FB883D189}" type="slidenum">
              <a:rPr lang="ru-RU" smtClean="0">
                <a:cs typeface="Arial" charset="0"/>
              </a:rPr>
              <a:pPr/>
              <a:t>6</a:t>
            </a:fld>
            <a:endParaRPr lang="ru-RU" smtClean="0">
              <a:cs typeface="Arial" charset="0"/>
            </a:endParaRPr>
          </a:p>
        </p:txBody>
      </p:sp>
      <p:sp>
        <p:nvSpPr>
          <p:cNvPr id="245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7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960919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5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6602934-97A9-4AC0-B9BD-886DC77E0DC7}" type="slidenum">
              <a:rPr lang="ru-RU" smtClean="0">
                <a:cs typeface="Arial" charset="0"/>
              </a:rPr>
              <a:pPr/>
              <a:t>7</a:t>
            </a:fld>
            <a:endParaRPr lang="ru-RU" smtClean="0">
              <a:cs typeface="Arial" charset="0"/>
            </a:endParaRPr>
          </a:p>
        </p:txBody>
      </p:sp>
      <p:sp>
        <p:nvSpPr>
          <p:cNvPr id="26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610216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3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CAC88D5A-9C20-4B31-9001-AF0F1A247A8C}" type="slidenum">
              <a:rPr lang="ru-RU" smtClean="0">
                <a:cs typeface="Arial" charset="0"/>
              </a:rPr>
              <a:pPr/>
              <a:t>8</a:t>
            </a:fld>
            <a:endParaRPr lang="ru-RU" smtClean="0">
              <a:cs typeface="Arial" charset="0"/>
            </a:endParaRPr>
          </a:p>
        </p:txBody>
      </p:sp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40544557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1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82E3A9BC-705D-4F2A-A298-918C9EC17193}" type="slidenum">
              <a:rPr lang="ru-RU" smtClean="0">
                <a:cs typeface="Arial" charset="0"/>
              </a:rPr>
              <a:pPr/>
              <a:t>9</a:t>
            </a:fld>
            <a:endParaRPr lang="ru-RU" smtClean="0">
              <a:cs typeface="Arial" charset="0"/>
            </a:endParaRPr>
          </a:p>
        </p:txBody>
      </p:sp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325770372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EA31B215-6D78-4757-989F-087C1B172404}" type="slidenum">
              <a:rPr lang="ru-RU" smtClean="0">
                <a:cs typeface="Arial" charset="0"/>
              </a:rPr>
              <a:pPr/>
              <a:t>10</a:t>
            </a:fld>
            <a:endParaRPr lang="ru-RU" smtClean="0">
              <a:cs typeface="Arial" charset="0"/>
            </a:endParaRPr>
          </a:p>
        </p:txBody>
      </p:sp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1445842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-3222625" y="304800"/>
            <a:ext cx="11909425" cy="4724400"/>
            <a:chOff x="-2030" y="192"/>
            <a:chExt cx="7502" cy="2976"/>
          </a:xfrm>
        </p:grpSpPr>
        <p:sp>
          <p:nvSpPr>
            <p:cNvPr id="5" name="Line 3"/>
            <p:cNvSpPr>
              <a:spLocks noChangeShapeType="1"/>
            </p:cNvSpPr>
            <p:nvPr/>
          </p:nvSpPr>
          <p:spPr bwMode="auto">
            <a:xfrm>
              <a:off x="912" y="1584"/>
              <a:ext cx="4560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  <p:sp>
          <p:nvSpPr>
            <p:cNvPr id="6" name="AutoShape 4"/>
            <p:cNvSpPr>
              <a:spLocks noChangeArrowheads="1"/>
            </p:cNvSpPr>
            <p:nvPr/>
          </p:nvSpPr>
          <p:spPr bwMode="auto">
            <a:xfrm>
              <a:off x="-1584" y="864"/>
              <a:ext cx="2304" cy="2304"/>
            </a:xfrm>
            <a:custGeom>
              <a:avLst/>
              <a:gdLst>
                <a:gd name="G0" fmla="+- 12083 0 0"/>
                <a:gd name="G1" fmla="+- -3200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44083" y="2368"/>
                </a:cxn>
                <a:cxn ang="0">
                  <a:pos x="64000" y="32000"/>
                </a:cxn>
                <a:cxn ang="0">
                  <a:pos x="44083" y="61631"/>
                </a:cxn>
                <a:cxn ang="0">
                  <a:pos x="44083" y="61631"/>
                </a:cxn>
                <a:cxn ang="0">
                  <a:pos x="44082" y="61631"/>
                </a:cxn>
                <a:cxn ang="0">
                  <a:pos x="44083" y="61632"/>
                </a:cxn>
                <a:cxn ang="0">
                  <a:pos x="44083" y="2368"/>
                </a:cxn>
                <a:cxn ang="0">
                  <a:pos x="44082" y="2368"/>
                </a:cxn>
                <a:cxn ang="0">
                  <a:pos x="44083" y="2368"/>
                </a:cxn>
              </a:cxnLst>
              <a:rect l="T13" t="T15" r="T17" b="T19"/>
              <a:pathLst>
                <a:path w="64000" h="64000">
                  <a:moveTo>
                    <a:pt x="44083" y="2368"/>
                  </a:moveTo>
                  <a:cubicBezTo>
                    <a:pt x="56127" y="7280"/>
                    <a:pt x="64000" y="18993"/>
                    <a:pt x="64000" y="32000"/>
                  </a:cubicBezTo>
                  <a:cubicBezTo>
                    <a:pt x="64000" y="45006"/>
                    <a:pt x="56127" y="56719"/>
                    <a:pt x="44083" y="61631"/>
                  </a:cubicBezTo>
                  <a:cubicBezTo>
                    <a:pt x="44082" y="61631"/>
                    <a:pt x="44082" y="61631"/>
                    <a:pt x="44082" y="61631"/>
                  </a:cubicBezTo>
                  <a:lnTo>
                    <a:pt x="44083" y="61632"/>
                  </a:lnTo>
                  <a:lnTo>
                    <a:pt x="44083" y="2368"/>
                  </a:lnTo>
                  <a:lnTo>
                    <a:pt x="44082" y="2368"/>
                  </a:lnTo>
                  <a:cubicBezTo>
                    <a:pt x="44082" y="2368"/>
                    <a:pt x="44082" y="2368"/>
                    <a:pt x="44083" y="2368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7" name="AutoShape 5"/>
            <p:cNvSpPr>
              <a:spLocks noChangeArrowheads="1"/>
            </p:cNvSpPr>
            <p:nvPr/>
          </p:nvSpPr>
          <p:spPr bwMode="auto">
            <a:xfrm>
              <a:off x="-2030" y="192"/>
              <a:ext cx="2544" cy="2544"/>
            </a:xfrm>
            <a:custGeom>
              <a:avLst/>
              <a:gdLst>
                <a:gd name="G0" fmla="+- 18994 0 0"/>
                <a:gd name="G1" fmla="+- -30013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994" y="6246"/>
                </a:cxn>
                <a:cxn ang="0">
                  <a:pos x="64000" y="32000"/>
                </a:cxn>
                <a:cxn ang="0">
                  <a:pos x="50994" y="57753"/>
                </a:cxn>
                <a:cxn ang="0">
                  <a:pos x="50994" y="57753"/>
                </a:cxn>
                <a:cxn ang="0">
                  <a:pos x="50993" y="57753"/>
                </a:cxn>
                <a:cxn ang="0">
                  <a:pos x="50994" y="57754"/>
                </a:cxn>
                <a:cxn ang="0">
                  <a:pos x="50994" y="6246"/>
                </a:cxn>
                <a:cxn ang="0">
                  <a:pos x="50993" y="6246"/>
                </a:cxn>
                <a:cxn ang="0">
                  <a:pos x="50994" y="6246"/>
                </a:cxn>
              </a:cxnLst>
              <a:rect l="T13" t="T15" r="T17" b="T19"/>
              <a:pathLst>
                <a:path w="64000" h="64000">
                  <a:moveTo>
                    <a:pt x="50994" y="6246"/>
                  </a:moveTo>
                  <a:cubicBezTo>
                    <a:pt x="59172" y="12279"/>
                    <a:pt x="64000" y="21837"/>
                    <a:pt x="64000" y="32000"/>
                  </a:cubicBezTo>
                  <a:cubicBezTo>
                    <a:pt x="64000" y="42162"/>
                    <a:pt x="59172" y="51720"/>
                    <a:pt x="50994" y="57753"/>
                  </a:cubicBezTo>
                  <a:cubicBezTo>
                    <a:pt x="50993" y="57753"/>
                    <a:pt x="50993" y="57753"/>
                    <a:pt x="50993" y="57753"/>
                  </a:cubicBezTo>
                  <a:lnTo>
                    <a:pt x="50994" y="57754"/>
                  </a:lnTo>
                  <a:lnTo>
                    <a:pt x="50994" y="6246"/>
                  </a:lnTo>
                  <a:lnTo>
                    <a:pt x="50993" y="6246"/>
                  </a:lnTo>
                  <a:cubicBezTo>
                    <a:pt x="50993" y="6246"/>
                    <a:pt x="50993" y="6246"/>
                    <a:pt x="50994" y="6246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+mn-cs"/>
              </a:endParaRPr>
            </a:p>
          </p:txBody>
        </p:sp>
      </p:grpSp>
      <p:sp>
        <p:nvSpPr>
          <p:cNvPr id="141318" name="Rectangle 6"/>
          <p:cNvSpPr>
            <a:spLocks noGrp="1" noChangeArrowheads="1"/>
          </p:cNvSpPr>
          <p:nvPr>
            <p:ph type="ctrTitle"/>
          </p:nvPr>
        </p:nvSpPr>
        <p:spPr>
          <a:xfrm>
            <a:off x="1443038" y="985838"/>
            <a:ext cx="7239000" cy="1444625"/>
          </a:xfrm>
        </p:spPr>
        <p:txBody>
          <a:bodyPr/>
          <a:lstStyle>
            <a:lvl1pPr>
              <a:defRPr sz="4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141319" name="Rectangle 7"/>
          <p:cNvSpPr>
            <a:spLocks noGrp="1" noChangeArrowheads="1"/>
          </p:cNvSpPr>
          <p:nvPr>
            <p:ph type="subTitle" idx="1"/>
          </p:nvPr>
        </p:nvSpPr>
        <p:spPr>
          <a:xfrm>
            <a:off x="1443038" y="3427413"/>
            <a:ext cx="72390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8" name="Rectangle 8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9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" name="Rectangle 10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35BDCB-A936-4DEF-B23E-EE0DC42DF5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884CE13-0F69-41DE-A0EE-D9C666B93C8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6413" y="301625"/>
            <a:ext cx="1827212" cy="564038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370013" y="301625"/>
            <a:ext cx="5334000" cy="564038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BE0DCE-31D9-408D-9C69-48C7B0FDBD7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1079F5-B74A-4F5D-931C-5944649009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E6D750-A2F2-4C86-AB7E-EF7A09D7DD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370013" y="1827213"/>
            <a:ext cx="3579812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02225" y="1827213"/>
            <a:ext cx="35814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2C0591-AA7B-4EDF-A666-03BA486CAAA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A7F7BC0-AC89-4486-B1DB-6A86201AA4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4364960-FB7D-4954-81D2-1DE4AD269CC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8BFA14F-A9E2-415B-9CF2-D6A5B1B8B8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6EBB49-A73F-43A0-92A7-765BDE50000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8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9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2232AA2-D16E-428E-9193-728108248F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6" name="Group 2"/>
          <p:cNvGrpSpPr>
            <a:grpSpLocks/>
          </p:cNvGrpSpPr>
          <p:nvPr/>
        </p:nvGrpSpPr>
        <p:grpSpPr bwMode="auto">
          <a:xfrm>
            <a:off x="-3238500" y="0"/>
            <a:ext cx="11925300" cy="3810000"/>
            <a:chOff x="-2040" y="0"/>
            <a:chExt cx="7512" cy="2400"/>
          </a:xfrm>
        </p:grpSpPr>
        <p:sp>
          <p:nvSpPr>
            <p:cNvPr id="140291" name="AutoShape 3"/>
            <p:cNvSpPr>
              <a:spLocks noChangeArrowheads="1"/>
            </p:cNvSpPr>
            <p:nvPr/>
          </p:nvSpPr>
          <p:spPr bwMode="auto">
            <a:xfrm>
              <a:off x="-2040" y="432"/>
              <a:ext cx="2592" cy="1968"/>
            </a:xfrm>
            <a:custGeom>
              <a:avLst/>
              <a:gdLst>
                <a:gd name="G0" fmla="+- 18296 0 0"/>
                <a:gd name="G1" fmla="+- -30880 0 0"/>
                <a:gd name="G2" fmla="+- 31512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296" y="5746"/>
                </a:cxn>
                <a:cxn ang="0">
                  <a:pos x="64000" y="32000"/>
                </a:cxn>
                <a:cxn ang="0">
                  <a:pos x="50296" y="58253"/>
                </a:cxn>
                <a:cxn ang="0">
                  <a:pos x="50296" y="58253"/>
                </a:cxn>
                <a:cxn ang="0">
                  <a:pos x="50295" y="58253"/>
                </a:cxn>
                <a:cxn ang="0">
                  <a:pos x="50296" y="58254"/>
                </a:cxn>
                <a:cxn ang="0">
                  <a:pos x="50296" y="5746"/>
                </a:cxn>
                <a:cxn ang="0">
                  <a:pos x="50295" y="5746"/>
                </a:cxn>
                <a:cxn ang="0">
                  <a:pos x="50296" y="5746"/>
                </a:cxn>
              </a:cxnLst>
              <a:rect l="T13" t="T15" r="T17" b="T19"/>
              <a:pathLst>
                <a:path w="64000" h="64000">
                  <a:moveTo>
                    <a:pt x="50296" y="5746"/>
                  </a:moveTo>
                  <a:cubicBezTo>
                    <a:pt x="58882" y="11730"/>
                    <a:pt x="64000" y="21534"/>
                    <a:pt x="64000" y="32000"/>
                  </a:cubicBezTo>
                  <a:cubicBezTo>
                    <a:pt x="64000" y="42465"/>
                    <a:pt x="58882" y="52269"/>
                    <a:pt x="50296" y="58253"/>
                  </a:cubicBezTo>
                  <a:cubicBezTo>
                    <a:pt x="50296" y="58253"/>
                    <a:pt x="50296" y="58253"/>
                    <a:pt x="50295" y="58253"/>
                  </a:cubicBezTo>
                  <a:lnTo>
                    <a:pt x="50296" y="58254"/>
                  </a:lnTo>
                  <a:lnTo>
                    <a:pt x="50296" y="5746"/>
                  </a:lnTo>
                  <a:lnTo>
                    <a:pt x="50295" y="5746"/>
                  </a:lnTo>
                  <a:cubicBezTo>
                    <a:pt x="50296" y="5746"/>
                    <a:pt x="50296" y="5746"/>
                    <a:pt x="50296" y="5746"/>
                  </a:cubicBezTo>
                  <a:close/>
                </a:path>
              </a:pathLst>
            </a:cu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 sz="2400">
                <a:latin typeface="Times New Roman" pitchFamily="18" charset="0"/>
                <a:cs typeface="+mn-cs"/>
              </a:endParaRPr>
            </a:p>
          </p:txBody>
        </p:sp>
        <p:sp>
          <p:nvSpPr>
            <p:cNvPr id="140292" name="AutoShape 4"/>
            <p:cNvSpPr>
              <a:spLocks noChangeArrowheads="1"/>
            </p:cNvSpPr>
            <p:nvPr/>
          </p:nvSpPr>
          <p:spPr bwMode="auto">
            <a:xfrm>
              <a:off x="-1528" y="0"/>
              <a:ext cx="1949" cy="1987"/>
            </a:xfrm>
            <a:custGeom>
              <a:avLst/>
              <a:gdLst>
                <a:gd name="G0" fmla="+- 18077 0 0"/>
                <a:gd name="G1" fmla="+- -30880 0 0"/>
                <a:gd name="G2" fmla="+- 32000 0 0"/>
                <a:gd name="T0" fmla="*/ 32000 32000  1"/>
                <a:gd name="T1" fmla="*/ G0 G0  1"/>
                <a:gd name="T2" fmla="+- 0 T0 T1"/>
                <a:gd name="T3" fmla="sqrt T2"/>
                <a:gd name="G3" fmla="*/ 32000 T3 32000"/>
                <a:gd name="T4" fmla="*/ 32000 32000  1"/>
                <a:gd name="T5" fmla="*/ G1 G1  1"/>
                <a:gd name="T6" fmla="+- 0 T4 T5"/>
                <a:gd name="T7" fmla="sqrt T6"/>
                <a:gd name="G4" fmla="*/ 32000 T7 32000"/>
                <a:gd name="T8" fmla="*/ 32000 32000  1"/>
                <a:gd name="T9" fmla="*/ G2 G2  1"/>
                <a:gd name="T10" fmla="+- 0 T8 T9"/>
                <a:gd name="T11" fmla="sqrt T10"/>
                <a:gd name="G5" fmla="*/ 32000 T11 32000"/>
                <a:gd name="G6" fmla="+- 0 0 G3"/>
                <a:gd name="G7" fmla="+- 0 0 G4"/>
                <a:gd name="G8" fmla="+- 0 0 G5"/>
                <a:gd name="G9" fmla="+- 0 G4 G0"/>
                <a:gd name="G10" fmla="?: G9 G4 G0"/>
                <a:gd name="G11" fmla="?: G9 G1 G6"/>
                <a:gd name="G12" fmla="+- 0 G5 G0"/>
                <a:gd name="G13" fmla="?: G12 G5 G0"/>
                <a:gd name="G14" fmla="?: G12 G2 G3"/>
                <a:gd name="G15" fmla="+- G11 0 1"/>
                <a:gd name="G16" fmla="+- G14 1 0"/>
                <a:gd name="G17" fmla="+- 0 G14 G3"/>
                <a:gd name="G18" fmla="?: G17 G8 G13"/>
                <a:gd name="G19" fmla="?: G17 G0 G13"/>
                <a:gd name="G20" fmla="?: G17 G3 G16"/>
                <a:gd name="G21" fmla="+- 0 G6 G11"/>
                <a:gd name="G22" fmla="?: G21 G7 G10"/>
                <a:gd name="G23" fmla="?: G21 G0 G10"/>
                <a:gd name="G24" fmla="?: G21 G6 G15"/>
                <a:gd name="G25" fmla="min G10 G13"/>
                <a:gd name="G26" fmla="max G8 G7"/>
                <a:gd name="G27" fmla="max G26 G0"/>
                <a:gd name="T12" fmla="+- 0 G27 -32000"/>
                <a:gd name="T13" fmla="*/ T12 w 64000"/>
                <a:gd name="T14" fmla="+- 0 G11 -32000"/>
                <a:gd name="T15" fmla="*/ G11 h 64000"/>
                <a:gd name="T16" fmla="+- 0 G25 -32000"/>
                <a:gd name="T17" fmla="*/ T16 w 64000"/>
                <a:gd name="T18" fmla="+- 0 G14 -32000"/>
                <a:gd name="T19" fmla="*/ G14 h 64000"/>
              </a:gdLst>
              <a:ahLst/>
              <a:cxnLst>
                <a:cxn ang="0">
                  <a:pos x="50077" y="5595"/>
                </a:cxn>
                <a:cxn ang="0">
                  <a:pos x="64000" y="32000"/>
                </a:cxn>
                <a:cxn ang="0">
                  <a:pos x="50077" y="58404"/>
                </a:cxn>
                <a:cxn ang="0">
                  <a:pos x="50077" y="58404"/>
                </a:cxn>
                <a:cxn ang="0">
                  <a:pos x="50076" y="58404"/>
                </a:cxn>
                <a:cxn ang="0">
                  <a:pos x="50077" y="58405"/>
                </a:cxn>
                <a:cxn ang="0">
                  <a:pos x="50077" y="5595"/>
                </a:cxn>
                <a:cxn ang="0">
                  <a:pos x="50076" y="5595"/>
                </a:cxn>
                <a:cxn ang="0">
                  <a:pos x="50077" y="5595"/>
                </a:cxn>
              </a:cxnLst>
              <a:rect l="T13" t="T15" r="T17" b="T19"/>
              <a:pathLst>
                <a:path w="64000" h="64000">
                  <a:moveTo>
                    <a:pt x="50077" y="5595"/>
                  </a:moveTo>
                  <a:cubicBezTo>
                    <a:pt x="58790" y="11560"/>
                    <a:pt x="64000" y="21440"/>
                    <a:pt x="64000" y="32000"/>
                  </a:cubicBezTo>
                  <a:cubicBezTo>
                    <a:pt x="64000" y="42559"/>
                    <a:pt x="58790" y="52439"/>
                    <a:pt x="50077" y="58404"/>
                  </a:cubicBezTo>
                  <a:cubicBezTo>
                    <a:pt x="50077" y="58404"/>
                    <a:pt x="50077" y="58404"/>
                    <a:pt x="50076" y="58404"/>
                  </a:cubicBezTo>
                  <a:lnTo>
                    <a:pt x="50077" y="58405"/>
                  </a:lnTo>
                  <a:lnTo>
                    <a:pt x="50077" y="5595"/>
                  </a:lnTo>
                  <a:lnTo>
                    <a:pt x="50076" y="5595"/>
                  </a:lnTo>
                  <a:cubicBezTo>
                    <a:pt x="50077" y="5595"/>
                    <a:pt x="50077" y="5595"/>
                    <a:pt x="50077" y="5595"/>
                  </a:cubicBezTo>
                  <a:close/>
                </a:path>
              </a:pathLst>
            </a:custGeom>
            <a:solidFill>
              <a:schemeClr val="hlink"/>
            </a:solidFill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ru-RU">
                <a:latin typeface="Arial" charset="0"/>
                <a:cs typeface="+mn-cs"/>
              </a:endParaRPr>
            </a:p>
          </p:txBody>
        </p:sp>
        <p:sp>
          <p:nvSpPr>
            <p:cNvPr id="140293" name="Line 5"/>
            <p:cNvSpPr>
              <a:spLocks noChangeShapeType="1"/>
            </p:cNvSpPr>
            <p:nvPr/>
          </p:nvSpPr>
          <p:spPr bwMode="auto">
            <a:xfrm>
              <a:off x="864" y="960"/>
              <a:ext cx="4608" cy="0"/>
            </a:xfrm>
            <a:prstGeom prst="line">
              <a:avLst/>
            </a:prstGeom>
            <a:noFill/>
            <a:ln w="127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>
                <a:cs typeface="+mn-cs"/>
              </a:endParaRPr>
            </a:p>
          </p:txBody>
        </p:sp>
      </p:grpSp>
      <p:sp>
        <p:nvSpPr>
          <p:cNvPr id="1027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370013" y="301625"/>
            <a:ext cx="7313612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8" name="Rectangle 7"/>
          <p:cNvSpPr>
            <a:spLocks noGrp="1" noChangeArrowheads="1"/>
          </p:cNvSpPr>
          <p:nvPr>
            <p:ph type="body" idx="1"/>
          </p:nvPr>
        </p:nvSpPr>
        <p:spPr bwMode="auto">
          <a:xfrm>
            <a:off x="1370013" y="1827213"/>
            <a:ext cx="7313612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40296" name="Rectangle 8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7" name="Rectangle 9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200">
                <a:cs typeface="+mn-cs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40298" name="Rectangle 10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cs typeface="+mn-cs"/>
              </a:defRPr>
            </a:lvl1pPr>
          </a:lstStyle>
          <a:p>
            <a:pPr>
              <a:defRPr/>
            </a:pPr>
            <a:fld id="{AF6E4787-6667-46EC-8000-AAA519EA4DF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76" r:id="rId1"/>
    <p:sldLayoutId id="2147483775" r:id="rId2"/>
    <p:sldLayoutId id="2147483774" r:id="rId3"/>
    <p:sldLayoutId id="2147483773" r:id="rId4"/>
    <p:sldLayoutId id="2147483772" r:id="rId5"/>
    <p:sldLayoutId id="2147483771" r:id="rId6"/>
    <p:sldLayoutId id="2147483770" r:id="rId7"/>
    <p:sldLayoutId id="2147483769" r:id="rId8"/>
    <p:sldLayoutId id="2147483768" r:id="rId9"/>
    <p:sldLayoutId id="2147483767" r:id="rId10"/>
    <p:sldLayoutId id="2147483766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¡"/>
        <a:defRPr sz="29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5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Wingdings" pitchFamily="2" charset="2"/>
        <a:buChar char="¡"/>
        <a:defRPr sz="22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19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2"/>
        </a:buClr>
        <a:buSzPct val="60000"/>
        <a:buFont typeface="Wingdings" pitchFamily="2" charset="2"/>
        <a:buChar char="¡"/>
        <a:defRPr sz="19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consultantplus://offline/ref=BAE39E211EF5F5FA0E74B1A7EDC634517F8221709F6642151E959BFA896990754FDEF014DDBF2062S7wBM" TargetMode="External"/><Relationship Id="rId2" Type="http://schemas.openxmlformats.org/officeDocument/2006/relationships/hyperlink" Target="consultantplus://offline/ref=BAE39E211EF5F5FA0E74B1A7EDC634517F8221709F6642151E959BFA896990754FDEF014DDBF2062S7wDM" TargetMode="Externa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2"/>
          <p:cNvSpPr>
            <a:spLocks noGrp="1" noChangeArrowheads="1"/>
          </p:cNvSpPr>
          <p:nvPr>
            <p:ph type="ctrTitle"/>
          </p:nvPr>
        </p:nvSpPr>
        <p:spPr>
          <a:xfrm>
            <a:off x="971550" y="620713"/>
            <a:ext cx="7561263" cy="1736725"/>
          </a:xfrm>
        </p:spPr>
        <p:txBody>
          <a:bodyPr/>
          <a:lstStyle/>
          <a:p>
            <a:pPr algn="ctr" eaLnBrk="1" hangingPunct="1"/>
            <a:r>
              <a:rPr lang="ru-RU" sz="4400" b="1" smtClean="0"/>
              <a:t>Тема лекции:</a:t>
            </a:r>
            <a:r>
              <a:rPr lang="ru-RU" sz="4400" smtClean="0"/>
              <a:t/>
            </a:r>
            <a:br>
              <a:rPr lang="ru-RU" sz="4400" smtClean="0"/>
            </a:br>
            <a:endParaRPr lang="ru-RU" sz="4400" b="1" smtClean="0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000097" y="3286124"/>
            <a:ext cx="8143903" cy="2879725"/>
          </a:xfrm>
          <a:solidFill>
            <a:schemeClr val="bg1"/>
          </a:solidFill>
        </p:spPr>
        <p:txBody>
          <a:bodyPr/>
          <a:lstStyle/>
          <a:p>
            <a:pPr algn="ctr">
              <a:defRPr/>
            </a:pP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«</a:t>
            </a:r>
            <a:r>
              <a:rPr lang="ru-RU" sz="4000" b="1" dirty="0" smtClean="0">
                <a:solidFill>
                  <a:schemeClr val="tx2"/>
                </a:solidFill>
                <a:latin typeface="+mj-lt"/>
              </a:rPr>
              <a:t>ПРЕСТУПЛЕНИЯ ПРОТИВ ПОЛОВОЙ НЕПРИКОСНОВЕННОСТИ И ПОЛОВОЙ СВОБОДЫ ЛИЧНОСТИ</a:t>
            </a:r>
            <a:r>
              <a:rPr lang="ru-RU" sz="4000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+mj-lt"/>
              </a:rPr>
              <a:t>»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5" name="Text Box 46"/>
          <p:cNvSpPr txBox="1">
            <a:spLocks noChangeArrowheads="1"/>
          </p:cNvSpPr>
          <p:nvPr/>
        </p:nvSpPr>
        <p:spPr bwMode="auto">
          <a:xfrm>
            <a:off x="-41275" y="1131888"/>
            <a:ext cx="1012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10</a:t>
            </a:r>
          </a:p>
        </p:txBody>
      </p:sp>
      <p:sp>
        <p:nvSpPr>
          <p:cNvPr id="31755" name="Text Box 11"/>
          <p:cNvSpPr txBox="1">
            <a:spLocks noChangeArrowheads="1"/>
          </p:cNvSpPr>
          <p:nvPr/>
        </p:nvSpPr>
        <p:spPr bwMode="auto">
          <a:xfrm>
            <a:off x="1187450" y="1357298"/>
            <a:ext cx="7632700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1000100" y="214290"/>
            <a:ext cx="778674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latin typeface="+mj-lt"/>
              </a:rPr>
              <a:t>ПОНУЖДЕНИЕ К ДЕЙСТВИЯМ СЕКСУАЛЬНОГО ХАРАКТЕРА (СТ. 133 УК РФ)</a:t>
            </a:r>
            <a:endParaRPr lang="ru-RU" sz="2400" dirty="0">
              <a:latin typeface="+mj-lt"/>
            </a:endParaRPr>
          </a:p>
        </p:txBody>
      </p:sp>
      <p:sp>
        <p:nvSpPr>
          <p:cNvPr id="8" name="Text Box 22"/>
          <p:cNvSpPr txBox="1">
            <a:spLocks noChangeArrowheads="1"/>
          </p:cNvSpPr>
          <p:nvPr/>
        </p:nvSpPr>
        <p:spPr bwMode="auto">
          <a:xfrm>
            <a:off x="1187450" y="2468914"/>
            <a:ext cx="77057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2786050" y="1198891"/>
            <a:ext cx="3537828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ОБЪЕКТИВНАЯ СТОРОНА</a:t>
            </a:r>
            <a:endParaRPr lang="ru-RU" sz="2000" b="1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000100" y="1984709"/>
            <a:ext cx="7858181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+mj-lt"/>
              </a:rPr>
              <a:t>ДЕЯНИЕ</a:t>
            </a:r>
            <a:r>
              <a:rPr lang="ru-RU" dirty="0" smtClean="0">
                <a:latin typeface="+mj-lt"/>
              </a:rPr>
              <a:t> - </a:t>
            </a:r>
            <a:r>
              <a:rPr lang="ru-RU" sz="2000" dirty="0" smtClean="0">
                <a:latin typeface="+mj-lt"/>
              </a:rPr>
              <a:t>понуждение лица к половому сношению, мужеложству, лесбиянству или совершению иных действий сексуального характера</a:t>
            </a:r>
            <a:endParaRPr lang="ru-RU" dirty="0">
              <a:latin typeface="+mj-lt"/>
            </a:endParaRPr>
          </a:p>
        </p:txBody>
      </p:sp>
      <p:cxnSp>
        <p:nvCxnSpPr>
          <p:cNvPr id="11" name="Прямая со стрелкой 10"/>
          <p:cNvCxnSpPr>
            <a:stCxn id="9" idx="2"/>
          </p:cNvCxnSpPr>
          <p:nvPr/>
        </p:nvCxnSpPr>
        <p:spPr>
          <a:xfrm rot="5400000">
            <a:off x="4377764" y="1771973"/>
            <a:ext cx="350173" cy="42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53680" y="3535450"/>
            <a:ext cx="41614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АЛЬТЕРНАТИВНЫЕ СПОСОБЫ</a:t>
            </a:r>
            <a:endParaRPr lang="ru-RU" sz="2000" b="1" dirty="0">
              <a:latin typeface="+mj-lt"/>
            </a:endParaRPr>
          </a:p>
        </p:txBody>
      </p:sp>
      <p:sp>
        <p:nvSpPr>
          <p:cNvPr id="13" name="Крест 12"/>
          <p:cNvSpPr/>
          <p:nvPr/>
        </p:nvSpPr>
        <p:spPr>
          <a:xfrm>
            <a:off x="4429124" y="3143248"/>
            <a:ext cx="285752" cy="28575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5721" y="4398071"/>
            <a:ext cx="1643073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+mj-lt"/>
              </a:rPr>
              <a:t>шантаж</a:t>
            </a:r>
            <a:endParaRPr lang="ru-RU" sz="2000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214546" y="4420095"/>
            <a:ext cx="2857520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+mj-lt"/>
              </a:rPr>
              <a:t>угроза уничтожением, повреждением или изъятием имущества</a:t>
            </a:r>
            <a:endParaRPr lang="ru-RU" sz="2000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286380" y="4398071"/>
            <a:ext cx="3643338" cy="13234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+mj-lt"/>
              </a:rPr>
              <a:t>использование материальной или иной зависимости потерпевшего</a:t>
            </a:r>
          </a:p>
          <a:p>
            <a:pPr algn="ctr"/>
            <a:r>
              <a:rPr lang="ru-RU" sz="2000" dirty="0" smtClean="0">
                <a:latin typeface="+mj-lt"/>
              </a:rPr>
              <a:t>(потерпевшей)</a:t>
            </a:r>
            <a:endParaRPr lang="ru-RU" sz="2000" b="1" dirty="0" smtClean="0">
              <a:latin typeface="+mj-lt"/>
            </a:endParaRPr>
          </a:p>
        </p:txBody>
      </p:sp>
      <p:cxnSp>
        <p:nvCxnSpPr>
          <p:cNvPr id="18" name="Прямая со стрелкой 17"/>
          <p:cNvCxnSpPr>
            <a:stCxn id="12" idx="2"/>
            <a:endCxn id="14" idx="0"/>
          </p:cNvCxnSpPr>
          <p:nvPr/>
        </p:nvCxnSpPr>
        <p:spPr>
          <a:xfrm rot="5400000">
            <a:off x="2639579" y="2403239"/>
            <a:ext cx="462511" cy="352715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>
            <a:stCxn id="12" idx="2"/>
          </p:cNvCxnSpPr>
          <p:nvPr/>
        </p:nvCxnSpPr>
        <p:spPr>
          <a:xfrm rot="16200000" flipH="1">
            <a:off x="4412814" y="4157155"/>
            <a:ext cx="444577" cy="13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12" idx="2"/>
          </p:cNvCxnSpPr>
          <p:nvPr/>
        </p:nvCxnSpPr>
        <p:spPr>
          <a:xfrm rot="16200000" flipH="1">
            <a:off x="6007698" y="2562271"/>
            <a:ext cx="412679" cy="31592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142845" y="5857892"/>
            <a:ext cx="8858312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i="1" dirty="0" smtClean="0">
                <a:latin typeface="+mj-lt"/>
              </a:rPr>
              <a:t>окончено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после предъявления виновным требования вступить с ним в половую связь (т.е. в конкретные действия сексуального характера), сопровождаемого шантажом или соответствующей угрозой. </a:t>
            </a:r>
            <a:endParaRPr lang="ru-RU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Text Box 46"/>
          <p:cNvSpPr txBox="1">
            <a:spLocks noChangeArrowheads="1"/>
          </p:cNvSpPr>
          <p:nvPr/>
        </p:nvSpPr>
        <p:spPr bwMode="auto">
          <a:xfrm>
            <a:off x="-41275" y="1131888"/>
            <a:ext cx="1012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42910" y="285728"/>
            <a:ext cx="850109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tx2"/>
                </a:solidFill>
                <a:latin typeface="+mj-lt"/>
              </a:rPr>
              <a:t>Вопрос 3. Преступления против половой неприкосновенности личности</a:t>
            </a:r>
            <a:endParaRPr lang="ru-RU" sz="3200" dirty="0" smtClean="0">
              <a:solidFill>
                <a:schemeClr val="tx2"/>
              </a:solidFill>
              <a:latin typeface="+mj-lt"/>
            </a:endParaRPr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1142976" y="2571744"/>
            <a:ext cx="764386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Половое сношение и иные действия сексуального характера с лицом, не достигшим 16-летнего возраста (ст. 134 УК РФ)</a:t>
            </a:r>
            <a:endParaRPr lang="ru-RU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1000100" y="1714488"/>
            <a:ext cx="7858180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ОБЪЕКТ</a:t>
            </a:r>
            <a:r>
              <a:rPr lang="ru-RU" sz="2400" b="1" i="1" dirty="0" smtClean="0">
                <a:latin typeface="+mj-lt"/>
              </a:rPr>
              <a:t>  - </a:t>
            </a:r>
            <a:r>
              <a:rPr lang="ru-RU" sz="2400" dirty="0" smtClean="0">
                <a:latin typeface="+mj-lt"/>
              </a:rPr>
              <a:t>половая неприкосновенность личности</a:t>
            </a:r>
            <a:endParaRPr lang="ru-RU" sz="2400" dirty="0">
              <a:latin typeface="+mj-lt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85720" y="3820073"/>
            <a:ext cx="8643998" cy="132343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j-lt"/>
              </a:rPr>
              <a:t>ОБЪЕКТИВНАЯ СТОРОНА </a:t>
            </a:r>
            <a:r>
              <a:rPr lang="ru-RU" sz="2000" dirty="0" smtClean="0">
                <a:latin typeface="+mj-lt"/>
              </a:rPr>
              <a:t>- добровольное половое сношение, мужеложство, лесбиянство или иные действия сексуального характера лица, достигшего 18-летнего возраста, с лицом, заведомо не достигшим 16-летнего возраста</a:t>
            </a:r>
            <a:endParaRPr lang="ru-RU" sz="2000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5292882"/>
            <a:ext cx="8643998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j-lt"/>
              </a:rPr>
              <a:t>СУБЪЕКТИВНАЯ СТОРОНА </a:t>
            </a:r>
            <a:r>
              <a:rPr lang="ru-RU" sz="2000" dirty="0" smtClean="0">
                <a:latin typeface="+mj-lt"/>
              </a:rPr>
              <a:t>преступления характеризуется </a:t>
            </a:r>
            <a:r>
              <a:rPr lang="ru-RU" sz="2000" i="1" dirty="0" smtClean="0">
                <a:latin typeface="+mj-lt"/>
              </a:rPr>
              <a:t>прямым умыслом</a:t>
            </a:r>
            <a:r>
              <a:rPr lang="ru-RU" sz="2000" dirty="0" smtClean="0">
                <a:latin typeface="+mj-lt"/>
              </a:rPr>
              <a:t>. </a:t>
            </a:r>
            <a:endParaRPr lang="ru-RU" sz="2000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285720" y="6172162"/>
            <a:ext cx="8643998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j-lt"/>
              </a:rPr>
              <a:t>СУБЪЕКТ</a:t>
            </a:r>
            <a:r>
              <a:rPr lang="ru-RU" sz="2000" b="1" i="1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- лицо любого пола, достигшее возраста 18 лет.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ext Box 46"/>
          <p:cNvSpPr txBox="1">
            <a:spLocks noChangeArrowheads="1"/>
          </p:cNvSpPr>
          <p:nvPr/>
        </p:nvSpPr>
        <p:spPr bwMode="auto">
          <a:xfrm>
            <a:off x="-71470" y="1206489"/>
            <a:ext cx="1012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12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142976" y="1357298"/>
            <a:ext cx="7715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2500298" y="214290"/>
            <a:ext cx="5148717" cy="46166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КВАЛИФИЦИРОВАННЫЕ ВИДЫ:</a:t>
            </a:r>
            <a:endParaRPr lang="ru-RU" sz="24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428728" y="1071546"/>
            <a:ext cx="742955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Часть 2.</a:t>
            </a:r>
            <a:r>
              <a:rPr lang="ru-RU" sz="2000" dirty="0" smtClean="0">
                <a:latin typeface="+mj-lt"/>
              </a:rPr>
              <a:t> Те же деяния, совершенные с лицом, заведомо не достигшим </a:t>
            </a:r>
            <a:r>
              <a:rPr lang="ru-RU" sz="2000" b="1" dirty="0" smtClean="0">
                <a:latin typeface="+mj-lt"/>
              </a:rPr>
              <a:t>четырнадцатилетнего</a:t>
            </a:r>
            <a:r>
              <a:rPr lang="ru-RU" sz="2000" dirty="0" smtClean="0">
                <a:latin typeface="+mj-lt"/>
              </a:rPr>
              <a:t> возраста</a:t>
            </a:r>
            <a:endParaRPr lang="ru-RU" sz="2000" b="1" dirty="0">
              <a:latin typeface="+mj-lt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428728" y="1857364"/>
            <a:ext cx="742955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Часть 3.</a:t>
            </a:r>
            <a:r>
              <a:rPr lang="ru-RU" sz="2000" dirty="0" smtClean="0">
                <a:latin typeface="+mj-lt"/>
              </a:rPr>
              <a:t> Те же деяния, совершенные с лицом, заведомо не достигшим </a:t>
            </a:r>
            <a:r>
              <a:rPr lang="ru-RU" sz="2000" b="1" dirty="0" smtClean="0">
                <a:latin typeface="+mj-lt"/>
              </a:rPr>
              <a:t>двенадцатилетнего</a:t>
            </a:r>
            <a:r>
              <a:rPr lang="ru-RU" sz="2000" dirty="0" smtClean="0">
                <a:latin typeface="+mj-lt"/>
              </a:rPr>
              <a:t> возраста</a:t>
            </a:r>
            <a:endParaRPr lang="ru-RU" sz="2000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1428728" y="2714620"/>
            <a:ext cx="7429552" cy="1015663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Часть 4.</a:t>
            </a:r>
            <a:r>
              <a:rPr lang="ru-RU" sz="2000" dirty="0" smtClean="0">
                <a:latin typeface="+mj-lt"/>
              </a:rPr>
              <a:t> Деяния, предусмотренные </a:t>
            </a:r>
            <a:r>
              <a:rPr lang="ru-RU" sz="2000" dirty="0" smtClean="0">
                <a:solidFill>
                  <a:schemeClr val="tx2"/>
                </a:solidFill>
                <a:latin typeface="+mj-lt"/>
                <a:hlinkClick r:id="rId2"/>
              </a:rPr>
              <a:t>частями второй</a:t>
            </a:r>
            <a:r>
              <a:rPr lang="ru-RU" sz="2000" dirty="0" smtClean="0">
                <a:solidFill>
                  <a:schemeClr val="tx2"/>
                </a:solidFill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или </a:t>
            </a:r>
            <a:r>
              <a:rPr lang="ru-RU" sz="2000" dirty="0" smtClean="0">
                <a:latin typeface="+mj-lt"/>
                <a:hlinkClick r:id="rId3"/>
              </a:rPr>
              <a:t>третьей</a:t>
            </a:r>
            <a:r>
              <a:rPr lang="ru-RU" sz="2000" dirty="0" smtClean="0">
                <a:latin typeface="+mj-lt"/>
              </a:rPr>
              <a:t>, совершенные группой лиц, группой лиц по предварительному сговору или организованной группой</a:t>
            </a:r>
            <a:endParaRPr lang="ru-RU" sz="2000" b="1" dirty="0">
              <a:latin typeface="+mj-lt"/>
            </a:endParaRPr>
          </a:p>
        </p:txBody>
      </p:sp>
      <p:cxnSp>
        <p:nvCxnSpPr>
          <p:cNvPr id="17" name="Прямая соединительная линия 16"/>
          <p:cNvCxnSpPr>
            <a:stCxn id="12" idx="1"/>
          </p:cNvCxnSpPr>
          <p:nvPr/>
        </p:nvCxnSpPr>
        <p:spPr>
          <a:xfrm rot="10800000" flipV="1">
            <a:off x="914400" y="445123"/>
            <a:ext cx="1585898" cy="1444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5400000">
            <a:off x="-475000" y="1828638"/>
            <a:ext cx="2803696" cy="363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914400" y="3214686"/>
            <a:ext cx="48909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928662" y="2214554"/>
            <a:ext cx="48909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>
            <a:off x="928662" y="1428736"/>
            <a:ext cx="489098" cy="158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1714480" y="3929066"/>
            <a:ext cx="6286544" cy="646331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/>
              <a:t>УСЛОВИЯ ОСВОБОЖДЕНИЯ ОТ НАКАЗАНИЯ: </a:t>
            </a:r>
          </a:p>
          <a:p>
            <a:pPr algn="ctr"/>
            <a:r>
              <a:rPr lang="ru-RU" b="1" dirty="0" smtClean="0"/>
              <a:t>(ПРИМЕЧАНИЕ К СТ.134 УК РФ)</a:t>
            </a:r>
            <a:endParaRPr lang="ru-RU" b="1" dirty="0"/>
          </a:p>
        </p:txBody>
      </p:sp>
      <p:sp>
        <p:nvSpPr>
          <p:cNvPr id="28" name="TextBox 27"/>
          <p:cNvSpPr txBox="1"/>
          <p:nvPr/>
        </p:nvSpPr>
        <p:spPr>
          <a:xfrm>
            <a:off x="285720" y="5214950"/>
            <a:ext cx="2571768" cy="120032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Совершение впервые преступления, предусмотренного </a:t>
            </a:r>
            <a:br>
              <a:rPr lang="ru-RU" dirty="0" smtClean="0">
                <a:latin typeface="+mj-lt"/>
              </a:rPr>
            </a:br>
            <a:r>
              <a:rPr lang="ru-RU" dirty="0" smtClean="0">
                <a:latin typeface="+mj-lt"/>
              </a:rPr>
              <a:t>ч. 1 ст. 134 УК РФ</a:t>
            </a:r>
            <a:endParaRPr lang="ru-RU" dirty="0">
              <a:latin typeface="+mj-lt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3714744" y="5214950"/>
            <a:ext cx="2428892" cy="1477328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лицо и совершенное им преступление перестали быть общественно опасными</a:t>
            </a:r>
            <a:endParaRPr lang="ru-RU" dirty="0">
              <a:latin typeface="+mj-lt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7000892" y="5214950"/>
            <a:ext cx="1928826" cy="923330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вступление в брак с потерпевшим</a:t>
            </a:r>
            <a:endParaRPr lang="ru-RU" dirty="0">
              <a:latin typeface="+mj-lt"/>
            </a:endParaRPr>
          </a:p>
        </p:txBody>
      </p:sp>
      <p:cxnSp>
        <p:nvCxnSpPr>
          <p:cNvPr id="32" name="Прямая со стрелкой 31"/>
          <p:cNvCxnSpPr>
            <a:stCxn id="27" idx="2"/>
            <a:endCxn id="28" idx="0"/>
          </p:cNvCxnSpPr>
          <p:nvPr/>
        </p:nvCxnSpPr>
        <p:spPr>
          <a:xfrm rot="5400000">
            <a:off x="2894902" y="3252099"/>
            <a:ext cx="639553" cy="3286148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stCxn id="27" idx="2"/>
            <a:endCxn id="30" idx="0"/>
          </p:cNvCxnSpPr>
          <p:nvPr/>
        </p:nvCxnSpPr>
        <p:spPr>
          <a:xfrm rot="16200000" flipH="1">
            <a:off x="6091752" y="3341396"/>
            <a:ext cx="639553" cy="3107553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 rot="16200000" flipH="1">
            <a:off x="4587151" y="4863596"/>
            <a:ext cx="589383" cy="18276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Крест 37"/>
          <p:cNvSpPr/>
          <p:nvPr/>
        </p:nvSpPr>
        <p:spPr>
          <a:xfrm>
            <a:off x="3143240" y="5643578"/>
            <a:ext cx="285752" cy="285752"/>
          </a:xfrm>
          <a:prstGeom prst="pl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Крест 38"/>
          <p:cNvSpPr/>
          <p:nvPr/>
        </p:nvSpPr>
        <p:spPr>
          <a:xfrm>
            <a:off x="6429388" y="5572140"/>
            <a:ext cx="285752" cy="285752"/>
          </a:xfrm>
          <a:prstGeom prst="plus">
            <a:avLst/>
          </a:prstGeom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46"/>
          <p:cNvSpPr txBox="1">
            <a:spLocks noChangeArrowheads="1"/>
          </p:cNvSpPr>
          <p:nvPr/>
        </p:nvSpPr>
        <p:spPr bwMode="auto">
          <a:xfrm>
            <a:off x="-41275" y="1131888"/>
            <a:ext cx="1012825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b="1">
                <a:solidFill>
                  <a:schemeClr val="bg1"/>
                </a:solidFill>
              </a:rPr>
              <a:t>1</a:t>
            </a:r>
            <a:r>
              <a:rPr lang="ru-RU" sz="3200" b="1">
                <a:solidFill>
                  <a:schemeClr val="bg1"/>
                </a:solidFill>
                <a:latin typeface="Arial" charset="0"/>
              </a:rPr>
              <a:t>3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14414" y="642918"/>
            <a:ext cx="7504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latin typeface="+mj-lt"/>
              </a:rPr>
              <a:t>РАЗВРАТНЫЕ ДЕЙСТВИЯ (СТ. 135 УК РФ)</a:t>
            </a:r>
            <a:endParaRPr lang="ru-RU" sz="2800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2976" y="1714488"/>
            <a:ext cx="7786742" cy="132343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j-lt"/>
              </a:rPr>
              <a:t>ОБЪЕКТИВНАЯ СТОРОНА </a:t>
            </a:r>
            <a:r>
              <a:rPr lang="ru-RU" sz="2000" dirty="0" smtClean="0">
                <a:latin typeface="+mj-lt"/>
              </a:rPr>
              <a:t>- совершение развратных действий </a:t>
            </a:r>
            <a:r>
              <a:rPr lang="ru-RU" sz="2000" b="1" dirty="0" smtClean="0">
                <a:latin typeface="+mj-lt"/>
              </a:rPr>
              <a:t>без применения насилия </a:t>
            </a:r>
            <a:r>
              <a:rPr lang="ru-RU" sz="2000" dirty="0" smtClean="0">
                <a:latin typeface="+mj-lt"/>
              </a:rPr>
              <a:t>лицом, достигшим восемнадцатилетнего возраста, в отношении лица, заведомо не достигшего шестнадцатилетнего возраста</a:t>
            </a:r>
            <a:endParaRPr lang="ru-RU" sz="2000" dirty="0">
              <a:latin typeface="+mj-lt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14282" y="3286124"/>
            <a:ext cx="8715436" cy="2246769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dirty="0" smtClean="0">
                <a:latin typeface="+mj-lt"/>
              </a:rPr>
              <a:t>РАЗВРАТНЫЕ ДЕЙСТВИЯ </a:t>
            </a:r>
            <a:r>
              <a:rPr lang="ru-RU" sz="2000" dirty="0" smtClean="0">
                <a:latin typeface="+mj-lt"/>
              </a:rPr>
              <a:t>- сексуальные действия, состоящие в удовлетворении половой страсти виновного либо преследующие цель возбудить или удовлетворить половой инстинкт несовершеннолетнего при его добровольном согласии на их совершение (например: обнажение половых органов в присутствии ребенка, касание его половых органов, мастурбацию или совершение полового акта в присутствии ребенка)</a:t>
            </a:r>
            <a:endParaRPr lang="ru-RU" sz="2000" dirty="0">
              <a:latin typeface="+mj-lt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214282" y="5786454"/>
            <a:ext cx="8715436" cy="707886"/>
          </a:xfrm>
          <a:prstGeom prst="rect">
            <a:avLst/>
          </a:prstGeom>
          <a:noFill/>
          <a:ln w="1905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000" b="1" i="1" dirty="0" smtClean="0">
                <a:latin typeface="+mj-lt"/>
              </a:rPr>
              <a:t>Оконченным</a:t>
            </a:r>
            <a:r>
              <a:rPr lang="ru-RU" sz="2000" i="1" dirty="0" smtClean="0">
                <a:latin typeface="+mj-lt"/>
              </a:rPr>
              <a:t> </a:t>
            </a:r>
            <a:r>
              <a:rPr lang="ru-RU" sz="2000" dirty="0" smtClean="0">
                <a:latin typeface="+mj-lt"/>
              </a:rPr>
              <a:t>преступление признается с момента начала совершения развратных действий</a:t>
            </a:r>
            <a:endParaRPr lang="ru-RU" sz="2000" dirty="0">
              <a:latin typeface="+mj-lt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4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16013" y="2852738"/>
            <a:ext cx="7313612" cy="1817687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ru-RU" sz="4800" smtClean="0">
                <a:solidFill>
                  <a:schemeClr val="hlink"/>
                </a:solidFill>
              </a:rPr>
              <a:t>БЛАГОДАРЮ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5" name="Rectangle 2"/>
          <p:cNvSpPr>
            <a:spLocks noGrp="1" noChangeArrowheads="1"/>
          </p:cNvSpPr>
          <p:nvPr>
            <p:ph type="title"/>
          </p:nvPr>
        </p:nvSpPr>
        <p:spPr>
          <a:xfrm>
            <a:off x="1258888" y="188913"/>
            <a:ext cx="7313612" cy="1143000"/>
          </a:xfrm>
        </p:spPr>
        <p:txBody>
          <a:bodyPr/>
          <a:lstStyle/>
          <a:p>
            <a:pPr algn="ctr" eaLnBrk="1" hangingPunct="1"/>
            <a:r>
              <a:rPr lang="ru-RU" sz="4000" b="1" i="1" smtClean="0">
                <a:solidFill>
                  <a:schemeClr val="tx1"/>
                </a:solidFill>
              </a:rPr>
              <a:t>УЧЕБНЫЕ ВОПРОСЫ:</a:t>
            </a:r>
          </a:p>
        </p:txBody>
      </p:sp>
      <p:sp>
        <p:nvSpPr>
          <p:cNvPr id="1638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71550" y="1700213"/>
            <a:ext cx="7921625" cy="4897437"/>
          </a:xfrm>
        </p:spPr>
        <p:txBody>
          <a:bodyPr/>
          <a:lstStyle/>
          <a:p>
            <a:pPr>
              <a:buNone/>
            </a:pPr>
            <a:r>
              <a:rPr lang="ru-RU" sz="3200" dirty="0" smtClean="0">
                <a:latin typeface="+mj-lt"/>
              </a:rPr>
              <a:t>1. Понятие и виды преступлений против половой неприкосновенности и половой свободы личности</a:t>
            </a:r>
          </a:p>
          <a:p>
            <a:pPr>
              <a:buNone/>
            </a:pPr>
            <a:r>
              <a:rPr lang="ru-RU" sz="3200" dirty="0" smtClean="0">
                <a:latin typeface="+mj-lt"/>
              </a:rPr>
              <a:t>2. Преступления против половой неприкосновенности и половой свободы личности, совершаемые насильственным способом</a:t>
            </a:r>
          </a:p>
          <a:p>
            <a:pPr>
              <a:buNone/>
            </a:pPr>
            <a:r>
              <a:rPr lang="ru-RU" sz="3200" dirty="0" smtClean="0">
                <a:latin typeface="+mj-lt"/>
              </a:rPr>
              <a:t>3. Преступления против половой неприкосновенности личности</a:t>
            </a:r>
            <a:endParaRPr lang="ru-RU" sz="3200" dirty="0">
              <a:latin typeface="+mj-lt"/>
            </a:endParaRPr>
          </a:p>
        </p:txBody>
      </p:sp>
      <p:sp>
        <p:nvSpPr>
          <p:cNvPr id="16387" name="Text Box 5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Rectangle 2"/>
          <p:cNvSpPr>
            <a:spLocks noGrp="1" noChangeArrowheads="1"/>
          </p:cNvSpPr>
          <p:nvPr>
            <p:ph type="title"/>
          </p:nvPr>
        </p:nvSpPr>
        <p:spPr>
          <a:xfrm>
            <a:off x="428625" y="414338"/>
            <a:ext cx="8607425" cy="1143000"/>
          </a:xfrm>
        </p:spPr>
        <p:txBody>
          <a:bodyPr/>
          <a:lstStyle/>
          <a:p>
            <a:pPr marL="685800" indent="-685800" algn="ctr" eaLnBrk="1" hangingPunct="1">
              <a:lnSpc>
                <a:spcPct val="90000"/>
              </a:lnSpc>
            </a:pPr>
            <a:r>
              <a:rPr lang="ru-RU" sz="3200" b="1" dirty="0" smtClean="0"/>
              <a:t>Вопрос 1. Понятие и виды преступлений против половой неприкосновенности и половой свободы личности</a:t>
            </a:r>
          </a:p>
        </p:txBody>
      </p:sp>
      <p:sp>
        <p:nvSpPr>
          <p:cNvPr id="18434" name="Text Box 6"/>
          <p:cNvSpPr txBox="1">
            <a:spLocks noChangeArrowheads="1"/>
          </p:cNvSpPr>
          <p:nvPr/>
        </p:nvSpPr>
        <p:spPr bwMode="auto">
          <a:xfrm>
            <a:off x="1258888" y="1628775"/>
            <a:ext cx="7481887" cy="48577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 dirty="0">
                <a:latin typeface="Arial" charset="0"/>
              </a:rPr>
              <a:t>Родовой объект – личность человека (разд. </a:t>
            </a:r>
            <a:r>
              <a:rPr lang="en-US" sz="2400" b="1" dirty="0">
                <a:latin typeface="Arial" charset="0"/>
              </a:rPr>
              <a:t>VII)</a:t>
            </a:r>
            <a:endParaRPr lang="ru-RU" sz="2400" b="1" dirty="0">
              <a:latin typeface="Arial" charset="0"/>
            </a:endParaRPr>
          </a:p>
        </p:txBody>
      </p:sp>
      <p:sp>
        <p:nvSpPr>
          <p:cNvPr id="18435" name="Text Box 13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18436" name="Text Box 6"/>
          <p:cNvSpPr txBox="1">
            <a:spLocks noChangeArrowheads="1"/>
          </p:cNvSpPr>
          <p:nvPr/>
        </p:nvSpPr>
        <p:spPr bwMode="auto">
          <a:xfrm>
            <a:off x="1785938" y="2428875"/>
            <a:ext cx="5224462" cy="461963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sz="2400" b="1"/>
              <a:t>Непосредственные объекты</a:t>
            </a:r>
          </a:p>
        </p:txBody>
      </p:sp>
      <p:sp>
        <p:nvSpPr>
          <p:cNvPr id="18437" name="Line 16"/>
          <p:cNvSpPr>
            <a:spLocks noChangeShapeType="1"/>
          </p:cNvSpPr>
          <p:nvPr/>
        </p:nvSpPr>
        <p:spPr bwMode="auto">
          <a:xfrm>
            <a:off x="4859338" y="2133600"/>
            <a:ext cx="0" cy="2873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5127" name="Text Box 6"/>
          <p:cNvSpPr txBox="1">
            <a:spLocks noChangeArrowheads="1"/>
          </p:cNvSpPr>
          <p:nvPr/>
        </p:nvSpPr>
        <p:spPr bwMode="auto">
          <a:xfrm>
            <a:off x="1000101" y="3141663"/>
            <a:ext cx="7929588" cy="1631216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Половая свобода – в преступлениях, сопряженных с открытым сексуальным насилием:</a:t>
            </a:r>
          </a:p>
          <a:p>
            <a:r>
              <a:rPr lang="ru-RU" sz="2000" dirty="0" smtClean="0">
                <a:latin typeface="+mj-lt"/>
              </a:rPr>
              <a:t>ст</a:t>
            </a:r>
            <a:r>
              <a:rPr lang="ru-RU" sz="2000" dirty="0">
                <a:latin typeface="+mj-lt"/>
              </a:rPr>
              <a:t>. </a:t>
            </a:r>
            <a:r>
              <a:rPr lang="ru-RU" sz="2000" dirty="0" smtClean="0">
                <a:latin typeface="+mj-lt"/>
              </a:rPr>
              <a:t>131 (изнасилование), 132 (насильственные действия сексуального характера), 133 (Понуждение к действиям сексуального характера) УК РФ</a:t>
            </a:r>
            <a:endParaRPr lang="ru-RU" sz="2000" b="1" dirty="0">
              <a:latin typeface="+mj-lt"/>
            </a:endParaRPr>
          </a:p>
        </p:txBody>
      </p:sp>
      <p:sp>
        <p:nvSpPr>
          <p:cNvPr id="18439" name="Text Box 6"/>
          <p:cNvSpPr txBox="1">
            <a:spLocks noChangeArrowheads="1"/>
          </p:cNvSpPr>
          <p:nvPr/>
        </p:nvSpPr>
        <p:spPr bwMode="auto">
          <a:xfrm>
            <a:off x="1000100" y="4857760"/>
            <a:ext cx="7953378" cy="193899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2000" b="1" dirty="0" smtClean="0">
                <a:latin typeface="+mj-lt"/>
              </a:rPr>
              <a:t>Половая неприкосновенность – в преступлениях, состоящих в грубом нарушении норм половой морали совершеннолетними лицами по отношению к лицам молодого возраста</a:t>
            </a:r>
            <a:r>
              <a:rPr lang="ru-RU" sz="2000" dirty="0" smtClean="0">
                <a:latin typeface="+mj-lt"/>
              </a:rPr>
              <a:t>:  </a:t>
            </a:r>
            <a:r>
              <a:rPr lang="ru-RU" sz="2000" dirty="0">
                <a:latin typeface="+mj-lt"/>
              </a:rPr>
              <a:t>ст. </a:t>
            </a:r>
            <a:r>
              <a:rPr lang="ru-RU" sz="2000" dirty="0" smtClean="0">
                <a:latin typeface="+mj-lt"/>
              </a:rPr>
              <a:t>134 (Половое сношение и иные действия сексуального характера с лицом, не достигшим шестнадцатилетнего возраста) </a:t>
            </a:r>
            <a:r>
              <a:rPr lang="ru-RU" sz="2000" dirty="0">
                <a:latin typeface="+mj-lt"/>
              </a:rPr>
              <a:t>и </a:t>
            </a:r>
            <a:r>
              <a:rPr lang="ru-RU" sz="2000" dirty="0" smtClean="0">
                <a:latin typeface="+mj-lt"/>
              </a:rPr>
              <a:t>135 </a:t>
            </a:r>
            <a:r>
              <a:rPr lang="ru-RU" sz="2000" dirty="0" smtClean="0">
                <a:latin typeface="+mj-lt"/>
              </a:rPr>
              <a:t>(Развратные действия)</a:t>
            </a:r>
            <a:endParaRPr lang="ru-RU" sz="2000" b="1" dirty="0">
              <a:latin typeface="+mj-lt"/>
            </a:endParaRPr>
          </a:p>
        </p:txBody>
      </p:sp>
      <p:sp>
        <p:nvSpPr>
          <p:cNvPr id="18441" name="Line 23"/>
          <p:cNvSpPr>
            <a:spLocks noChangeShapeType="1"/>
          </p:cNvSpPr>
          <p:nvPr/>
        </p:nvSpPr>
        <p:spPr bwMode="auto">
          <a:xfrm flipH="1">
            <a:off x="357158" y="2643182"/>
            <a:ext cx="46038" cy="35067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8442" name="Line 27"/>
          <p:cNvSpPr>
            <a:spLocks noChangeShapeType="1"/>
          </p:cNvSpPr>
          <p:nvPr/>
        </p:nvSpPr>
        <p:spPr bwMode="auto">
          <a:xfrm>
            <a:off x="357158" y="6143644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43" name="Line 28"/>
          <p:cNvSpPr>
            <a:spLocks noChangeShapeType="1"/>
          </p:cNvSpPr>
          <p:nvPr/>
        </p:nvSpPr>
        <p:spPr bwMode="auto">
          <a:xfrm>
            <a:off x="357158" y="4000504"/>
            <a:ext cx="647700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cxnSp>
        <p:nvCxnSpPr>
          <p:cNvPr id="14" name="Прямая соединительная линия 13"/>
          <p:cNvCxnSpPr>
            <a:endCxn id="18436" idx="1"/>
          </p:cNvCxnSpPr>
          <p:nvPr/>
        </p:nvCxnSpPr>
        <p:spPr>
          <a:xfrm>
            <a:off x="428596" y="2643182"/>
            <a:ext cx="1357342" cy="16675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Text Box 23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4</a:t>
            </a:r>
          </a:p>
        </p:txBody>
      </p:sp>
      <p:sp>
        <p:nvSpPr>
          <p:cNvPr id="7171" name="Text Box 21"/>
          <p:cNvSpPr txBox="1">
            <a:spLocks noChangeArrowheads="1"/>
          </p:cNvSpPr>
          <p:nvPr/>
        </p:nvSpPr>
        <p:spPr bwMode="auto">
          <a:xfrm>
            <a:off x="714348" y="108064"/>
            <a:ext cx="8158162" cy="1963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lnSpc>
                <a:spcPct val="80000"/>
              </a:lnSpc>
              <a:defRPr/>
            </a:pPr>
            <a:r>
              <a:rPr lang="ru-RU" sz="2800" b="1" dirty="0">
                <a:solidFill>
                  <a:schemeClr val="tx2"/>
                </a:solidFill>
                <a:latin typeface="+mj-lt"/>
                <a:cs typeface="+mn-cs"/>
              </a:rPr>
              <a:t>Вопрос 2. </a:t>
            </a:r>
            <a:r>
              <a:rPr lang="ru-RU" sz="2800" b="1" dirty="0" smtClean="0">
                <a:solidFill>
                  <a:schemeClr val="tx2"/>
                </a:solidFill>
                <a:latin typeface="+mj-lt"/>
              </a:rPr>
              <a:t>Преступления против половой неприкосновенности и половой свободы личности, совершаемые насильственным способом</a:t>
            </a:r>
            <a:endParaRPr lang="ru-RU" sz="2800" dirty="0">
              <a:solidFill>
                <a:schemeClr val="tx2"/>
              </a:solidFill>
              <a:latin typeface="+mj-lt"/>
              <a:cs typeface="+mn-cs"/>
            </a:endParaRPr>
          </a:p>
          <a:p>
            <a:pPr algn="ctr">
              <a:defRPr/>
            </a:pPr>
            <a:endParaRPr lang="ru-RU" sz="3200" b="1" i="1" dirty="0">
              <a:solidFill>
                <a:schemeClr val="tx2"/>
              </a:solidFill>
              <a:latin typeface="Arial" charset="0"/>
              <a:cs typeface="+mn-cs"/>
            </a:endParaRPr>
          </a:p>
        </p:txBody>
      </p:sp>
      <p:sp>
        <p:nvSpPr>
          <p:cNvPr id="7172" name="Text Box 22"/>
          <p:cNvSpPr txBox="1">
            <a:spLocks noChangeArrowheads="1"/>
          </p:cNvSpPr>
          <p:nvPr/>
        </p:nvSpPr>
        <p:spPr bwMode="auto">
          <a:xfrm>
            <a:off x="2000232" y="2600262"/>
            <a:ext cx="5715040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400" b="1" dirty="0">
                <a:latin typeface="Arial" charset="0"/>
                <a:cs typeface="+mn-cs"/>
              </a:rPr>
              <a:t>НЕПОСРЕДСТВЕННЫЙ </a:t>
            </a:r>
            <a:r>
              <a:rPr lang="ru-RU" sz="2400" b="1" dirty="0" smtClean="0">
                <a:latin typeface="Arial" charset="0"/>
                <a:cs typeface="+mn-cs"/>
              </a:rPr>
              <a:t>ОБЪЕКТ</a:t>
            </a:r>
            <a:endParaRPr lang="ru-RU" sz="2400" dirty="0">
              <a:latin typeface="Arial" charset="0"/>
              <a:cs typeface="+mn-cs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428728" y="1714488"/>
            <a:ext cx="699742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atin typeface="+mj-lt"/>
              </a:rPr>
              <a:t>ИЗНАСИЛОВАНИЕ (ст. 131 УК РФ)</a:t>
            </a:r>
            <a:endParaRPr lang="ru-RU" sz="32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8596" y="3386080"/>
            <a:ext cx="3854956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+mj-lt"/>
              </a:rPr>
              <a:t>ПОЛОВАЯ СВОБОДА – </a:t>
            </a:r>
          </a:p>
          <a:p>
            <a:pPr algn="ctr"/>
            <a:r>
              <a:rPr lang="ru-RU" dirty="0" smtClean="0">
                <a:latin typeface="+mj-lt"/>
              </a:rPr>
              <a:t>право взрослого человека самому решать, с кем и в какой форме удовлетворять свои сексуальные потребности</a:t>
            </a:r>
          </a:p>
          <a:p>
            <a:pPr algn="ctr"/>
            <a:r>
              <a:rPr lang="ru-RU" dirty="0" smtClean="0">
                <a:latin typeface="+mj-lt"/>
              </a:rPr>
              <a:t>(когда потерпевшая – совершеннолетняя)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569304" y="3386080"/>
            <a:ext cx="4143404" cy="2031325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>
                <a:latin typeface="+mj-lt"/>
              </a:rPr>
              <a:t>ПОЛОВАЯ НЕПРИКОСНОВЕННОСТЬ –</a:t>
            </a:r>
          </a:p>
          <a:p>
            <a:pPr algn="ctr"/>
            <a:r>
              <a:rPr lang="ru-RU" dirty="0" smtClean="0">
                <a:latin typeface="+mj-lt"/>
              </a:rPr>
              <a:t>право лица не быть объектом сексуальных  действий</a:t>
            </a:r>
          </a:p>
          <a:p>
            <a:pPr algn="ctr"/>
            <a:r>
              <a:rPr lang="ru-RU" dirty="0" smtClean="0">
                <a:latin typeface="+mj-lt"/>
              </a:rPr>
              <a:t>(когда потерпевшая – несовершеннолетняя или беспомощная)</a:t>
            </a:r>
            <a:endParaRPr lang="ru-RU" dirty="0">
              <a:latin typeface="+mj-lt"/>
            </a:endParaRPr>
          </a:p>
        </p:txBody>
      </p:sp>
      <p:cxnSp>
        <p:nvCxnSpPr>
          <p:cNvPr id="20" name="Прямая со стрелкой 19"/>
          <p:cNvCxnSpPr/>
          <p:nvPr/>
        </p:nvCxnSpPr>
        <p:spPr>
          <a:xfrm rot="10800000" flipV="1">
            <a:off x="2071670" y="3100328"/>
            <a:ext cx="2783386" cy="2857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/>
          <p:nvPr/>
        </p:nvCxnSpPr>
        <p:spPr>
          <a:xfrm>
            <a:off x="4855056" y="3100329"/>
            <a:ext cx="2717340" cy="28575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Box 22"/>
          <p:cNvSpPr txBox="1">
            <a:spLocks noChangeArrowheads="1"/>
          </p:cNvSpPr>
          <p:nvPr/>
        </p:nvSpPr>
        <p:spPr bwMode="auto">
          <a:xfrm>
            <a:off x="428596" y="5600658"/>
            <a:ext cx="8286808" cy="40011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+mj-lt"/>
                <a:cs typeface="+mn-cs"/>
              </a:rPr>
              <a:t>ДОПОЛНИТЕЛЬНЫЙ ОБЪЕКТ - </a:t>
            </a:r>
            <a:r>
              <a:rPr lang="ru-RU" sz="2000" dirty="0" smtClean="0">
                <a:latin typeface="+mj-lt"/>
              </a:rPr>
              <a:t>здоровье или жизнь потерпевшей</a:t>
            </a:r>
            <a:endParaRPr lang="ru-RU" sz="2000" dirty="0">
              <a:latin typeface="+mj-lt"/>
              <a:cs typeface="+mn-cs"/>
            </a:endParaRPr>
          </a:p>
        </p:txBody>
      </p:sp>
      <p:sp>
        <p:nvSpPr>
          <p:cNvPr id="26" name="Text Box 22"/>
          <p:cNvSpPr txBox="1">
            <a:spLocks noChangeArrowheads="1"/>
          </p:cNvSpPr>
          <p:nvPr/>
        </p:nvSpPr>
        <p:spPr bwMode="auto">
          <a:xfrm>
            <a:off x="428596" y="6243600"/>
            <a:ext cx="8286808" cy="40011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000" b="1" dirty="0" smtClean="0">
                <a:latin typeface="+mj-lt"/>
                <a:cs typeface="+mn-cs"/>
              </a:rPr>
              <a:t>ПОТЕРПЕВШАЯ – </a:t>
            </a:r>
            <a:r>
              <a:rPr lang="ru-RU" sz="2000" dirty="0" smtClean="0">
                <a:latin typeface="+mj-lt"/>
              </a:rPr>
              <a:t>только женщина</a:t>
            </a:r>
            <a:endParaRPr lang="ru-RU" sz="2000" dirty="0">
              <a:latin typeface="+mj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Text Box 8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5</a:t>
            </a:r>
          </a:p>
        </p:txBody>
      </p:sp>
      <p:sp>
        <p:nvSpPr>
          <p:cNvPr id="22550" name="Text Box 22"/>
          <p:cNvSpPr txBox="1">
            <a:spLocks noChangeArrowheads="1"/>
          </p:cNvSpPr>
          <p:nvPr/>
        </p:nvSpPr>
        <p:spPr bwMode="auto">
          <a:xfrm>
            <a:off x="1187450" y="1412875"/>
            <a:ext cx="7705725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786050" y="142852"/>
            <a:ext cx="3537828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ОБЪЕКТИВНАЯ СТОРОНА</a:t>
            </a:r>
            <a:endParaRPr lang="ru-RU" sz="2000" b="1" dirty="0">
              <a:latin typeface="+mj-lt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00100" y="928670"/>
            <a:ext cx="7858181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+mj-lt"/>
              </a:rPr>
              <a:t>ДЕЯНИЕ</a:t>
            </a:r>
            <a:r>
              <a:rPr lang="ru-RU" dirty="0" smtClean="0">
                <a:latin typeface="+mj-lt"/>
              </a:rPr>
              <a:t> - половое сношение, т. е. естественное совокупление мужчины и женщины. Сексуальные действия, имитирующие половой акт, а также совершаемые путем </a:t>
            </a:r>
            <a:r>
              <a:rPr lang="ru-RU" i="1" dirty="0" err="1" smtClean="0">
                <a:latin typeface="+mj-lt"/>
              </a:rPr>
              <a:t>per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os</a:t>
            </a:r>
            <a:r>
              <a:rPr lang="ru-RU" i="1" dirty="0" smtClean="0">
                <a:latin typeface="+mj-lt"/>
              </a:rPr>
              <a:t> </a:t>
            </a:r>
            <a:r>
              <a:rPr lang="ru-RU" dirty="0" smtClean="0">
                <a:latin typeface="+mj-lt"/>
              </a:rPr>
              <a:t>или </a:t>
            </a:r>
            <a:r>
              <a:rPr lang="ru-RU" i="1" dirty="0" err="1" smtClean="0">
                <a:latin typeface="+mj-lt"/>
              </a:rPr>
              <a:t>per</a:t>
            </a:r>
            <a:r>
              <a:rPr lang="ru-RU" i="1" dirty="0" smtClean="0">
                <a:latin typeface="+mj-lt"/>
              </a:rPr>
              <a:t> </a:t>
            </a:r>
            <a:r>
              <a:rPr lang="ru-RU" i="1" dirty="0" err="1" smtClean="0">
                <a:latin typeface="+mj-lt"/>
              </a:rPr>
              <a:t>anum</a:t>
            </a:r>
            <a:r>
              <a:rPr lang="ru-RU" dirty="0" smtClean="0">
                <a:latin typeface="+mj-lt"/>
              </a:rPr>
              <a:t>, половым сношением не являются</a:t>
            </a:r>
            <a:endParaRPr lang="ru-RU" dirty="0">
              <a:latin typeface="+mj-lt"/>
            </a:endParaRPr>
          </a:p>
        </p:txBody>
      </p:sp>
      <p:cxnSp>
        <p:nvCxnSpPr>
          <p:cNvPr id="11" name="Прямая со стрелкой 10"/>
          <p:cNvCxnSpPr>
            <a:stCxn id="8" idx="2"/>
          </p:cNvCxnSpPr>
          <p:nvPr/>
        </p:nvCxnSpPr>
        <p:spPr>
          <a:xfrm rot="5400000">
            <a:off x="4377764" y="715934"/>
            <a:ext cx="350173" cy="4229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2553680" y="2600262"/>
            <a:ext cx="41614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АЛЬТЕРНАТИВНЫЕ СПОСОБЫ</a:t>
            </a:r>
            <a:endParaRPr lang="ru-RU" sz="2000" b="1" dirty="0">
              <a:latin typeface="+mj-lt"/>
            </a:endParaRPr>
          </a:p>
        </p:txBody>
      </p:sp>
      <p:sp>
        <p:nvSpPr>
          <p:cNvPr id="13" name="Крест 12"/>
          <p:cNvSpPr/>
          <p:nvPr/>
        </p:nvSpPr>
        <p:spPr>
          <a:xfrm>
            <a:off x="4429124" y="2214554"/>
            <a:ext cx="285752" cy="285752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85721" y="3462883"/>
            <a:ext cx="2286016" cy="110799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+mj-lt"/>
              </a:rPr>
              <a:t>применение </a:t>
            </a:r>
          </a:p>
          <a:p>
            <a:pPr algn="ctr"/>
            <a:r>
              <a:rPr lang="ru-RU" sz="2200" b="1" dirty="0" smtClean="0">
                <a:latin typeface="+mj-lt"/>
              </a:rPr>
              <a:t>физического</a:t>
            </a:r>
          </a:p>
          <a:p>
            <a:pPr algn="ctr"/>
            <a:r>
              <a:rPr lang="ru-RU" sz="2200" b="1" dirty="0" smtClean="0">
                <a:latin typeface="+mj-lt"/>
              </a:rPr>
              <a:t>насилия</a:t>
            </a:r>
            <a:endParaRPr lang="ru-RU" sz="2200" b="1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786050" y="3484907"/>
            <a:ext cx="2786082" cy="14465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+mj-lt"/>
              </a:rPr>
              <a:t>угроза применения физического насилия</a:t>
            </a:r>
            <a:endParaRPr lang="ru-RU" sz="2200" b="1" dirty="0">
              <a:latin typeface="+mj-lt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929322" y="3462883"/>
            <a:ext cx="3000396" cy="144655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latin typeface="+mj-lt"/>
              </a:rPr>
              <a:t>использование беспомощного состояния потерпевшей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071538" y="5214950"/>
            <a:ext cx="350046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latin typeface="+mj-lt"/>
              </a:rPr>
              <a:t>к потерпевшей или </a:t>
            </a:r>
          </a:p>
          <a:p>
            <a:pPr algn="ctr"/>
            <a:r>
              <a:rPr lang="ru-RU" sz="2000" b="1" dirty="0" smtClean="0">
                <a:latin typeface="+mj-lt"/>
              </a:rPr>
              <a:t>к другим лицам</a:t>
            </a:r>
            <a:endParaRPr lang="ru-RU" sz="2000" b="1" dirty="0">
              <a:latin typeface="+mj-lt"/>
            </a:endParaRPr>
          </a:p>
        </p:txBody>
      </p:sp>
      <p:cxnSp>
        <p:nvCxnSpPr>
          <p:cNvPr id="19" name="Прямая со стрелкой 18"/>
          <p:cNvCxnSpPr>
            <a:stCxn id="12" idx="2"/>
            <a:endCxn id="14" idx="0"/>
          </p:cNvCxnSpPr>
          <p:nvPr/>
        </p:nvCxnSpPr>
        <p:spPr>
          <a:xfrm rot="5400000">
            <a:off x="2800315" y="1628787"/>
            <a:ext cx="462511" cy="32056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>
            <a:stCxn id="12" idx="2"/>
          </p:cNvCxnSpPr>
          <p:nvPr/>
        </p:nvCxnSpPr>
        <p:spPr>
          <a:xfrm rot="16200000" flipH="1">
            <a:off x="4412814" y="3221967"/>
            <a:ext cx="444577" cy="13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>
            <a:stCxn id="12" idx="2"/>
          </p:cNvCxnSpPr>
          <p:nvPr/>
        </p:nvCxnSpPr>
        <p:spPr>
          <a:xfrm rot="16200000" flipH="1">
            <a:off x="6007698" y="1627083"/>
            <a:ext cx="412679" cy="31592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rot="5400000">
            <a:off x="1112574" y="4888162"/>
            <a:ext cx="642942" cy="106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 стрелкой 26"/>
          <p:cNvCxnSpPr/>
          <p:nvPr/>
        </p:nvCxnSpPr>
        <p:spPr>
          <a:xfrm rot="5400000">
            <a:off x="4077570" y="5066440"/>
            <a:ext cx="285752" cy="112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142844" y="6078700"/>
            <a:ext cx="8858312" cy="707886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000" b="1" i="1" dirty="0" smtClean="0"/>
              <a:t>оконченным</a:t>
            </a:r>
            <a:r>
              <a:rPr lang="ru-RU" sz="2000" i="1" dirty="0" smtClean="0"/>
              <a:t> </a:t>
            </a:r>
            <a:r>
              <a:rPr lang="ru-RU" sz="2000" dirty="0" smtClean="0"/>
              <a:t>преступление признается с момента начала полового сношения</a:t>
            </a:r>
            <a:endParaRPr lang="ru-RU" sz="2000" b="1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Text Box 14"/>
          <p:cNvSpPr txBox="1">
            <a:spLocks noChangeArrowheads="1"/>
          </p:cNvSpPr>
          <p:nvPr/>
        </p:nvSpPr>
        <p:spPr bwMode="auto">
          <a:xfrm>
            <a:off x="30163" y="1216014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23570" name="Text Box 18"/>
          <p:cNvSpPr txBox="1">
            <a:spLocks noChangeArrowheads="1"/>
          </p:cNvSpPr>
          <p:nvPr/>
        </p:nvSpPr>
        <p:spPr bwMode="auto">
          <a:xfrm>
            <a:off x="1187450" y="1341438"/>
            <a:ext cx="7705725" cy="36671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/>
          </a:p>
        </p:txBody>
      </p:sp>
      <p:sp>
        <p:nvSpPr>
          <p:cNvPr id="23571" name="Text Box 19"/>
          <p:cNvSpPr txBox="1">
            <a:spLocks noChangeArrowheads="1"/>
          </p:cNvSpPr>
          <p:nvPr/>
        </p:nvSpPr>
        <p:spPr bwMode="auto">
          <a:xfrm>
            <a:off x="971550" y="260350"/>
            <a:ext cx="7921625" cy="40011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dirty="0" smtClean="0">
                <a:latin typeface="Arial" charset="0"/>
              </a:rPr>
              <a:t>СУБЪЕТИВНАЯ СТОРОНА – прямой умысел</a:t>
            </a:r>
            <a:endParaRPr lang="ru-RU" sz="2000" dirty="0">
              <a:latin typeface="Arial" charset="0"/>
            </a:endParaRPr>
          </a:p>
        </p:txBody>
      </p:sp>
      <p:sp>
        <p:nvSpPr>
          <p:cNvPr id="11" name="Text Box 19"/>
          <p:cNvSpPr txBox="1">
            <a:spLocks noChangeArrowheads="1"/>
          </p:cNvSpPr>
          <p:nvPr/>
        </p:nvSpPr>
        <p:spPr bwMode="auto">
          <a:xfrm>
            <a:off x="1000100" y="928670"/>
            <a:ext cx="7921625" cy="1323439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000" b="1" dirty="0" smtClean="0">
                <a:latin typeface="Arial" charset="0"/>
              </a:rPr>
              <a:t>СУБЪЕКТ – </a:t>
            </a:r>
            <a:r>
              <a:rPr lang="ru-RU" sz="2000" dirty="0" smtClean="0"/>
              <a:t>лицо мужского пола, достигшее возраста 14 лет (непосредственный исполнитель).</a:t>
            </a:r>
          </a:p>
          <a:p>
            <a:r>
              <a:rPr lang="ru-RU" sz="2000" dirty="0" smtClean="0">
                <a:latin typeface="Arial" charset="0"/>
              </a:rPr>
              <a:t>За соучастие (в т.ч. </a:t>
            </a:r>
            <a:r>
              <a:rPr lang="ru-RU" sz="2000" dirty="0" err="1" smtClean="0">
                <a:latin typeface="Arial" charset="0"/>
              </a:rPr>
              <a:t>соисполнительство</a:t>
            </a:r>
            <a:r>
              <a:rPr lang="ru-RU" sz="2000" dirty="0" smtClean="0">
                <a:latin typeface="Arial" charset="0"/>
              </a:rPr>
              <a:t>) могут быть субъектами женщины</a:t>
            </a:r>
            <a:endParaRPr lang="ru-RU" sz="2000" dirty="0">
              <a:latin typeface="Arial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57224" y="2571744"/>
            <a:ext cx="797744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latin typeface="+mj-lt"/>
              </a:rPr>
              <a:t>КВАЛИФИЦИРОВАННЫЕ ВИДЫ ИЗНАСИЛОВАНИЯ</a:t>
            </a:r>
            <a:endParaRPr lang="ru-RU" sz="2400" b="1" dirty="0">
              <a:latin typeface="+mj-lt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3214686"/>
            <a:ext cx="8643998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u="sng" dirty="0" smtClean="0">
                <a:latin typeface="+mj-lt"/>
              </a:rPr>
              <a:t>Часть 2 ст. 131 УК РФ:</a:t>
            </a:r>
          </a:p>
          <a:p>
            <a:r>
              <a:rPr lang="ru-RU" sz="2400" dirty="0" smtClean="0">
                <a:latin typeface="+mj-lt"/>
              </a:rPr>
              <a:t>а) совершенное группой лиц, группой лиц по предварительному сговору или организованной группой;</a:t>
            </a:r>
          </a:p>
          <a:p>
            <a:r>
              <a:rPr lang="ru-RU" sz="2400" dirty="0" smtClean="0">
                <a:latin typeface="+mj-lt"/>
              </a:rPr>
              <a:t>б) соединенное с угрозой убийством или причинением тяжкого вреда здоровью, а также совершенное с особой жестокостью по отношению к потерпевшей или к другим лицам;</a:t>
            </a:r>
          </a:p>
          <a:p>
            <a:r>
              <a:rPr lang="ru-RU" sz="2400" dirty="0" smtClean="0">
                <a:latin typeface="+mj-lt"/>
              </a:rPr>
              <a:t>в) повлекшее заражение потерпевшей венерическим заболеванием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1" name="Text Box 14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214414" y="1357298"/>
            <a:ext cx="7715304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1000100" y="285728"/>
            <a:ext cx="7858180" cy="6924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>
                <a:latin typeface="+mj-lt"/>
              </a:rPr>
              <a:t>Часть 3 ст. 131 УК РФ:</a:t>
            </a:r>
          </a:p>
          <a:p>
            <a:endParaRPr lang="ru-RU" sz="2800" dirty="0" smtClean="0">
              <a:latin typeface="+mj-lt"/>
            </a:endParaRPr>
          </a:p>
          <a:p>
            <a:r>
              <a:rPr lang="ru-RU" sz="2800" dirty="0" smtClean="0">
                <a:latin typeface="+mj-lt"/>
              </a:rPr>
              <a:t>а) несовершеннолетней</a:t>
            </a:r>
          </a:p>
          <a:p>
            <a:r>
              <a:rPr lang="ru-RU" sz="2800" dirty="0" smtClean="0">
                <a:latin typeface="+mj-lt"/>
              </a:rPr>
              <a:t>б) повлекшее по неосторожности причинение тяжкого вреда здоровью потерпевшей, заражение ее ВИЧ-инфекцией или иные тяжкие последствия</a:t>
            </a:r>
          </a:p>
          <a:p>
            <a:endParaRPr lang="ru-RU" sz="2800" dirty="0" smtClean="0">
              <a:latin typeface="+mj-lt"/>
            </a:endParaRPr>
          </a:p>
          <a:p>
            <a:r>
              <a:rPr lang="ru-RU" sz="2800" b="1" u="sng" dirty="0" smtClean="0">
                <a:latin typeface="+mj-lt"/>
              </a:rPr>
              <a:t>Часть 4 ст. 131 УК РФ:</a:t>
            </a:r>
          </a:p>
          <a:p>
            <a:endParaRPr lang="ru-RU" sz="2800" b="1" u="sng" dirty="0" smtClean="0">
              <a:latin typeface="+mj-lt"/>
            </a:endParaRPr>
          </a:p>
          <a:p>
            <a:r>
              <a:rPr lang="ru-RU" sz="2800" dirty="0" smtClean="0">
                <a:latin typeface="+mj-lt"/>
              </a:rPr>
              <a:t>а)  повлекшее по неосторожности смерть потерпевшей;</a:t>
            </a:r>
          </a:p>
          <a:p>
            <a:r>
              <a:rPr lang="ru-RU" sz="2800" dirty="0" smtClean="0">
                <a:latin typeface="+mj-lt"/>
              </a:rPr>
              <a:t>б) потерпевшей, не достигшей 14-летнего </a:t>
            </a:r>
            <a:endParaRPr lang="ru-RU" sz="2800" dirty="0" smtClean="0">
              <a:latin typeface="+mj-lt"/>
            </a:endParaRPr>
          </a:p>
          <a:p>
            <a:r>
              <a:rPr lang="ru-RU" sz="2800" dirty="0" smtClean="0">
                <a:latin typeface="+mj-lt"/>
              </a:rPr>
              <a:t>возраста.</a:t>
            </a:r>
          </a:p>
          <a:p>
            <a:r>
              <a:rPr lang="ru-RU" sz="2800" b="1" u="sng" dirty="0" smtClean="0">
                <a:latin typeface="+mj-lt"/>
              </a:rPr>
              <a:t>Ч. 5 ст. 131</a:t>
            </a:r>
            <a:endParaRPr lang="ru-RU" sz="2800" b="1" u="sng" dirty="0" smtClean="0">
              <a:latin typeface="+mj-lt"/>
            </a:endParaRPr>
          </a:p>
          <a:p>
            <a:endParaRPr lang="ru-RU" sz="2400" dirty="0" smtClean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Text Box 38"/>
          <p:cNvSpPr txBox="1">
            <a:spLocks noChangeArrowheads="1"/>
          </p:cNvSpPr>
          <p:nvPr/>
        </p:nvSpPr>
        <p:spPr bwMode="auto">
          <a:xfrm>
            <a:off x="30163" y="1131888"/>
            <a:ext cx="509587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27650" name="Text Box 59"/>
          <p:cNvSpPr txBox="1">
            <a:spLocks noChangeArrowheads="1"/>
          </p:cNvSpPr>
          <p:nvPr/>
        </p:nvSpPr>
        <p:spPr bwMode="auto">
          <a:xfrm>
            <a:off x="1258888" y="1412875"/>
            <a:ext cx="7634287" cy="366713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>
              <a:latin typeface="+mj-lt"/>
            </a:endParaRPr>
          </a:p>
        </p:txBody>
      </p:sp>
      <p:sp>
        <p:nvSpPr>
          <p:cNvPr id="27653" name="Text Box 12"/>
          <p:cNvSpPr txBox="1">
            <a:spLocks noChangeArrowheads="1"/>
          </p:cNvSpPr>
          <p:nvPr/>
        </p:nvSpPr>
        <p:spPr bwMode="auto">
          <a:xfrm>
            <a:off x="684213" y="333375"/>
            <a:ext cx="8299450" cy="830997"/>
          </a:xfrm>
          <a:prstGeom prst="rect">
            <a:avLst/>
          </a:prstGeom>
          <a:noFill/>
          <a:ln w="2857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400" b="1" i="1" dirty="0" smtClean="0"/>
              <a:t>НАСИЛЬСТВЕННЫЕ ДЕЙСТВИЯ СЕКСУАЛЬНОГО ХАРАКТЕРА (ст. 132 УК РФ)</a:t>
            </a:r>
            <a:r>
              <a:rPr lang="ru-RU" sz="2400" dirty="0" smtClean="0">
                <a:latin typeface="Arial" charset="0"/>
              </a:rPr>
              <a:t> </a:t>
            </a:r>
            <a:endParaRPr lang="ru-RU" sz="2400" dirty="0">
              <a:latin typeface="Arial" charset="0"/>
            </a:endParaRPr>
          </a:p>
        </p:txBody>
      </p:sp>
      <p:sp>
        <p:nvSpPr>
          <p:cNvPr id="27654" name="Text Box 6"/>
          <p:cNvSpPr txBox="1">
            <a:spLocks noChangeArrowheads="1"/>
          </p:cNvSpPr>
          <p:nvPr/>
        </p:nvSpPr>
        <p:spPr bwMode="auto">
          <a:xfrm>
            <a:off x="1763712" y="1341438"/>
            <a:ext cx="6951691" cy="36933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b="1">
                <a:latin typeface="+mj-lt"/>
              </a:rPr>
              <a:t>ОБЪЕКТИВНАЯ СТОРОНА</a:t>
            </a:r>
            <a:r>
              <a:rPr lang="ru-RU">
                <a:latin typeface="+mj-lt"/>
              </a:rPr>
              <a:t> – альтернативные действия</a:t>
            </a:r>
          </a:p>
        </p:txBody>
      </p:sp>
      <p:sp>
        <p:nvSpPr>
          <p:cNvPr id="27655" name="Text Box 7"/>
          <p:cNvSpPr txBox="1">
            <a:spLocks noChangeArrowheads="1"/>
          </p:cNvSpPr>
          <p:nvPr/>
        </p:nvSpPr>
        <p:spPr bwMode="auto">
          <a:xfrm>
            <a:off x="1785918" y="1857364"/>
            <a:ext cx="6929486" cy="36933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Мужеложство - сексуальные контакты между мужчинами</a:t>
            </a:r>
            <a:endParaRPr lang="ru-RU" dirty="0">
              <a:latin typeface="+mj-lt"/>
            </a:endParaRPr>
          </a:p>
        </p:txBody>
      </p:sp>
      <p:sp>
        <p:nvSpPr>
          <p:cNvPr id="27656" name="Text Box 8"/>
          <p:cNvSpPr txBox="1">
            <a:spLocks noChangeArrowheads="1"/>
          </p:cNvSpPr>
          <p:nvPr/>
        </p:nvSpPr>
        <p:spPr bwMode="auto">
          <a:xfrm>
            <a:off x="1785918" y="2357430"/>
            <a:ext cx="6929486" cy="369332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Лесбиянство - сексуальные контакты между женщинами</a:t>
            </a:r>
            <a:endParaRPr lang="ru-RU" dirty="0">
              <a:latin typeface="+mj-lt"/>
            </a:endParaRPr>
          </a:p>
        </p:txBody>
      </p:sp>
      <p:sp>
        <p:nvSpPr>
          <p:cNvPr id="27657" name="Text Box 9"/>
          <p:cNvSpPr txBox="1">
            <a:spLocks noChangeArrowheads="1"/>
          </p:cNvSpPr>
          <p:nvPr/>
        </p:nvSpPr>
        <p:spPr bwMode="auto">
          <a:xfrm>
            <a:off x="1785918" y="2857496"/>
            <a:ext cx="6951691" cy="923330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ru-RU" dirty="0" smtClean="0">
                <a:latin typeface="+mj-lt"/>
              </a:rPr>
              <a:t>иные действия сексуального характера - все другие способы удовлетворения половой страсти между разнополыми и однополыми партнерами</a:t>
            </a:r>
            <a:endParaRPr lang="ru-RU" dirty="0">
              <a:latin typeface="+mj-lt"/>
            </a:endParaRPr>
          </a:p>
        </p:txBody>
      </p:sp>
      <p:sp>
        <p:nvSpPr>
          <p:cNvPr id="27661" name="Line 13"/>
          <p:cNvSpPr>
            <a:spLocks noChangeShapeType="1"/>
          </p:cNvSpPr>
          <p:nvPr/>
        </p:nvSpPr>
        <p:spPr bwMode="auto">
          <a:xfrm flipH="1">
            <a:off x="1258888" y="1557338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endParaRPr lang="ru-RU">
              <a:latin typeface="+mj-lt"/>
            </a:endParaRPr>
          </a:p>
        </p:txBody>
      </p:sp>
      <p:sp>
        <p:nvSpPr>
          <p:cNvPr id="27666" name="Line 18"/>
          <p:cNvSpPr>
            <a:spLocks noChangeShapeType="1"/>
          </p:cNvSpPr>
          <p:nvPr/>
        </p:nvSpPr>
        <p:spPr bwMode="auto">
          <a:xfrm>
            <a:off x="1258888" y="3357563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>
              <a:latin typeface="+mj-lt"/>
            </a:endParaRPr>
          </a:p>
        </p:txBody>
      </p:sp>
      <p:sp>
        <p:nvSpPr>
          <p:cNvPr id="27667" name="Line 19"/>
          <p:cNvSpPr>
            <a:spLocks noChangeShapeType="1"/>
          </p:cNvSpPr>
          <p:nvPr/>
        </p:nvSpPr>
        <p:spPr bwMode="auto">
          <a:xfrm>
            <a:off x="1285852" y="2571744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>
              <a:latin typeface="+mj-lt"/>
            </a:endParaRPr>
          </a:p>
        </p:txBody>
      </p:sp>
      <p:sp>
        <p:nvSpPr>
          <p:cNvPr id="27668" name="Line 20"/>
          <p:cNvSpPr>
            <a:spLocks noChangeShapeType="1"/>
          </p:cNvSpPr>
          <p:nvPr/>
        </p:nvSpPr>
        <p:spPr bwMode="auto">
          <a:xfrm>
            <a:off x="1285852" y="2071678"/>
            <a:ext cx="504825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ru-RU">
              <a:latin typeface="+mj-lt"/>
            </a:endParaRPr>
          </a:p>
        </p:txBody>
      </p:sp>
      <p:cxnSp>
        <p:nvCxnSpPr>
          <p:cNvPr id="24" name="Прямая соединительная линия 23"/>
          <p:cNvCxnSpPr/>
          <p:nvPr/>
        </p:nvCxnSpPr>
        <p:spPr>
          <a:xfrm rot="5400000">
            <a:off x="340242" y="2445488"/>
            <a:ext cx="1839432" cy="1063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553680" y="4445508"/>
            <a:ext cx="4161460" cy="40011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+mj-lt"/>
              </a:rPr>
              <a:t>АЛЬТЕРНАТИВНЫЕ СПОСОБЫ</a:t>
            </a:r>
            <a:endParaRPr lang="ru-RU" sz="2000" b="1" dirty="0">
              <a:latin typeface="+mj-lt"/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85721" y="5308129"/>
            <a:ext cx="2286016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применение </a:t>
            </a:r>
          </a:p>
          <a:p>
            <a:pPr algn="ctr"/>
            <a:r>
              <a:rPr lang="ru-RU" dirty="0" smtClean="0">
                <a:latin typeface="+mj-lt"/>
              </a:rPr>
              <a:t>насилия</a:t>
            </a:r>
            <a:endParaRPr lang="ru-RU" dirty="0">
              <a:latin typeface="+mj-lt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2786050" y="5330153"/>
            <a:ext cx="2786082" cy="646331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угроза применения физического насилия</a:t>
            </a:r>
            <a:endParaRPr lang="ru-RU" dirty="0">
              <a:latin typeface="+mj-lt"/>
            </a:endParaRPr>
          </a:p>
        </p:txBody>
      </p:sp>
      <p:sp>
        <p:nvSpPr>
          <p:cNvPr id="42" name="TextBox 41"/>
          <p:cNvSpPr txBox="1"/>
          <p:nvPr/>
        </p:nvSpPr>
        <p:spPr>
          <a:xfrm>
            <a:off x="5929322" y="5308129"/>
            <a:ext cx="3000396" cy="92333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использование беспомощного состояния потерпевшей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85720" y="6274378"/>
            <a:ext cx="5286412" cy="36933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+mj-lt"/>
              </a:rPr>
              <a:t>к потерпевшей или к другим лицам</a:t>
            </a:r>
            <a:endParaRPr lang="ru-RU" dirty="0">
              <a:latin typeface="+mj-lt"/>
            </a:endParaRPr>
          </a:p>
        </p:txBody>
      </p:sp>
      <p:cxnSp>
        <p:nvCxnSpPr>
          <p:cNvPr id="44" name="Прямая со стрелкой 43"/>
          <p:cNvCxnSpPr>
            <a:stCxn id="38" idx="2"/>
            <a:endCxn id="40" idx="0"/>
          </p:cNvCxnSpPr>
          <p:nvPr/>
        </p:nvCxnSpPr>
        <p:spPr>
          <a:xfrm rot="5400000">
            <a:off x="2800315" y="3474033"/>
            <a:ext cx="462511" cy="3205681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>
            <a:stCxn id="38" idx="2"/>
          </p:cNvCxnSpPr>
          <p:nvPr/>
        </p:nvCxnSpPr>
        <p:spPr>
          <a:xfrm rot="16200000" flipH="1">
            <a:off x="4412814" y="5067213"/>
            <a:ext cx="444577" cy="138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Прямая со стрелкой 45"/>
          <p:cNvCxnSpPr>
            <a:stCxn id="38" idx="2"/>
          </p:cNvCxnSpPr>
          <p:nvPr/>
        </p:nvCxnSpPr>
        <p:spPr>
          <a:xfrm rot="16200000" flipH="1">
            <a:off x="6007698" y="3472329"/>
            <a:ext cx="412679" cy="3159255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rot="5400000">
            <a:off x="1255450" y="6090466"/>
            <a:ext cx="357190" cy="10634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rot="5400000">
            <a:off x="4077570" y="6125866"/>
            <a:ext cx="285752" cy="11272"/>
          </a:xfrm>
          <a:prstGeom prst="straightConnector1">
            <a:avLst/>
          </a:prstGeom>
          <a:ln w="28575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Крест 50"/>
          <p:cNvSpPr/>
          <p:nvPr/>
        </p:nvSpPr>
        <p:spPr>
          <a:xfrm>
            <a:off x="4500562" y="3929066"/>
            <a:ext cx="357190" cy="357190"/>
          </a:xfrm>
          <a:prstGeom prst="plu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18"/>
          <p:cNvSpPr txBox="1">
            <a:spLocks noChangeArrowheads="1"/>
          </p:cNvSpPr>
          <p:nvPr/>
        </p:nvSpPr>
        <p:spPr bwMode="auto">
          <a:xfrm>
            <a:off x="0" y="1268413"/>
            <a:ext cx="86995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600" b="1">
                <a:solidFill>
                  <a:schemeClr val="bg1"/>
                </a:solidFill>
              </a:rPr>
              <a:t>9</a:t>
            </a:r>
          </a:p>
        </p:txBody>
      </p:sp>
      <p:sp>
        <p:nvSpPr>
          <p:cNvPr id="29711" name="Text Box 15"/>
          <p:cNvSpPr txBox="1">
            <a:spLocks noChangeArrowheads="1"/>
          </p:cNvSpPr>
          <p:nvPr/>
        </p:nvSpPr>
        <p:spPr bwMode="auto">
          <a:xfrm>
            <a:off x="1114425" y="1341438"/>
            <a:ext cx="770572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+mj-lt"/>
            </a:endParaRPr>
          </a:p>
        </p:txBody>
      </p:sp>
      <p:sp>
        <p:nvSpPr>
          <p:cNvPr id="12" name="Text Box 18"/>
          <p:cNvSpPr txBox="1">
            <a:spLocks noChangeArrowheads="1"/>
          </p:cNvSpPr>
          <p:nvPr/>
        </p:nvSpPr>
        <p:spPr bwMode="auto">
          <a:xfrm>
            <a:off x="1187450" y="1341438"/>
            <a:ext cx="7705725" cy="46166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ru-RU" sz="2400">
              <a:latin typeface="+mj-lt"/>
            </a:endParaRPr>
          </a:p>
        </p:txBody>
      </p:sp>
      <p:sp>
        <p:nvSpPr>
          <p:cNvPr id="13" name="Text Box 19"/>
          <p:cNvSpPr txBox="1">
            <a:spLocks noChangeArrowheads="1"/>
          </p:cNvSpPr>
          <p:nvPr/>
        </p:nvSpPr>
        <p:spPr bwMode="auto">
          <a:xfrm>
            <a:off x="857224" y="1714488"/>
            <a:ext cx="7921625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 smtClean="0">
                <a:latin typeface="+mj-lt"/>
              </a:rPr>
              <a:t>СУБЪЕТИВНАЯ СТОРОНА – прямой умысел</a:t>
            </a:r>
            <a:endParaRPr lang="ru-RU" sz="2400" dirty="0">
              <a:latin typeface="+mj-lt"/>
            </a:endParaRPr>
          </a:p>
        </p:txBody>
      </p:sp>
      <p:sp>
        <p:nvSpPr>
          <p:cNvPr id="14" name="Text Box 19"/>
          <p:cNvSpPr txBox="1">
            <a:spLocks noChangeArrowheads="1"/>
          </p:cNvSpPr>
          <p:nvPr/>
        </p:nvSpPr>
        <p:spPr bwMode="auto">
          <a:xfrm>
            <a:off x="857224" y="2357430"/>
            <a:ext cx="7921625" cy="461665"/>
          </a:xfrm>
          <a:prstGeom prst="rect">
            <a:avLst/>
          </a:prstGeom>
          <a:noFill/>
          <a:ln w="2857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ru-RU" sz="2400" b="1" dirty="0" smtClean="0">
                <a:latin typeface="+mj-lt"/>
              </a:rPr>
              <a:t>СУБЪЕКТ – </a:t>
            </a:r>
            <a:r>
              <a:rPr lang="ru-RU" sz="2400" dirty="0" smtClean="0">
                <a:latin typeface="+mj-lt"/>
              </a:rPr>
              <a:t>лицо, достигшее возраста 14 лет</a:t>
            </a:r>
            <a:endParaRPr lang="ru-RU" sz="2400" dirty="0">
              <a:latin typeface="+mj-lt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85720" y="3000372"/>
            <a:ext cx="8501122" cy="1569660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+mj-lt"/>
              </a:rPr>
              <a:t>Квалифицирующие признаки рассматриваемого преступления, предусмотренные ч. 2, 3 и 4 ст. 132 УК РФ, идентичны соответствующим признакам, содержащимся в ч. 2, 3 и 4 ст. 131 УК РФ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857224" y="285728"/>
            <a:ext cx="7858180" cy="1200329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ru-RU" sz="2400" b="1" i="1" dirty="0" smtClean="0">
                <a:latin typeface="+mj-lt"/>
              </a:rPr>
              <a:t>оконченным</a:t>
            </a:r>
            <a:r>
              <a:rPr lang="ru-RU" sz="2400" i="1" dirty="0" smtClean="0">
                <a:latin typeface="+mj-lt"/>
              </a:rPr>
              <a:t> </a:t>
            </a:r>
            <a:r>
              <a:rPr lang="ru-RU" sz="2400" dirty="0" smtClean="0">
                <a:latin typeface="+mj-lt"/>
              </a:rPr>
              <a:t>преступление признается с фактического начала того или иного сексуального акта (действия)</a:t>
            </a:r>
            <a:endParaRPr lang="ru-RU" sz="2400" b="1" dirty="0">
              <a:latin typeface="+mj-lt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285720" y="4786322"/>
            <a:ext cx="8501122" cy="1938992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just"/>
            <a:r>
              <a:rPr lang="ru-RU" sz="2400" dirty="0" smtClean="0">
                <a:latin typeface="+mj-lt"/>
              </a:rPr>
              <a:t>Если наряду с изнасилованием потерпевшей виновный совершает в отношении нее иные насильственные действия сексуального характера (либо наоборот), то содеянное им образует совокупность преступлений, предусмотренных ст. 131 и 132 УК РФ</a:t>
            </a:r>
            <a:endParaRPr lang="ru-RU" sz="2400" dirty="0">
              <a:latin typeface="+mj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Затмение">
  <a:themeElements>
    <a:clrScheme name="Затмение 1">
      <a:dk1>
        <a:srgbClr val="000000"/>
      </a:dk1>
      <a:lt1>
        <a:srgbClr val="FFFFFF"/>
      </a:lt1>
      <a:dk2>
        <a:srgbClr val="006666"/>
      </a:dk2>
      <a:lt2>
        <a:srgbClr val="5F5F5F"/>
      </a:lt2>
      <a:accent1>
        <a:srgbClr val="33CCCC"/>
      </a:accent1>
      <a:accent2>
        <a:srgbClr val="99CCCC"/>
      </a:accent2>
      <a:accent3>
        <a:srgbClr val="FFFFFF"/>
      </a:accent3>
      <a:accent4>
        <a:srgbClr val="000000"/>
      </a:accent4>
      <a:accent5>
        <a:srgbClr val="ADE2E2"/>
      </a:accent5>
      <a:accent6>
        <a:srgbClr val="8AB9B9"/>
      </a:accent6>
      <a:hlink>
        <a:srgbClr val="006666"/>
      </a:hlink>
      <a:folHlink>
        <a:srgbClr val="B2B2B2"/>
      </a:folHlink>
    </a:clrScheme>
    <a:fontScheme name="Затмение">
      <a:majorFont>
        <a:latin typeface="Arial"/>
        <a:ea typeface=""/>
        <a:cs typeface=""/>
      </a:majorFont>
      <a:minorFont>
        <a:latin typeface="Verdana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Затмение 1">
        <a:dk1>
          <a:srgbClr val="000000"/>
        </a:dk1>
        <a:lt1>
          <a:srgbClr val="FFFFFF"/>
        </a:lt1>
        <a:dk2>
          <a:srgbClr val="006666"/>
        </a:dk2>
        <a:lt2>
          <a:srgbClr val="5F5F5F"/>
        </a:lt2>
        <a:accent1>
          <a:srgbClr val="33CCCC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ADE2E2"/>
        </a:accent5>
        <a:accent6>
          <a:srgbClr val="8AB9B9"/>
        </a:accent6>
        <a:hlink>
          <a:srgbClr val="006666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2">
        <a:dk1>
          <a:srgbClr val="000000"/>
        </a:dk1>
        <a:lt1>
          <a:srgbClr val="FFFFFF"/>
        </a:lt1>
        <a:dk2>
          <a:srgbClr val="333366"/>
        </a:dk2>
        <a:lt2>
          <a:srgbClr val="5F5F5F"/>
        </a:lt2>
        <a:accent1>
          <a:srgbClr val="CC99FF"/>
        </a:accent1>
        <a:accent2>
          <a:srgbClr val="99CCCC"/>
        </a:accent2>
        <a:accent3>
          <a:srgbClr val="FFFFFF"/>
        </a:accent3>
        <a:accent4>
          <a:srgbClr val="000000"/>
        </a:accent4>
        <a:accent5>
          <a:srgbClr val="E2CAFF"/>
        </a:accent5>
        <a:accent6>
          <a:srgbClr val="8AB9B9"/>
        </a:accent6>
        <a:hlink>
          <a:srgbClr val="666699"/>
        </a:hlink>
        <a:folHlink>
          <a:srgbClr val="66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3">
        <a:dk1>
          <a:srgbClr val="000000"/>
        </a:dk1>
        <a:lt1>
          <a:srgbClr val="FFFFFF"/>
        </a:lt1>
        <a:dk2>
          <a:srgbClr val="0000CC"/>
        </a:dk2>
        <a:lt2>
          <a:srgbClr val="434343"/>
        </a:lt2>
        <a:accent1>
          <a:srgbClr val="99CC00"/>
        </a:accent1>
        <a:accent2>
          <a:srgbClr val="FFCC00"/>
        </a:accent2>
        <a:accent3>
          <a:srgbClr val="FFFFFF"/>
        </a:accent3>
        <a:accent4>
          <a:srgbClr val="000000"/>
        </a:accent4>
        <a:accent5>
          <a:srgbClr val="CAE2AA"/>
        </a:accent5>
        <a:accent6>
          <a:srgbClr val="E7B900"/>
        </a:accent6>
        <a:hlink>
          <a:srgbClr val="FF0000"/>
        </a:hlink>
        <a:folHlink>
          <a:srgbClr val="808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4">
        <a:dk1>
          <a:srgbClr val="000000"/>
        </a:dk1>
        <a:lt1>
          <a:srgbClr val="64AAAE"/>
        </a:lt1>
        <a:dk2>
          <a:srgbClr val="FFFFCC"/>
        </a:dk2>
        <a:lt2>
          <a:srgbClr val="5F5F5F"/>
        </a:lt2>
        <a:accent1>
          <a:srgbClr val="B4B1DB"/>
        </a:accent1>
        <a:accent2>
          <a:srgbClr val="61C1D7"/>
        </a:accent2>
        <a:accent3>
          <a:srgbClr val="B8D2D3"/>
        </a:accent3>
        <a:accent4>
          <a:srgbClr val="000000"/>
        </a:accent4>
        <a:accent5>
          <a:srgbClr val="D6D5EA"/>
        </a:accent5>
        <a:accent6>
          <a:srgbClr val="57AFC3"/>
        </a:accent6>
        <a:hlink>
          <a:srgbClr val="257177"/>
        </a:hlink>
        <a:folHlink>
          <a:srgbClr val="CCCC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Затмение 5">
        <a:dk1>
          <a:srgbClr val="5F5F5F"/>
        </a:dk1>
        <a:lt1>
          <a:srgbClr val="F8F8F8"/>
        </a:lt1>
        <a:dk2>
          <a:srgbClr val="2A285A"/>
        </a:dk2>
        <a:lt2>
          <a:srgbClr val="FFFFFF"/>
        </a:lt2>
        <a:accent1>
          <a:srgbClr val="999966"/>
        </a:accent1>
        <a:accent2>
          <a:srgbClr val="8C8B9D"/>
        </a:accent2>
        <a:accent3>
          <a:srgbClr val="ACACB5"/>
        </a:accent3>
        <a:accent4>
          <a:srgbClr val="D4D4D4"/>
        </a:accent4>
        <a:accent5>
          <a:srgbClr val="CACAB8"/>
        </a:accent5>
        <a:accent6>
          <a:srgbClr val="7E7D8E"/>
        </a:accent6>
        <a:hlink>
          <a:srgbClr val="465174"/>
        </a:hlink>
        <a:folHlink>
          <a:srgbClr val="C0C0C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6">
        <a:dk1>
          <a:srgbClr val="434343"/>
        </a:dk1>
        <a:lt1>
          <a:srgbClr val="FFFFFF"/>
        </a:lt1>
        <a:dk2>
          <a:srgbClr val="360404"/>
        </a:dk2>
        <a:lt2>
          <a:srgbClr val="FFFFFF"/>
        </a:lt2>
        <a:accent1>
          <a:srgbClr val="669900"/>
        </a:accent1>
        <a:accent2>
          <a:srgbClr val="CC6600"/>
        </a:accent2>
        <a:accent3>
          <a:srgbClr val="AEAAAA"/>
        </a:accent3>
        <a:accent4>
          <a:srgbClr val="DADADA"/>
        </a:accent4>
        <a:accent5>
          <a:srgbClr val="B8CAAA"/>
        </a:accent5>
        <a:accent6>
          <a:srgbClr val="B95C00"/>
        </a:accent6>
        <a:hlink>
          <a:srgbClr val="CC33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7">
        <a:dk1>
          <a:srgbClr val="434343"/>
        </a:dk1>
        <a:lt1>
          <a:srgbClr val="FFFFFF"/>
        </a:lt1>
        <a:dk2>
          <a:srgbClr val="000000"/>
        </a:dk2>
        <a:lt2>
          <a:srgbClr val="8285FE"/>
        </a:lt2>
        <a:accent1>
          <a:srgbClr val="669900"/>
        </a:accent1>
        <a:accent2>
          <a:srgbClr val="9900FF"/>
        </a:accent2>
        <a:accent3>
          <a:srgbClr val="AAAAAA"/>
        </a:accent3>
        <a:accent4>
          <a:srgbClr val="DADADA"/>
        </a:accent4>
        <a:accent5>
          <a:srgbClr val="B8CAAA"/>
        </a:accent5>
        <a:accent6>
          <a:srgbClr val="8A00E7"/>
        </a:accent6>
        <a:hlink>
          <a:srgbClr val="6600CC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8">
        <a:dk1>
          <a:srgbClr val="434343"/>
        </a:dk1>
        <a:lt1>
          <a:srgbClr val="FFFFFF"/>
        </a:lt1>
        <a:dk2>
          <a:srgbClr val="000000"/>
        </a:dk2>
        <a:lt2>
          <a:srgbClr val="0066FF"/>
        </a:lt2>
        <a:accent1>
          <a:srgbClr val="339966"/>
        </a:accent1>
        <a:accent2>
          <a:srgbClr val="FFCC00"/>
        </a:accent2>
        <a:accent3>
          <a:srgbClr val="AAAAAA"/>
        </a:accent3>
        <a:accent4>
          <a:srgbClr val="DADADA"/>
        </a:accent4>
        <a:accent5>
          <a:srgbClr val="ADCAB8"/>
        </a:accent5>
        <a:accent6>
          <a:srgbClr val="E7B900"/>
        </a:accent6>
        <a:hlink>
          <a:srgbClr val="CC0000"/>
        </a:hlink>
        <a:folHlink>
          <a:srgbClr val="8080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9">
        <a:dk1>
          <a:srgbClr val="333300"/>
        </a:dk1>
        <a:lt1>
          <a:srgbClr val="FFFFFF"/>
        </a:lt1>
        <a:dk2>
          <a:srgbClr val="669900"/>
        </a:dk2>
        <a:lt2>
          <a:srgbClr val="FFFFCC"/>
        </a:lt2>
        <a:accent1>
          <a:srgbClr val="CCCC00"/>
        </a:accent1>
        <a:accent2>
          <a:srgbClr val="99CC00"/>
        </a:accent2>
        <a:accent3>
          <a:srgbClr val="B8CAAA"/>
        </a:accent3>
        <a:accent4>
          <a:srgbClr val="DADADA"/>
        </a:accent4>
        <a:accent5>
          <a:srgbClr val="E2E2AA"/>
        </a:accent5>
        <a:accent6>
          <a:srgbClr val="8AB900"/>
        </a:accent6>
        <a:hlink>
          <a:srgbClr val="336600"/>
        </a:hlink>
        <a:folHlink>
          <a:srgbClr val="FFFF6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Затмение 10">
        <a:dk1>
          <a:srgbClr val="333333"/>
        </a:dk1>
        <a:lt1>
          <a:srgbClr val="FFFFCC"/>
        </a:lt1>
        <a:dk2>
          <a:srgbClr val="660000"/>
        </a:dk2>
        <a:lt2>
          <a:srgbClr val="CCCCCC"/>
        </a:lt2>
        <a:accent1>
          <a:srgbClr val="FF6600"/>
        </a:accent1>
        <a:accent2>
          <a:srgbClr val="CC3300"/>
        </a:accent2>
        <a:accent3>
          <a:srgbClr val="B8AAAA"/>
        </a:accent3>
        <a:accent4>
          <a:srgbClr val="DADAAE"/>
        </a:accent4>
        <a:accent5>
          <a:srgbClr val="FFB8AA"/>
        </a:accent5>
        <a:accent6>
          <a:srgbClr val="B92D00"/>
        </a:accent6>
        <a:hlink>
          <a:srgbClr val="990000"/>
        </a:hlink>
        <a:folHlink>
          <a:srgbClr val="CC990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1937</TotalTime>
  <Words>979</Words>
  <Application>Microsoft Office PowerPoint</Application>
  <PresentationFormat>Экран (4:3)</PresentationFormat>
  <Paragraphs>120</Paragraphs>
  <Slides>14</Slides>
  <Notes>10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9" baseType="lpstr">
      <vt:lpstr>Arial</vt:lpstr>
      <vt:lpstr>Times New Roman</vt:lpstr>
      <vt:lpstr>Verdana</vt:lpstr>
      <vt:lpstr>Wingdings</vt:lpstr>
      <vt:lpstr>Затмение</vt:lpstr>
      <vt:lpstr>Тема лекции: </vt:lpstr>
      <vt:lpstr>УЧЕБНЫЕ ВОПРОСЫ:</vt:lpstr>
      <vt:lpstr>Вопрос 1. Понятие и виды преступлений против половой неприкосновенности и половой свободы личности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At Home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Gleb Nikolski</dc:creator>
  <cp:lastModifiedBy>Марина Алпеева</cp:lastModifiedBy>
  <cp:revision>220</cp:revision>
  <dcterms:created xsi:type="dcterms:W3CDTF">2009-03-19T19:15:01Z</dcterms:created>
  <dcterms:modified xsi:type="dcterms:W3CDTF">2016-10-19T10:59:17Z</dcterms:modified>
</cp:coreProperties>
</file>