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2" r:id="rId33"/>
    <p:sldId id="383" r:id="rId34"/>
    <p:sldId id="381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03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8000"/>
    <a:srgbClr val="A50021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78CFE-33E7-4F19-A226-6D0B05D8136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1D274E6-EF45-4E66-B151-C744E810C887}">
      <dgm:prSet phldrT="[Текст]" custT="1"/>
      <dgm:spPr/>
      <dgm:t>
        <a:bodyPr/>
        <a:lstStyle/>
        <a:p>
          <a:r>
            <a:rPr lang="ru-RU" sz="2000" dirty="0" smtClean="0"/>
            <a:t>Уголовное право</a:t>
          </a:r>
          <a:endParaRPr lang="ru-RU" sz="2000" dirty="0"/>
        </a:p>
      </dgm:t>
    </dgm:pt>
    <dgm:pt modelId="{ED4B84B0-2606-4D48-9A70-D69571630F78}" type="parTrans" cxnId="{9A1185FB-0B78-4E27-8B2A-4D5754DD0FA3}">
      <dgm:prSet/>
      <dgm:spPr/>
      <dgm:t>
        <a:bodyPr/>
        <a:lstStyle/>
        <a:p>
          <a:endParaRPr lang="ru-RU" sz="1800"/>
        </a:p>
      </dgm:t>
    </dgm:pt>
    <dgm:pt modelId="{2B668A8A-F4AD-4EB8-9226-A6539CC56485}" type="sibTrans" cxnId="{9A1185FB-0B78-4E27-8B2A-4D5754DD0FA3}">
      <dgm:prSet/>
      <dgm:spPr/>
      <dgm:t>
        <a:bodyPr/>
        <a:lstStyle/>
        <a:p>
          <a:endParaRPr lang="ru-RU" sz="1800"/>
        </a:p>
      </dgm:t>
    </dgm:pt>
    <dgm:pt modelId="{F4F37D18-47E2-4855-A441-8DB26826B681}">
      <dgm:prSet phldrT="[Текст]" custT="1"/>
      <dgm:spPr/>
      <dgm:t>
        <a:bodyPr/>
        <a:lstStyle/>
        <a:p>
          <a:r>
            <a:rPr lang="ru-RU" sz="1800" dirty="0" smtClean="0"/>
            <a:t>Уголовно-процессуальное право</a:t>
          </a:r>
          <a:endParaRPr lang="ru-RU" sz="1800" dirty="0"/>
        </a:p>
      </dgm:t>
    </dgm:pt>
    <dgm:pt modelId="{AD2DCE94-BAE3-4EB1-90BF-388793BC1680}" type="parTrans" cxnId="{66116318-A981-45E5-A68F-0BBB810CEBE1}">
      <dgm:prSet custT="1"/>
      <dgm:spPr/>
      <dgm:t>
        <a:bodyPr/>
        <a:lstStyle/>
        <a:p>
          <a:endParaRPr lang="ru-RU" sz="1800"/>
        </a:p>
      </dgm:t>
    </dgm:pt>
    <dgm:pt modelId="{77D88C36-7BF1-40C9-B0CF-2D600F367E76}" type="sibTrans" cxnId="{66116318-A981-45E5-A68F-0BBB810CEBE1}">
      <dgm:prSet/>
      <dgm:spPr/>
      <dgm:t>
        <a:bodyPr/>
        <a:lstStyle/>
        <a:p>
          <a:endParaRPr lang="ru-RU" sz="1800"/>
        </a:p>
      </dgm:t>
    </dgm:pt>
    <dgm:pt modelId="{0BDBE840-65DF-4C31-9FBB-3F552D87A4A7}">
      <dgm:prSet phldrT="[Текст]" custT="1"/>
      <dgm:spPr/>
      <dgm:t>
        <a:bodyPr/>
        <a:lstStyle/>
        <a:p>
          <a:r>
            <a:rPr lang="ru-RU" sz="1800" dirty="0" smtClean="0"/>
            <a:t>Уголовно-исполнительное право</a:t>
          </a:r>
          <a:endParaRPr lang="ru-RU" sz="1800" dirty="0"/>
        </a:p>
      </dgm:t>
    </dgm:pt>
    <dgm:pt modelId="{C266B40C-B141-4780-874D-75DE92C3D2BA}" type="parTrans" cxnId="{6ADCA67B-CFFB-4C61-A00D-D7346831DA47}">
      <dgm:prSet custT="1"/>
      <dgm:spPr/>
      <dgm:t>
        <a:bodyPr/>
        <a:lstStyle/>
        <a:p>
          <a:endParaRPr lang="ru-RU" sz="1800"/>
        </a:p>
      </dgm:t>
    </dgm:pt>
    <dgm:pt modelId="{0099E4BF-A539-45F2-BDC7-FEF4D69C547A}" type="sibTrans" cxnId="{6ADCA67B-CFFB-4C61-A00D-D7346831DA47}">
      <dgm:prSet/>
      <dgm:spPr/>
      <dgm:t>
        <a:bodyPr/>
        <a:lstStyle/>
        <a:p>
          <a:endParaRPr lang="ru-RU" sz="1800"/>
        </a:p>
      </dgm:t>
    </dgm:pt>
    <dgm:pt modelId="{0C900954-C3B7-40FA-9FDA-5F46CCBB23C2}">
      <dgm:prSet phldrT="[Текст]" custT="1"/>
      <dgm:spPr/>
      <dgm:t>
        <a:bodyPr/>
        <a:lstStyle/>
        <a:p>
          <a:r>
            <a:rPr lang="ru-RU" sz="1800" dirty="0" smtClean="0"/>
            <a:t>Конституционное право</a:t>
          </a:r>
          <a:endParaRPr lang="ru-RU" sz="1800" dirty="0"/>
        </a:p>
      </dgm:t>
    </dgm:pt>
    <dgm:pt modelId="{1E3BD9DB-5EEE-4F26-9679-7AAEB56CBD83}" type="parTrans" cxnId="{4E3C4862-9C64-4779-9FB1-9C5C73F06B27}">
      <dgm:prSet custT="1"/>
      <dgm:spPr/>
      <dgm:t>
        <a:bodyPr/>
        <a:lstStyle/>
        <a:p>
          <a:endParaRPr lang="ru-RU" sz="1800"/>
        </a:p>
      </dgm:t>
    </dgm:pt>
    <dgm:pt modelId="{36B64734-5A87-4FE1-A84F-AE692F8BC1D0}" type="sibTrans" cxnId="{4E3C4862-9C64-4779-9FB1-9C5C73F06B27}">
      <dgm:prSet/>
      <dgm:spPr/>
      <dgm:t>
        <a:bodyPr/>
        <a:lstStyle/>
        <a:p>
          <a:endParaRPr lang="ru-RU" sz="1800"/>
        </a:p>
      </dgm:t>
    </dgm:pt>
    <dgm:pt modelId="{EF05AE48-F7AB-4E37-B2BF-E16DA3FD3A44}">
      <dgm:prSet phldrT="[Текст]" custT="1"/>
      <dgm:spPr/>
      <dgm:t>
        <a:bodyPr/>
        <a:lstStyle/>
        <a:p>
          <a:r>
            <a:rPr lang="ru-RU" sz="1800" dirty="0" smtClean="0"/>
            <a:t>Международное право</a:t>
          </a:r>
          <a:endParaRPr lang="ru-RU" sz="1800" dirty="0"/>
        </a:p>
      </dgm:t>
    </dgm:pt>
    <dgm:pt modelId="{3BBFEE79-D0B9-4F87-B334-4A12965CDD8E}" type="parTrans" cxnId="{5CD6AF3D-02AD-4A84-9467-F9CE9E207A76}">
      <dgm:prSet custT="1"/>
      <dgm:spPr/>
      <dgm:t>
        <a:bodyPr/>
        <a:lstStyle/>
        <a:p>
          <a:endParaRPr lang="ru-RU" sz="1800"/>
        </a:p>
      </dgm:t>
    </dgm:pt>
    <dgm:pt modelId="{97D55162-1734-4AC6-8CBA-6314F614C5ED}" type="sibTrans" cxnId="{5CD6AF3D-02AD-4A84-9467-F9CE9E207A76}">
      <dgm:prSet/>
      <dgm:spPr/>
      <dgm:t>
        <a:bodyPr/>
        <a:lstStyle/>
        <a:p>
          <a:endParaRPr lang="ru-RU" sz="1800"/>
        </a:p>
      </dgm:t>
    </dgm:pt>
    <dgm:pt modelId="{7E7539B2-033E-4738-B82C-C7D7F384237B}">
      <dgm:prSet phldrT="[Текст]" custT="1"/>
      <dgm:spPr/>
      <dgm:t>
        <a:bodyPr/>
        <a:lstStyle/>
        <a:p>
          <a:r>
            <a:rPr lang="ru-RU" sz="1800" dirty="0" smtClean="0"/>
            <a:t>Гражданское право</a:t>
          </a:r>
          <a:endParaRPr lang="ru-RU" sz="1800" dirty="0"/>
        </a:p>
      </dgm:t>
    </dgm:pt>
    <dgm:pt modelId="{9C3257DF-B78E-4F5F-A74D-F7BFE7CC0257}" type="parTrans" cxnId="{C6E5886C-5F76-4155-AF7B-2A1EEEEBCE3C}">
      <dgm:prSet custT="1"/>
      <dgm:spPr/>
      <dgm:t>
        <a:bodyPr/>
        <a:lstStyle/>
        <a:p>
          <a:endParaRPr lang="ru-RU" sz="1800"/>
        </a:p>
      </dgm:t>
    </dgm:pt>
    <dgm:pt modelId="{A713864F-EE79-43BD-9D87-59C4D2E347A9}" type="sibTrans" cxnId="{C6E5886C-5F76-4155-AF7B-2A1EEEEBCE3C}">
      <dgm:prSet/>
      <dgm:spPr/>
      <dgm:t>
        <a:bodyPr/>
        <a:lstStyle/>
        <a:p>
          <a:endParaRPr lang="ru-RU" sz="1800"/>
        </a:p>
      </dgm:t>
    </dgm:pt>
    <dgm:pt modelId="{A4E5A01A-07A5-4A06-953C-2087CED58657}">
      <dgm:prSet phldrT="[Текст]" custT="1"/>
      <dgm:spPr/>
      <dgm:t>
        <a:bodyPr/>
        <a:lstStyle/>
        <a:p>
          <a:r>
            <a:rPr lang="ru-RU" sz="1800" dirty="0" smtClean="0"/>
            <a:t>Трудовое право</a:t>
          </a:r>
          <a:endParaRPr lang="ru-RU" sz="1800" dirty="0"/>
        </a:p>
      </dgm:t>
    </dgm:pt>
    <dgm:pt modelId="{020F05F2-D634-47CF-9ACB-39453A7ACFD8}" type="parTrans" cxnId="{978D2F3A-BCA6-4F4B-A094-E0E676D93C9A}">
      <dgm:prSet custT="1"/>
      <dgm:spPr/>
      <dgm:t>
        <a:bodyPr/>
        <a:lstStyle/>
        <a:p>
          <a:endParaRPr lang="ru-RU" sz="1800"/>
        </a:p>
      </dgm:t>
    </dgm:pt>
    <dgm:pt modelId="{866D58AB-A22F-4E30-A0CA-D01A2853B1FB}" type="sibTrans" cxnId="{978D2F3A-BCA6-4F4B-A094-E0E676D93C9A}">
      <dgm:prSet/>
      <dgm:spPr/>
      <dgm:t>
        <a:bodyPr/>
        <a:lstStyle/>
        <a:p>
          <a:endParaRPr lang="ru-RU" sz="1800"/>
        </a:p>
      </dgm:t>
    </dgm:pt>
    <dgm:pt modelId="{DF0D3006-9B8B-4B79-A6D8-3CB0216FF179}">
      <dgm:prSet phldrT="[Текст]" custT="1"/>
      <dgm:spPr/>
      <dgm:t>
        <a:bodyPr/>
        <a:lstStyle/>
        <a:p>
          <a:r>
            <a:rPr lang="ru-RU" sz="1800" dirty="0" smtClean="0"/>
            <a:t>Административное право</a:t>
          </a:r>
          <a:endParaRPr lang="ru-RU" sz="1800" dirty="0"/>
        </a:p>
      </dgm:t>
    </dgm:pt>
    <dgm:pt modelId="{92D07F12-0FC1-4AEB-88AC-0ACCD4B057BE}" type="parTrans" cxnId="{3CAD6024-AB21-40B6-A44D-0725C58DDA6E}">
      <dgm:prSet custT="1"/>
      <dgm:spPr/>
      <dgm:t>
        <a:bodyPr/>
        <a:lstStyle/>
        <a:p>
          <a:endParaRPr lang="ru-RU" sz="1800"/>
        </a:p>
      </dgm:t>
    </dgm:pt>
    <dgm:pt modelId="{376779FC-F593-4127-8D90-A9041C7E9254}" type="sibTrans" cxnId="{3CAD6024-AB21-40B6-A44D-0725C58DDA6E}">
      <dgm:prSet/>
      <dgm:spPr/>
      <dgm:t>
        <a:bodyPr/>
        <a:lstStyle/>
        <a:p>
          <a:endParaRPr lang="ru-RU" sz="1800"/>
        </a:p>
      </dgm:t>
    </dgm:pt>
    <dgm:pt modelId="{B0FD5416-A357-4238-A519-AB283BC3B131}" type="pres">
      <dgm:prSet presAssocID="{D9778CFE-33E7-4F19-A226-6D0B05D813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CB1152-45FB-4F61-94E4-0B3854E88550}" type="pres">
      <dgm:prSet presAssocID="{11D274E6-EF45-4E66-B151-C744E810C887}" presName="centerShape" presStyleLbl="node0" presStyleIdx="0" presStyleCnt="1"/>
      <dgm:spPr/>
      <dgm:t>
        <a:bodyPr/>
        <a:lstStyle/>
        <a:p>
          <a:endParaRPr lang="ru-RU"/>
        </a:p>
      </dgm:t>
    </dgm:pt>
    <dgm:pt modelId="{198C3526-8025-4192-9841-3BE09257FC87}" type="pres">
      <dgm:prSet presAssocID="{AD2DCE94-BAE3-4EB1-90BF-388793BC1680}" presName="parTrans" presStyleLbl="sibTrans2D1" presStyleIdx="0" presStyleCnt="7"/>
      <dgm:spPr/>
      <dgm:t>
        <a:bodyPr/>
        <a:lstStyle/>
        <a:p>
          <a:endParaRPr lang="ru-RU"/>
        </a:p>
      </dgm:t>
    </dgm:pt>
    <dgm:pt modelId="{79C49FD2-EE67-4522-8FD0-2CEEBCDCE635}" type="pres">
      <dgm:prSet presAssocID="{AD2DCE94-BAE3-4EB1-90BF-388793BC1680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AF40C22-97A8-4489-9DEA-6CAED5F32633}" type="pres">
      <dgm:prSet presAssocID="{F4F37D18-47E2-4855-A441-8DB26826B68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6E7CE-B0F7-4249-92AA-B12AF0E11912}" type="pres">
      <dgm:prSet presAssocID="{C266B40C-B141-4780-874D-75DE92C3D2BA}" presName="parTrans" presStyleLbl="sibTrans2D1" presStyleIdx="1" presStyleCnt="7"/>
      <dgm:spPr/>
      <dgm:t>
        <a:bodyPr/>
        <a:lstStyle/>
        <a:p>
          <a:endParaRPr lang="ru-RU"/>
        </a:p>
      </dgm:t>
    </dgm:pt>
    <dgm:pt modelId="{E9EDCC1A-B03F-4639-81FE-E2E3C0332B1F}" type="pres">
      <dgm:prSet presAssocID="{C266B40C-B141-4780-874D-75DE92C3D2BA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BEE07BF-53FC-469D-8DAC-2E77607A29C5}" type="pres">
      <dgm:prSet presAssocID="{0BDBE840-65DF-4C31-9FBB-3F552D87A4A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C8168-D65A-404A-BEA0-A42A6EC7548B}" type="pres">
      <dgm:prSet presAssocID="{1E3BD9DB-5EEE-4F26-9679-7AAEB56CBD83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7B04730-1422-4B90-B87B-84AADFE9B190}" type="pres">
      <dgm:prSet presAssocID="{1E3BD9DB-5EEE-4F26-9679-7AAEB56CBD8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EF40C67-489C-41EB-A4DA-E9B62AD0B41B}" type="pres">
      <dgm:prSet presAssocID="{0C900954-C3B7-40FA-9FDA-5F46CCBB23C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DCDCC-4199-4605-8F07-361BF4A95859}" type="pres">
      <dgm:prSet presAssocID="{9C3257DF-B78E-4F5F-A74D-F7BFE7CC0257}" presName="parTrans" presStyleLbl="sibTrans2D1" presStyleIdx="3" presStyleCnt="7"/>
      <dgm:spPr/>
      <dgm:t>
        <a:bodyPr/>
        <a:lstStyle/>
        <a:p>
          <a:endParaRPr lang="ru-RU"/>
        </a:p>
      </dgm:t>
    </dgm:pt>
    <dgm:pt modelId="{12C81669-3EAE-4BCB-AEB2-CB8556051CB8}" type="pres">
      <dgm:prSet presAssocID="{9C3257DF-B78E-4F5F-A74D-F7BFE7CC025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2E8D1BB-3AA8-49A8-8569-1AA31F3495EF}" type="pres">
      <dgm:prSet presAssocID="{7E7539B2-033E-4738-B82C-C7D7F384237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59E66-78AF-4496-B870-D6138F9077B8}" type="pres">
      <dgm:prSet presAssocID="{020F05F2-D634-47CF-9ACB-39453A7ACFD8}" presName="parTrans" presStyleLbl="sibTrans2D1" presStyleIdx="4" presStyleCnt="7"/>
      <dgm:spPr/>
      <dgm:t>
        <a:bodyPr/>
        <a:lstStyle/>
        <a:p>
          <a:endParaRPr lang="ru-RU"/>
        </a:p>
      </dgm:t>
    </dgm:pt>
    <dgm:pt modelId="{4CDC9E9C-B0CF-40C0-9588-3BA35CCD2A89}" type="pres">
      <dgm:prSet presAssocID="{020F05F2-D634-47CF-9ACB-39453A7ACFD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278BB251-2F7E-4689-8B2D-94E93737809A}" type="pres">
      <dgm:prSet presAssocID="{A4E5A01A-07A5-4A06-953C-2087CED5865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4C417-60F5-4F28-A067-BFEB37DA3980}" type="pres">
      <dgm:prSet presAssocID="{92D07F12-0FC1-4AEB-88AC-0ACCD4B057BE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E80DCD0-A569-423B-9A3F-1F046E88B7F5}" type="pres">
      <dgm:prSet presAssocID="{92D07F12-0FC1-4AEB-88AC-0ACCD4B057B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6B42106-4B55-4C36-A78C-98D9A258E88F}" type="pres">
      <dgm:prSet presAssocID="{DF0D3006-9B8B-4B79-A6D8-3CB0216FF17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9F65E-5AA9-4637-AB6D-EBA0AC3CFB5F}" type="pres">
      <dgm:prSet presAssocID="{3BBFEE79-D0B9-4F87-B334-4A12965CDD8E}" presName="parTrans" presStyleLbl="sibTrans2D1" presStyleIdx="6" presStyleCnt="7"/>
      <dgm:spPr/>
      <dgm:t>
        <a:bodyPr/>
        <a:lstStyle/>
        <a:p>
          <a:endParaRPr lang="ru-RU"/>
        </a:p>
      </dgm:t>
    </dgm:pt>
    <dgm:pt modelId="{3B2A36A8-7DEA-41AC-B976-A9777F9E7044}" type="pres">
      <dgm:prSet presAssocID="{3BBFEE79-D0B9-4F87-B334-4A12965CDD8E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FBC4FBA4-13BA-4E91-8CEC-C2C25D86281D}" type="pres">
      <dgm:prSet presAssocID="{EF05AE48-F7AB-4E37-B2BF-E16DA3FD3A4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7B8C1-6C1B-4908-9E46-4D2AB7DF60CF}" type="presOf" srcId="{92D07F12-0FC1-4AEB-88AC-0ACCD4B057BE}" destId="{8D34C417-60F5-4F28-A067-BFEB37DA3980}" srcOrd="0" destOrd="0" presId="urn:microsoft.com/office/officeart/2005/8/layout/radial5"/>
    <dgm:cxn modelId="{B93EE6ED-AFFE-42D5-86EE-904FE3D4587F}" type="presOf" srcId="{020F05F2-D634-47CF-9ACB-39453A7ACFD8}" destId="{CD359E66-78AF-4496-B870-D6138F9077B8}" srcOrd="0" destOrd="0" presId="urn:microsoft.com/office/officeart/2005/8/layout/radial5"/>
    <dgm:cxn modelId="{4E3C4862-9C64-4779-9FB1-9C5C73F06B27}" srcId="{11D274E6-EF45-4E66-B151-C744E810C887}" destId="{0C900954-C3B7-40FA-9FDA-5F46CCBB23C2}" srcOrd="2" destOrd="0" parTransId="{1E3BD9DB-5EEE-4F26-9679-7AAEB56CBD83}" sibTransId="{36B64734-5A87-4FE1-A84F-AE692F8BC1D0}"/>
    <dgm:cxn modelId="{A06F262F-B3D9-40E3-B0DA-1421C8B6C889}" type="presOf" srcId="{0C900954-C3B7-40FA-9FDA-5F46CCBB23C2}" destId="{AEF40C67-489C-41EB-A4DA-E9B62AD0B41B}" srcOrd="0" destOrd="0" presId="urn:microsoft.com/office/officeart/2005/8/layout/radial5"/>
    <dgm:cxn modelId="{9B23532F-A36D-4195-B59C-F2D480FC047C}" type="presOf" srcId="{F4F37D18-47E2-4855-A441-8DB26826B681}" destId="{FAF40C22-97A8-4489-9DEA-6CAED5F32633}" srcOrd="0" destOrd="0" presId="urn:microsoft.com/office/officeart/2005/8/layout/radial5"/>
    <dgm:cxn modelId="{E926FE83-F623-47A9-BDD2-84314DDACEB9}" type="presOf" srcId="{1E3BD9DB-5EEE-4F26-9679-7AAEB56CBD83}" destId="{07B04730-1422-4B90-B87B-84AADFE9B190}" srcOrd="1" destOrd="0" presId="urn:microsoft.com/office/officeart/2005/8/layout/radial5"/>
    <dgm:cxn modelId="{28CDC6D1-7386-4131-A2E9-DFA43F6A2A92}" type="presOf" srcId="{DF0D3006-9B8B-4B79-A6D8-3CB0216FF179}" destId="{A6B42106-4B55-4C36-A78C-98D9A258E88F}" srcOrd="0" destOrd="0" presId="urn:microsoft.com/office/officeart/2005/8/layout/radial5"/>
    <dgm:cxn modelId="{1FAA034C-4275-4D39-8382-24D2444DBC0F}" type="presOf" srcId="{3BBFEE79-D0B9-4F87-B334-4A12965CDD8E}" destId="{FB19F65E-5AA9-4637-AB6D-EBA0AC3CFB5F}" srcOrd="0" destOrd="0" presId="urn:microsoft.com/office/officeart/2005/8/layout/radial5"/>
    <dgm:cxn modelId="{1A032CD6-8621-454E-BA56-5173FA38C727}" type="presOf" srcId="{AD2DCE94-BAE3-4EB1-90BF-388793BC1680}" destId="{198C3526-8025-4192-9841-3BE09257FC87}" srcOrd="0" destOrd="0" presId="urn:microsoft.com/office/officeart/2005/8/layout/radial5"/>
    <dgm:cxn modelId="{17C94DE3-96F9-434B-BD21-2ED062308FEE}" type="presOf" srcId="{AD2DCE94-BAE3-4EB1-90BF-388793BC1680}" destId="{79C49FD2-EE67-4522-8FD0-2CEEBCDCE635}" srcOrd="1" destOrd="0" presId="urn:microsoft.com/office/officeart/2005/8/layout/radial5"/>
    <dgm:cxn modelId="{1233942E-9E37-4771-8D04-08650049A0D5}" type="presOf" srcId="{C266B40C-B141-4780-874D-75DE92C3D2BA}" destId="{9D66E7CE-B0F7-4249-92AA-B12AF0E11912}" srcOrd="0" destOrd="0" presId="urn:microsoft.com/office/officeart/2005/8/layout/radial5"/>
    <dgm:cxn modelId="{978D2F3A-BCA6-4F4B-A094-E0E676D93C9A}" srcId="{11D274E6-EF45-4E66-B151-C744E810C887}" destId="{A4E5A01A-07A5-4A06-953C-2087CED58657}" srcOrd="4" destOrd="0" parTransId="{020F05F2-D634-47CF-9ACB-39453A7ACFD8}" sibTransId="{866D58AB-A22F-4E30-A0CA-D01A2853B1FB}"/>
    <dgm:cxn modelId="{3284ECAA-02AE-413D-9DDC-86039577062A}" type="presOf" srcId="{0BDBE840-65DF-4C31-9FBB-3F552D87A4A7}" destId="{1BEE07BF-53FC-469D-8DAC-2E77607A29C5}" srcOrd="0" destOrd="0" presId="urn:microsoft.com/office/officeart/2005/8/layout/radial5"/>
    <dgm:cxn modelId="{DE54ADA0-0C79-4070-89B9-4699337D621E}" type="presOf" srcId="{92D07F12-0FC1-4AEB-88AC-0ACCD4B057BE}" destId="{4E80DCD0-A569-423B-9A3F-1F046E88B7F5}" srcOrd="1" destOrd="0" presId="urn:microsoft.com/office/officeart/2005/8/layout/radial5"/>
    <dgm:cxn modelId="{3EF5E457-139D-433E-9B8B-76C48C9DE09A}" type="presOf" srcId="{11D274E6-EF45-4E66-B151-C744E810C887}" destId="{2BCB1152-45FB-4F61-94E4-0B3854E88550}" srcOrd="0" destOrd="0" presId="urn:microsoft.com/office/officeart/2005/8/layout/radial5"/>
    <dgm:cxn modelId="{3CAD6024-AB21-40B6-A44D-0725C58DDA6E}" srcId="{11D274E6-EF45-4E66-B151-C744E810C887}" destId="{DF0D3006-9B8B-4B79-A6D8-3CB0216FF179}" srcOrd="5" destOrd="0" parTransId="{92D07F12-0FC1-4AEB-88AC-0ACCD4B057BE}" sibTransId="{376779FC-F593-4127-8D90-A9041C7E9254}"/>
    <dgm:cxn modelId="{7228AE6F-608C-4C9F-9C4E-53CC55072898}" type="presOf" srcId="{9C3257DF-B78E-4F5F-A74D-F7BFE7CC0257}" destId="{900DCDCC-4199-4605-8F07-361BF4A95859}" srcOrd="0" destOrd="0" presId="urn:microsoft.com/office/officeart/2005/8/layout/radial5"/>
    <dgm:cxn modelId="{A8A9998D-444A-4B66-BFC1-5FF6432A7970}" type="presOf" srcId="{3BBFEE79-D0B9-4F87-B334-4A12965CDD8E}" destId="{3B2A36A8-7DEA-41AC-B976-A9777F9E7044}" srcOrd="1" destOrd="0" presId="urn:microsoft.com/office/officeart/2005/8/layout/radial5"/>
    <dgm:cxn modelId="{66116318-A981-45E5-A68F-0BBB810CEBE1}" srcId="{11D274E6-EF45-4E66-B151-C744E810C887}" destId="{F4F37D18-47E2-4855-A441-8DB26826B681}" srcOrd="0" destOrd="0" parTransId="{AD2DCE94-BAE3-4EB1-90BF-388793BC1680}" sibTransId="{77D88C36-7BF1-40C9-B0CF-2D600F367E76}"/>
    <dgm:cxn modelId="{D70C4AA3-BFD9-48AB-ADB0-9D4C106A353C}" type="presOf" srcId="{A4E5A01A-07A5-4A06-953C-2087CED58657}" destId="{278BB251-2F7E-4689-8B2D-94E93737809A}" srcOrd="0" destOrd="0" presId="urn:microsoft.com/office/officeart/2005/8/layout/radial5"/>
    <dgm:cxn modelId="{3EB45E2E-6C46-43BB-B626-D415B972588A}" type="presOf" srcId="{C266B40C-B141-4780-874D-75DE92C3D2BA}" destId="{E9EDCC1A-B03F-4639-81FE-E2E3C0332B1F}" srcOrd="1" destOrd="0" presId="urn:microsoft.com/office/officeart/2005/8/layout/radial5"/>
    <dgm:cxn modelId="{6ADCA67B-CFFB-4C61-A00D-D7346831DA47}" srcId="{11D274E6-EF45-4E66-B151-C744E810C887}" destId="{0BDBE840-65DF-4C31-9FBB-3F552D87A4A7}" srcOrd="1" destOrd="0" parTransId="{C266B40C-B141-4780-874D-75DE92C3D2BA}" sibTransId="{0099E4BF-A539-45F2-BDC7-FEF4D69C547A}"/>
    <dgm:cxn modelId="{5CD6AF3D-02AD-4A84-9467-F9CE9E207A76}" srcId="{11D274E6-EF45-4E66-B151-C744E810C887}" destId="{EF05AE48-F7AB-4E37-B2BF-E16DA3FD3A44}" srcOrd="6" destOrd="0" parTransId="{3BBFEE79-D0B9-4F87-B334-4A12965CDD8E}" sibTransId="{97D55162-1734-4AC6-8CBA-6314F614C5ED}"/>
    <dgm:cxn modelId="{A2A71BC4-EF9B-47B0-9B7D-33D040FB3CA5}" type="presOf" srcId="{020F05F2-D634-47CF-9ACB-39453A7ACFD8}" destId="{4CDC9E9C-B0CF-40C0-9588-3BA35CCD2A89}" srcOrd="1" destOrd="0" presId="urn:microsoft.com/office/officeart/2005/8/layout/radial5"/>
    <dgm:cxn modelId="{1F7C14AF-9BDC-4013-9720-BA0D01714F88}" type="presOf" srcId="{EF05AE48-F7AB-4E37-B2BF-E16DA3FD3A44}" destId="{FBC4FBA4-13BA-4E91-8CEC-C2C25D86281D}" srcOrd="0" destOrd="0" presId="urn:microsoft.com/office/officeart/2005/8/layout/radial5"/>
    <dgm:cxn modelId="{25CA72DF-CE86-4762-9037-8E6DDD831DDF}" type="presOf" srcId="{D9778CFE-33E7-4F19-A226-6D0B05D8136C}" destId="{B0FD5416-A357-4238-A519-AB283BC3B131}" srcOrd="0" destOrd="0" presId="urn:microsoft.com/office/officeart/2005/8/layout/radial5"/>
    <dgm:cxn modelId="{5DCFF8C2-9644-45A3-89C9-CD12ED96B883}" type="presOf" srcId="{1E3BD9DB-5EEE-4F26-9679-7AAEB56CBD83}" destId="{579C8168-D65A-404A-BEA0-A42A6EC7548B}" srcOrd="0" destOrd="0" presId="urn:microsoft.com/office/officeart/2005/8/layout/radial5"/>
    <dgm:cxn modelId="{C6E5886C-5F76-4155-AF7B-2A1EEEEBCE3C}" srcId="{11D274E6-EF45-4E66-B151-C744E810C887}" destId="{7E7539B2-033E-4738-B82C-C7D7F384237B}" srcOrd="3" destOrd="0" parTransId="{9C3257DF-B78E-4F5F-A74D-F7BFE7CC0257}" sibTransId="{A713864F-EE79-43BD-9D87-59C4D2E347A9}"/>
    <dgm:cxn modelId="{9A1185FB-0B78-4E27-8B2A-4D5754DD0FA3}" srcId="{D9778CFE-33E7-4F19-A226-6D0B05D8136C}" destId="{11D274E6-EF45-4E66-B151-C744E810C887}" srcOrd="0" destOrd="0" parTransId="{ED4B84B0-2606-4D48-9A70-D69571630F78}" sibTransId="{2B668A8A-F4AD-4EB8-9226-A6539CC56485}"/>
    <dgm:cxn modelId="{61A395E2-9096-4EE1-81C8-66678D45569E}" type="presOf" srcId="{7E7539B2-033E-4738-B82C-C7D7F384237B}" destId="{52E8D1BB-3AA8-49A8-8569-1AA31F3495EF}" srcOrd="0" destOrd="0" presId="urn:microsoft.com/office/officeart/2005/8/layout/radial5"/>
    <dgm:cxn modelId="{611FBAF8-9425-4BE7-B635-A8E8068406FE}" type="presOf" srcId="{9C3257DF-B78E-4F5F-A74D-F7BFE7CC0257}" destId="{12C81669-3EAE-4BCB-AEB2-CB8556051CB8}" srcOrd="1" destOrd="0" presId="urn:microsoft.com/office/officeart/2005/8/layout/radial5"/>
    <dgm:cxn modelId="{607553BF-8E6A-43E9-8BD5-C45CE21CB102}" type="presParOf" srcId="{B0FD5416-A357-4238-A519-AB283BC3B131}" destId="{2BCB1152-45FB-4F61-94E4-0B3854E88550}" srcOrd="0" destOrd="0" presId="urn:microsoft.com/office/officeart/2005/8/layout/radial5"/>
    <dgm:cxn modelId="{844F1EBC-D40C-4424-A78D-9476F1679730}" type="presParOf" srcId="{B0FD5416-A357-4238-A519-AB283BC3B131}" destId="{198C3526-8025-4192-9841-3BE09257FC87}" srcOrd="1" destOrd="0" presId="urn:microsoft.com/office/officeart/2005/8/layout/radial5"/>
    <dgm:cxn modelId="{77A5DAD0-384D-408E-8536-C0C34FC8F8BF}" type="presParOf" srcId="{198C3526-8025-4192-9841-3BE09257FC87}" destId="{79C49FD2-EE67-4522-8FD0-2CEEBCDCE635}" srcOrd="0" destOrd="0" presId="urn:microsoft.com/office/officeart/2005/8/layout/radial5"/>
    <dgm:cxn modelId="{D881B723-41B1-4687-894A-117AC8F97C01}" type="presParOf" srcId="{B0FD5416-A357-4238-A519-AB283BC3B131}" destId="{FAF40C22-97A8-4489-9DEA-6CAED5F32633}" srcOrd="2" destOrd="0" presId="urn:microsoft.com/office/officeart/2005/8/layout/radial5"/>
    <dgm:cxn modelId="{B2D10946-DCAF-4F05-8845-0602E78246D9}" type="presParOf" srcId="{B0FD5416-A357-4238-A519-AB283BC3B131}" destId="{9D66E7CE-B0F7-4249-92AA-B12AF0E11912}" srcOrd="3" destOrd="0" presId="urn:microsoft.com/office/officeart/2005/8/layout/radial5"/>
    <dgm:cxn modelId="{7D82E732-D202-4FDC-9142-674BDF2C76A6}" type="presParOf" srcId="{9D66E7CE-B0F7-4249-92AA-B12AF0E11912}" destId="{E9EDCC1A-B03F-4639-81FE-E2E3C0332B1F}" srcOrd="0" destOrd="0" presId="urn:microsoft.com/office/officeart/2005/8/layout/radial5"/>
    <dgm:cxn modelId="{F21BE227-DBC8-41A6-A87C-DBB6C123680D}" type="presParOf" srcId="{B0FD5416-A357-4238-A519-AB283BC3B131}" destId="{1BEE07BF-53FC-469D-8DAC-2E77607A29C5}" srcOrd="4" destOrd="0" presId="urn:microsoft.com/office/officeart/2005/8/layout/radial5"/>
    <dgm:cxn modelId="{803D5CD5-FCCB-4B08-9A25-6027C7BC4F3B}" type="presParOf" srcId="{B0FD5416-A357-4238-A519-AB283BC3B131}" destId="{579C8168-D65A-404A-BEA0-A42A6EC7548B}" srcOrd="5" destOrd="0" presId="urn:microsoft.com/office/officeart/2005/8/layout/radial5"/>
    <dgm:cxn modelId="{6FE7FDB0-B090-4D29-9751-3B66FB8D5432}" type="presParOf" srcId="{579C8168-D65A-404A-BEA0-A42A6EC7548B}" destId="{07B04730-1422-4B90-B87B-84AADFE9B190}" srcOrd="0" destOrd="0" presId="urn:microsoft.com/office/officeart/2005/8/layout/radial5"/>
    <dgm:cxn modelId="{8016B9D5-2090-488A-AB47-D675345A048C}" type="presParOf" srcId="{B0FD5416-A357-4238-A519-AB283BC3B131}" destId="{AEF40C67-489C-41EB-A4DA-E9B62AD0B41B}" srcOrd="6" destOrd="0" presId="urn:microsoft.com/office/officeart/2005/8/layout/radial5"/>
    <dgm:cxn modelId="{24E0CD69-7054-46E1-BC36-7B020B6D168E}" type="presParOf" srcId="{B0FD5416-A357-4238-A519-AB283BC3B131}" destId="{900DCDCC-4199-4605-8F07-361BF4A95859}" srcOrd="7" destOrd="0" presId="urn:microsoft.com/office/officeart/2005/8/layout/radial5"/>
    <dgm:cxn modelId="{9C2E7C5D-D777-463F-9D45-B0D5AE9312DB}" type="presParOf" srcId="{900DCDCC-4199-4605-8F07-361BF4A95859}" destId="{12C81669-3EAE-4BCB-AEB2-CB8556051CB8}" srcOrd="0" destOrd="0" presId="urn:microsoft.com/office/officeart/2005/8/layout/radial5"/>
    <dgm:cxn modelId="{6B756529-1926-4CCA-8115-510FD2268EB0}" type="presParOf" srcId="{B0FD5416-A357-4238-A519-AB283BC3B131}" destId="{52E8D1BB-3AA8-49A8-8569-1AA31F3495EF}" srcOrd="8" destOrd="0" presId="urn:microsoft.com/office/officeart/2005/8/layout/radial5"/>
    <dgm:cxn modelId="{A79E5246-D5A0-4B55-9BD4-A52016D1645E}" type="presParOf" srcId="{B0FD5416-A357-4238-A519-AB283BC3B131}" destId="{CD359E66-78AF-4496-B870-D6138F9077B8}" srcOrd="9" destOrd="0" presId="urn:microsoft.com/office/officeart/2005/8/layout/radial5"/>
    <dgm:cxn modelId="{DE61AE2D-E75F-4A3A-9EC1-2E2008312A72}" type="presParOf" srcId="{CD359E66-78AF-4496-B870-D6138F9077B8}" destId="{4CDC9E9C-B0CF-40C0-9588-3BA35CCD2A89}" srcOrd="0" destOrd="0" presId="urn:microsoft.com/office/officeart/2005/8/layout/radial5"/>
    <dgm:cxn modelId="{A415C34B-7EE3-4B39-8606-59678A5AE3DB}" type="presParOf" srcId="{B0FD5416-A357-4238-A519-AB283BC3B131}" destId="{278BB251-2F7E-4689-8B2D-94E93737809A}" srcOrd="10" destOrd="0" presId="urn:microsoft.com/office/officeart/2005/8/layout/radial5"/>
    <dgm:cxn modelId="{EBC2C35D-3950-4FF2-8AE8-CED4B9268F5C}" type="presParOf" srcId="{B0FD5416-A357-4238-A519-AB283BC3B131}" destId="{8D34C417-60F5-4F28-A067-BFEB37DA3980}" srcOrd="11" destOrd="0" presId="urn:microsoft.com/office/officeart/2005/8/layout/radial5"/>
    <dgm:cxn modelId="{16EB452C-7212-4D40-B39B-D20A1BEB50C9}" type="presParOf" srcId="{8D34C417-60F5-4F28-A067-BFEB37DA3980}" destId="{4E80DCD0-A569-423B-9A3F-1F046E88B7F5}" srcOrd="0" destOrd="0" presId="urn:microsoft.com/office/officeart/2005/8/layout/radial5"/>
    <dgm:cxn modelId="{84EB7FDC-5B73-4467-9BBC-6AE662FA7B29}" type="presParOf" srcId="{B0FD5416-A357-4238-A519-AB283BC3B131}" destId="{A6B42106-4B55-4C36-A78C-98D9A258E88F}" srcOrd="12" destOrd="0" presId="urn:microsoft.com/office/officeart/2005/8/layout/radial5"/>
    <dgm:cxn modelId="{2656E107-9312-46B8-8FE6-EF6F33C240B8}" type="presParOf" srcId="{B0FD5416-A357-4238-A519-AB283BC3B131}" destId="{FB19F65E-5AA9-4637-AB6D-EBA0AC3CFB5F}" srcOrd="13" destOrd="0" presId="urn:microsoft.com/office/officeart/2005/8/layout/radial5"/>
    <dgm:cxn modelId="{310A951A-84C1-4DCA-8F66-7CC17BB43E9B}" type="presParOf" srcId="{FB19F65E-5AA9-4637-AB6D-EBA0AC3CFB5F}" destId="{3B2A36A8-7DEA-41AC-B976-A9777F9E7044}" srcOrd="0" destOrd="0" presId="urn:microsoft.com/office/officeart/2005/8/layout/radial5"/>
    <dgm:cxn modelId="{762CEF3E-EE25-4CA6-9E46-9FD99B2A2547}" type="presParOf" srcId="{B0FD5416-A357-4238-A519-AB283BC3B131}" destId="{FBC4FBA4-13BA-4E91-8CEC-C2C25D86281D}" srcOrd="14" destOrd="0" presId="urn:microsoft.com/office/officeart/2005/8/layout/radial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C1070-5635-4575-A870-B62D1B2C52C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403A90-F98C-481A-9855-40F3CF64572C}">
      <dgm:prSet phldrT="[Текст]" custT="1"/>
      <dgm:spPr/>
      <dgm:t>
        <a:bodyPr/>
        <a:lstStyle/>
        <a:p>
          <a:r>
            <a:rPr lang="ru-RU" sz="1800" dirty="0" smtClean="0"/>
            <a:t>УГОЛОВНОЕ ПРАВО</a:t>
          </a:r>
          <a:endParaRPr lang="ru-RU" sz="1800" dirty="0"/>
        </a:p>
      </dgm:t>
    </dgm:pt>
    <dgm:pt modelId="{D1C8A696-70CA-43B1-9866-27E9DACED88A}" type="parTrans" cxnId="{A9746A44-3164-4667-841B-1FA6441751EE}">
      <dgm:prSet/>
      <dgm:spPr/>
      <dgm:t>
        <a:bodyPr/>
        <a:lstStyle/>
        <a:p>
          <a:endParaRPr lang="ru-RU" sz="1200"/>
        </a:p>
      </dgm:t>
    </dgm:pt>
    <dgm:pt modelId="{039BC05F-C0E3-4870-8FDB-CDD68B9171E3}" type="sibTrans" cxnId="{A9746A44-3164-4667-841B-1FA6441751EE}">
      <dgm:prSet/>
      <dgm:spPr/>
      <dgm:t>
        <a:bodyPr/>
        <a:lstStyle/>
        <a:p>
          <a:endParaRPr lang="ru-RU" sz="1200"/>
        </a:p>
      </dgm:t>
    </dgm:pt>
    <dgm:pt modelId="{5BB4747E-F9C3-4C8F-BD02-C326DBE2AC47}">
      <dgm:prSet phldrT="[Текст]" custT="1"/>
      <dgm:spPr/>
      <dgm:t>
        <a:bodyPr/>
        <a:lstStyle/>
        <a:p>
          <a:r>
            <a:rPr lang="ru-RU" sz="1200" dirty="0" smtClean="0"/>
            <a:t>КРИМИНОЛОГИЯ</a:t>
          </a:r>
          <a:endParaRPr lang="ru-RU" sz="1200" dirty="0"/>
        </a:p>
      </dgm:t>
    </dgm:pt>
    <dgm:pt modelId="{0E540467-9566-4BCB-BB41-C7A1C59FAD3B}" type="parTrans" cxnId="{09D686B7-BDDE-43A8-9ACF-C24EA0AB040B}">
      <dgm:prSet custT="1"/>
      <dgm:spPr/>
      <dgm:t>
        <a:bodyPr/>
        <a:lstStyle/>
        <a:p>
          <a:endParaRPr lang="ru-RU" sz="1200"/>
        </a:p>
      </dgm:t>
    </dgm:pt>
    <dgm:pt modelId="{CFECC412-1FB0-4B84-8B9F-2299E8523590}" type="sibTrans" cxnId="{09D686B7-BDDE-43A8-9ACF-C24EA0AB040B}">
      <dgm:prSet/>
      <dgm:spPr/>
      <dgm:t>
        <a:bodyPr/>
        <a:lstStyle/>
        <a:p>
          <a:endParaRPr lang="ru-RU" sz="1200"/>
        </a:p>
      </dgm:t>
    </dgm:pt>
    <dgm:pt modelId="{FFE8B538-5679-4636-9422-E1C0280098F7}">
      <dgm:prSet phldrT="[Текст]" custT="1"/>
      <dgm:spPr/>
      <dgm:t>
        <a:bodyPr/>
        <a:lstStyle/>
        <a:p>
          <a:r>
            <a:rPr lang="ru-RU" sz="1200" dirty="0" smtClean="0"/>
            <a:t>КРИМИНАЛИСТИКА</a:t>
          </a:r>
          <a:endParaRPr lang="ru-RU" sz="1200" dirty="0"/>
        </a:p>
      </dgm:t>
    </dgm:pt>
    <dgm:pt modelId="{D4AA65AB-4D29-4D0A-9C67-68AF7F0C4A6F}" type="parTrans" cxnId="{06B07C4D-74DF-4C08-A03D-006A825AE365}">
      <dgm:prSet custT="1"/>
      <dgm:spPr/>
      <dgm:t>
        <a:bodyPr/>
        <a:lstStyle/>
        <a:p>
          <a:endParaRPr lang="ru-RU" sz="1200"/>
        </a:p>
      </dgm:t>
    </dgm:pt>
    <dgm:pt modelId="{46E3A516-DC05-407D-ABE1-4AD9F577EC5B}" type="sibTrans" cxnId="{06B07C4D-74DF-4C08-A03D-006A825AE365}">
      <dgm:prSet/>
      <dgm:spPr/>
      <dgm:t>
        <a:bodyPr/>
        <a:lstStyle/>
        <a:p>
          <a:endParaRPr lang="ru-RU" sz="1200"/>
        </a:p>
      </dgm:t>
    </dgm:pt>
    <dgm:pt modelId="{74E958E3-8443-417A-B3D3-6CE219451D99}">
      <dgm:prSet phldrT="[Текст]" custT="1"/>
      <dgm:spPr/>
      <dgm:t>
        <a:bodyPr/>
        <a:lstStyle/>
        <a:p>
          <a:r>
            <a:rPr lang="ru-RU" sz="1200" dirty="0" smtClean="0"/>
            <a:t>СУДЕБНАЯ МЕДИЦИНА</a:t>
          </a:r>
          <a:endParaRPr lang="ru-RU" sz="1200" dirty="0"/>
        </a:p>
      </dgm:t>
    </dgm:pt>
    <dgm:pt modelId="{30744FC0-E8B4-4CE6-A2FE-22437E44829A}" type="parTrans" cxnId="{9766422D-6DC3-49B1-97D6-D3B5CC6AE571}">
      <dgm:prSet custT="1"/>
      <dgm:spPr/>
      <dgm:t>
        <a:bodyPr/>
        <a:lstStyle/>
        <a:p>
          <a:endParaRPr lang="ru-RU" sz="1200"/>
        </a:p>
      </dgm:t>
    </dgm:pt>
    <dgm:pt modelId="{880D7AF8-6FA3-4D40-984E-B07CD8B9A942}" type="sibTrans" cxnId="{9766422D-6DC3-49B1-97D6-D3B5CC6AE571}">
      <dgm:prSet/>
      <dgm:spPr/>
      <dgm:t>
        <a:bodyPr/>
        <a:lstStyle/>
        <a:p>
          <a:endParaRPr lang="ru-RU" sz="1200"/>
        </a:p>
      </dgm:t>
    </dgm:pt>
    <dgm:pt modelId="{E4E0D798-D06C-4486-9EB4-60B6BFBC0F1D}">
      <dgm:prSet phldrT="[Текст]" custT="1"/>
      <dgm:spPr/>
      <dgm:t>
        <a:bodyPr/>
        <a:lstStyle/>
        <a:p>
          <a:r>
            <a:rPr lang="ru-RU" sz="1200" dirty="0" smtClean="0"/>
            <a:t>СОЦИОЛОГИЯ</a:t>
          </a:r>
          <a:endParaRPr lang="ru-RU" sz="1200" dirty="0"/>
        </a:p>
      </dgm:t>
    </dgm:pt>
    <dgm:pt modelId="{1108AFBC-B567-4914-8B24-C79AB28D0086}" type="parTrans" cxnId="{7B1A9832-AF8F-4907-8DD2-E4E8E49EB9C5}">
      <dgm:prSet custT="1"/>
      <dgm:spPr/>
      <dgm:t>
        <a:bodyPr/>
        <a:lstStyle/>
        <a:p>
          <a:endParaRPr lang="ru-RU" sz="1200"/>
        </a:p>
      </dgm:t>
    </dgm:pt>
    <dgm:pt modelId="{87C699A2-210D-4548-B4C9-3435D94AC98A}" type="sibTrans" cxnId="{7B1A9832-AF8F-4907-8DD2-E4E8E49EB9C5}">
      <dgm:prSet/>
      <dgm:spPr/>
      <dgm:t>
        <a:bodyPr/>
        <a:lstStyle/>
        <a:p>
          <a:endParaRPr lang="ru-RU" sz="1200"/>
        </a:p>
      </dgm:t>
    </dgm:pt>
    <dgm:pt modelId="{7477A00E-858E-47B1-A786-5A3054AF2B70}">
      <dgm:prSet phldrT="[Текст]" custT="1"/>
      <dgm:spPr/>
      <dgm:t>
        <a:bodyPr/>
        <a:lstStyle/>
        <a:p>
          <a:r>
            <a:rPr lang="ru-RU" sz="1200" dirty="0" smtClean="0"/>
            <a:t>СУДЕБНАЯ БУХГАЛТЕРИЯ</a:t>
          </a:r>
          <a:endParaRPr lang="ru-RU" sz="1200" dirty="0"/>
        </a:p>
      </dgm:t>
    </dgm:pt>
    <dgm:pt modelId="{8C8CE214-887E-4858-96E5-1BD5DA0F35AB}" type="parTrans" cxnId="{00C28E92-6E3A-4A36-8D2F-BA1037FE9447}">
      <dgm:prSet custT="1"/>
      <dgm:spPr/>
      <dgm:t>
        <a:bodyPr/>
        <a:lstStyle/>
        <a:p>
          <a:endParaRPr lang="ru-RU" sz="1200"/>
        </a:p>
      </dgm:t>
    </dgm:pt>
    <dgm:pt modelId="{BD35F299-6E3B-4F9A-BBB1-2B5100016DA0}" type="sibTrans" cxnId="{00C28E92-6E3A-4A36-8D2F-BA1037FE9447}">
      <dgm:prSet/>
      <dgm:spPr/>
      <dgm:t>
        <a:bodyPr/>
        <a:lstStyle/>
        <a:p>
          <a:endParaRPr lang="ru-RU" sz="1200"/>
        </a:p>
      </dgm:t>
    </dgm:pt>
    <dgm:pt modelId="{7B6781C6-F157-4AE3-B676-4C9B0A996687}">
      <dgm:prSet phldrT="[Текст]" custT="1"/>
      <dgm:spPr/>
      <dgm:t>
        <a:bodyPr/>
        <a:lstStyle/>
        <a:p>
          <a:r>
            <a:rPr lang="ru-RU" sz="1200" dirty="0" smtClean="0"/>
            <a:t>СУДЕБНАЯ ПСИХИАТРИЯ</a:t>
          </a:r>
          <a:endParaRPr lang="ru-RU" sz="1200" dirty="0"/>
        </a:p>
      </dgm:t>
    </dgm:pt>
    <dgm:pt modelId="{AC2B5F1F-1AC1-479B-9532-3F222A1DEB15}" type="parTrans" cxnId="{3D565FC8-6F26-4152-BFCF-0F3C2AFE1F4C}">
      <dgm:prSet custT="1"/>
      <dgm:spPr/>
      <dgm:t>
        <a:bodyPr/>
        <a:lstStyle/>
        <a:p>
          <a:endParaRPr lang="ru-RU" sz="1200"/>
        </a:p>
      </dgm:t>
    </dgm:pt>
    <dgm:pt modelId="{680C4374-261A-4FF7-BE74-568BC71457BC}" type="sibTrans" cxnId="{3D565FC8-6F26-4152-BFCF-0F3C2AFE1F4C}">
      <dgm:prSet/>
      <dgm:spPr/>
      <dgm:t>
        <a:bodyPr/>
        <a:lstStyle/>
        <a:p>
          <a:endParaRPr lang="ru-RU" sz="1200"/>
        </a:p>
      </dgm:t>
    </dgm:pt>
    <dgm:pt modelId="{97F72F55-4696-4A9D-9E2D-18F2269D284E}">
      <dgm:prSet phldrT="[Текст]" custT="1"/>
      <dgm:spPr/>
      <dgm:t>
        <a:bodyPr/>
        <a:lstStyle/>
        <a:p>
          <a:r>
            <a:rPr lang="ru-RU" sz="1200" dirty="0" smtClean="0"/>
            <a:t>ФИЛОСОФИЯ</a:t>
          </a:r>
          <a:endParaRPr lang="ru-RU" sz="1200" dirty="0"/>
        </a:p>
      </dgm:t>
    </dgm:pt>
    <dgm:pt modelId="{876797C5-F327-4CB3-A032-8AC3FE9BBB13}" type="parTrans" cxnId="{733D666F-FCD9-411A-9A7D-1DAD04D84CDE}">
      <dgm:prSet custT="1"/>
      <dgm:spPr/>
      <dgm:t>
        <a:bodyPr/>
        <a:lstStyle/>
        <a:p>
          <a:endParaRPr lang="ru-RU" sz="1200"/>
        </a:p>
      </dgm:t>
    </dgm:pt>
    <dgm:pt modelId="{F32C5807-10D4-4A24-97B0-8532C1F42D3B}" type="sibTrans" cxnId="{733D666F-FCD9-411A-9A7D-1DAD04D84CDE}">
      <dgm:prSet/>
      <dgm:spPr/>
      <dgm:t>
        <a:bodyPr/>
        <a:lstStyle/>
        <a:p>
          <a:endParaRPr lang="ru-RU" sz="1200"/>
        </a:p>
      </dgm:t>
    </dgm:pt>
    <dgm:pt modelId="{51E7D8C9-9EBF-4EC9-85C3-F98AD08B23AA}">
      <dgm:prSet phldrT="[Текст]" custT="1"/>
      <dgm:spPr/>
      <dgm:t>
        <a:bodyPr/>
        <a:lstStyle/>
        <a:p>
          <a:r>
            <a:rPr lang="ru-RU" sz="1200" dirty="0" smtClean="0"/>
            <a:t>ПЕНИТЕНЦИАРНАЯ ПЕДАГОГИКА</a:t>
          </a:r>
          <a:endParaRPr lang="ru-RU" sz="1200" dirty="0"/>
        </a:p>
      </dgm:t>
    </dgm:pt>
    <dgm:pt modelId="{B830C8E0-83CB-424E-B6E5-E70865B0B659}" type="parTrans" cxnId="{2C2BA723-6164-4441-B8D7-12D6CC79256C}">
      <dgm:prSet custT="1"/>
      <dgm:spPr/>
      <dgm:t>
        <a:bodyPr/>
        <a:lstStyle/>
        <a:p>
          <a:endParaRPr lang="ru-RU" sz="1200"/>
        </a:p>
      </dgm:t>
    </dgm:pt>
    <dgm:pt modelId="{9A1CA978-BE52-4636-A81B-0D2BE11407E5}" type="sibTrans" cxnId="{2C2BA723-6164-4441-B8D7-12D6CC79256C}">
      <dgm:prSet/>
      <dgm:spPr/>
      <dgm:t>
        <a:bodyPr/>
        <a:lstStyle/>
        <a:p>
          <a:endParaRPr lang="ru-RU" sz="1200"/>
        </a:p>
      </dgm:t>
    </dgm:pt>
    <dgm:pt modelId="{0C8D4AE2-E787-469C-802B-986E9A1BE962}">
      <dgm:prSet phldrT="[Текст]" custT="1"/>
      <dgm:spPr/>
      <dgm:t>
        <a:bodyPr/>
        <a:lstStyle/>
        <a:p>
          <a:r>
            <a:rPr lang="ru-RU" sz="1200" dirty="0" smtClean="0"/>
            <a:t>ПЕНИТЕНЦИАРНАЯ ПСИХОЛОГИЯ</a:t>
          </a:r>
          <a:endParaRPr lang="ru-RU" sz="1200" dirty="0"/>
        </a:p>
      </dgm:t>
    </dgm:pt>
    <dgm:pt modelId="{DFD55629-23DF-4F3A-8FA5-E65F6EC959F6}" type="parTrans" cxnId="{F9531D92-AFC4-4495-9EC3-44EEDBFC71CE}">
      <dgm:prSet custT="1"/>
      <dgm:spPr/>
      <dgm:t>
        <a:bodyPr/>
        <a:lstStyle/>
        <a:p>
          <a:endParaRPr lang="ru-RU" sz="1200"/>
        </a:p>
      </dgm:t>
    </dgm:pt>
    <dgm:pt modelId="{C779B8AF-FBF7-4F57-B4A0-F8C9090217C9}" type="sibTrans" cxnId="{F9531D92-AFC4-4495-9EC3-44EEDBFC71CE}">
      <dgm:prSet/>
      <dgm:spPr/>
      <dgm:t>
        <a:bodyPr/>
        <a:lstStyle/>
        <a:p>
          <a:endParaRPr lang="ru-RU" sz="1200"/>
        </a:p>
      </dgm:t>
    </dgm:pt>
    <dgm:pt modelId="{8DC44AC6-A3FA-4B0F-9EA6-FAE20A2AA143}" type="pres">
      <dgm:prSet presAssocID="{3DEC1070-5635-4575-A870-B62D1B2C52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0ED4A-14EE-4C8D-8899-82D417588DB6}" type="pres">
      <dgm:prSet presAssocID="{2F403A90-F98C-481A-9855-40F3CF64572C}" presName="centerShape" presStyleLbl="node0" presStyleIdx="0" presStyleCnt="1"/>
      <dgm:spPr/>
      <dgm:t>
        <a:bodyPr/>
        <a:lstStyle/>
        <a:p>
          <a:endParaRPr lang="ru-RU"/>
        </a:p>
      </dgm:t>
    </dgm:pt>
    <dgm:pt modelId="{DDB6DC42-39B5-4753-9C04-CA8F40202E17}" type="pres">
      <dgm:prSet presAssocID="{0E540467-9566-4BCB-BB41-C7A1C59FAD3B}" presName="parTrans" presStyleLbl="sibTrans2D1" presStyleIdx="0" presStyleCnt="9"/>
      <dgm:spPr/>
      <dgm:t>
        <a:bodyPr/>
        <a:lstStyle/>
        <a:p>
          <a:endParaRPr lang="ru-RU"/>
        </a:p>
      </dgm:t>
    </dgm:pt>
    <dgm:pt modelId="{DE2226CE-828A-4784-98C4-6DF0EB42EBBB}" type="pres">
      <dgm:prSet presAssocID="{0E540467-9566-4BCB-BB41-C7A1C59FAD3B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5B9FD270-9E21-4AAB-90CD-52ED1D7E010F}" type="pres">
      <dgm:prSet presAssocID="{5BB4747E-F9C3-4C8F-BD02-C326DBE2AC4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1E620-E281-4548-A13C-9C6B193587FE}" type="pres">
      <dgm:prSet presAssocID="{D4AA65AB-4D29-4D0A-9C67-68AF7F0C4A6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CFFAA623-5AF0-4FD3-B98F-931DDEE4F52C}" type="pres">
      <dgm:prSet presAssocID="{D4AA65AB-4D29-4D0A-9C67-68AF7F0C4A6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CEE884C9-5CE1-4410-9493-21BC15A36C12}" type="pres">
      <dgm:prSet presAssocID="{FFE8B538-5679-4636-9422-E1C0280098F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A5BA7-AFCA-4BF9-9D87-E4EBB21C0903}" type="pres">
      <dgm:prSet presAssocID="{30744FC0-E8B4-4CE6-A2FE-22437E44829A}" presName="parTrans" presStyleLbl="sibTrans2D1" presStyleIdx="2" presStyleCnt="9"/>
      <dgm:spPr/>
      <dgm:t>
        <a:bodyPr/>
        <a:lstStyle/>
        <a:p>
          <a:endParaRPr lang="ru-RU"/>
        </a:p>
      </dgm:t>
    </dgm:pt>
    <dgm:pt modelId="{1ED23D9E-1497-4DD6-8D76-25C9F3F2EB7F}" type="pres">
      <dgm:prSet presAssocID="{30744FC0-E8B4-4CE6-A2FE-22437E44829A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2BA67AF7-5725-428B-A7BB-57CF5E72BEA1}" type="pres">
      <dgm:prSet presAssocID="{74E958E3-8443-417A-B3D3-6CE219451D9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EC964-BE14-4BCA-B883-F2B2DD305F7C}" type="pres">
      <dgm:prSet presAssocID="{1108AFBC-B567-4914-8B24-C79AB28D0086}" presName="parTrans" presStyleLbl="sibTrans2D1" presStyleIdx="3" presStyleCnt="9"/>
      <dgm:spPr/>
      <dgm:t>
        <a:bodyPr/>
        <a:lstStyle/>
        <a:p>
          <a:endParaRPr lang="ru-RU"/>
        </a:p>
      </dgm:t>
    </dgm:pt>
    <dgm:pt modelId="{A213C719-9ED5-4E2A-AA1C-DE2009B9F215}" type="pres">
      <dgm:prSet presAssocID="{1108AFBC-B567-4914-8B24-C79AB28D0086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46714731-587C-44AB-A62A-91C9BBA6F346}" type="pres">
      <dgm:prSet presAssocID="{E4E0D798-D06C-4486-9EB4-60B6BFBC0F1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67C8E-2F99-4AA0-9FAC-067CA8B02F65}" type="pres">
      <dgm:prSet presAssocID="{8C8CE214-887E-4858-96E5-1BD5DA0F35AB}" presName="parTrans" presStyleLbl="sibTrans2D1" presStyleIdx="4" presStyleCnt="9"/>
      <dgm:spPr/>
      <dgm:t>
        <a:bodyPr/>
        <a:lstStyle/>
        <a:p>
          <a:endParaRPr lang="ru-RU"/>
        </a:p>
      </dgm:t>
    </dgm:pt>
    <dgm:pt modelId="{4E117249-C65E-4F71-B314-A8D28E28A84E}" type="pres">
      <dgm:prSet presAssocID="{8C8CE214-887E-4858-96E5-1BD5DA0F35AB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07EE135F-DA95-4294-8C6A-80BCEA5DCFBE}" type="pres">
      <dgm:prSet presAssocID="{7477A00E-858E-47B1-A786-5A3054AF2B7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B571-78F0-4DA6-B697-FA0118B07EBF}" type="pres">
      <dgm:prSet presAssocID="{AC2B5F1F-1AC1-479B-9532-3F222A1DEB15}" presName="parTrans" presStyleLbl="sibTrans2D1" presStyleIdx="5" presStyleCnt="9"/>
      <dgm:spPr/>
      <dgm:t>
        <a:bodyPr/>
        <a:lstStyle/>
        <a:p>
          <a:endParaRPr lang="ru-RU"/>
        </a:p>
      </dgm:t>
    </dgm:pt>
    <dgm:pt modelId="{8966D405-008C-4B7E-9430-6085D15FE413}" type="pres">
      <dgm:prSet presAssocID="{AC2B5F1F-1AC1-479B-9532-3F222A1DEB15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B1F077A-69A4-4EA6-85B5-BF87655EB583}" type="pres">
      <dgm:prSet presAssocID="{7B6781C6-F157-4AE3-B676-4C9B0A99668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E661F-2C77-4AEE-9A64-747258934F7C}" type="pres">
      <dgm:prSet presAssocID="{876797C5-F327-4CB3-A032-8AC3FE9BBB1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42C8A956-E47D-4958-BDF6-D331EB8C57AA}" type="pres">
      <dgm:prSet presAssocID="{876797C5-F327-4CB3-A032-8AC3FE9BBB1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F472C30D-C499-4E54-9EBF-FC3E86AE7557}" type="pres">
      <dgm:prSet presAssocID="{97F72F55-4696-4A9D-9E2D-18F2269D284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0FDF6-7B2D-444B-BADD-9EE3EEC02C21}" type="pres">
      <dgm:prSet presAssocID="{B830C8E0-83CB-424E-B6E5-E70865B0B659}" presName="parTrans" presStyleLbl="sibTrans2D1" presStyleIdx="7" presStyleCnt="9"/>
      <dgm:spPr/>
      <dgm:t>
        <a:bodyPr/>
        <a:lstStyle/>
        <a:p>
          <a:endParaRPr lang="ru-RU"/>
        </a:p>
      </dgm:t>
    </dgm:pt>
    <dgm:pt modelId="{E54EB84F-AF1C-4139-9D45-A2C81193B1C1}" type="pres">
      <dgm:prSet presAssocID="{B830C8E0-83CB-424E-B6E5-E70865B0B659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6A9F6F40-5181-4157-AF4C-1582C41D2FEF}" type="pres">
      <dgm:prSet presAssocID="{51E7D8C9-9EBF-4EC9-85C3-F98AD08B23A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7D5CF-E3C2-429D-A658-EE8C24978222}" type="pres">
      <dgm:prSet presAssocID="{DFD55629-23DF-4F3A-8FA5-E65F6EC959F6}" presName="parTrans" presStyleLbl="sibTrans2D1" presStyleIdx="8" presStyleCnt="9"/>
      <dgm:spPr/>
      <dgm:t>
        <a:bodyPr/>
        <a:lstStyle/>
        <a:p>
          <a:endParaRPr lang="ru-RU"/>
        </a:p>
      </dgm:t>
    </dgm:pt>
    <dgm:pt modelId="{4D15CE18-A6E7-4F35-8CCB-41C4FBD27E78}" type="pres">
      <dgm:prSet presAssocID="{DFD55629-23DF-4F3A-8FA5-E65F6EC959F6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030DBAEC-BFF3-4E40-8DBD-E75CE76AD3B5}" type="pres">
      <dgm:prSet presAssocID="{0C8D4AE2-E787-469C-802B-986E9A1BE96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E8894-C3ED-4F3F-BB5B-293F2056C979}" type="presOf" srcId="{E4E0D798-D06C-4486-9EB4-60B6BFBC0F1D}" destId="{46714731-587C-44AB-A62A-91C9BBA6F346}" srcOrd="0" destOrd="0" presId="urn:microsoft.com/office/officeart/2005/8/layout/radial5"/>
    <dgm:cxn modelId="{C08A4594-F172-4066-8274-E34ACA115542}" type="presOf" srcId="{D4AA65AB-4D29-4D0A-9C67-68AF7F0C4A6F}" destId="{8701E620-E281-4548-A13C-9C6B193587FE}" srcOrd="0" destOrd="0" presId="urn:microsoft.com/office/officeart/2005/8/layout/radial5"/>
    <dgm:cxn modelId="{907270D6-F545-4C93-96D1-F613949D80F9}" type="presOf" srcId="{1108AFBC-B567-4914-8B24-C79AB28D0086}" destId="{AF2EC964-BE14-4BCA-B883-F2B2DD305F7C}" srcOrd="0" destOrd="0" presId="urn:microsoft.com/office/officeart/2005/8/layout/radial5"/>
    <dgm:cxn modelId="{C8E1F350-A64F-4EBA-BE0C-B2728B88691F}" type="presOf" srcId="{AC2B5F1F-1AC1-479B-9532-3F222A1DEB15}" destId="{A679B571-78F0-4DA6-B697-FA0118B07EBF}" srcOrd="0" destOrd="0" presId="urn:microsoft.com/office/officeart/2005/8/layout/radial5"/>
    <dgm:cxn modelId="{8E657133-7700-4330-A4C7-FFF12870DD1D}" type="presOf" srcId="{5BB4747E-F9C3-4C8F-BD02-C326DBE2AC47}" destId="{5B9FD270-9E21-4AAB-90CD-52ED1D7E010F}" srcOrd="0" destOrd="0" presId="urn:microsoft.com/office/officeart/2005/8/layout/radial5"/>
    <dgm:cxn modelId="{E891D39B-CFF9-4C8F-B08B-3A2B5E3760B4}" type="presOf" srcId="{876797C5-F327-4CB3-A032-8AC3FE9BBB13}" destId="{42C8A956-E47D-4958-BDF6-D331EB8C57AA}" srcOrd="1" destOrd="0" presId="urn:microsoft.com/office/officeart/2005/8/layout/radial5"/>
    <dgm:cxn modelId="{279AB36A-B825-4529-8553-392D62D574E2}" type="presOf" srcId="{AC2B5F1F-1AC1-479B-9532-3F222A1DEB15}" destId="{8966D405-008C-4B7E-9430-6085D15FE413}" srcOrd="1" destOrd="0" presId="urn:microsoft.com/office/officeart/2005/8/layout/radial5"/>
    <dgm:cxn modelId="{7B1A9832-AF8F-4907-8DD2-E4E8E49EB9C5}" srcId="{2F403A90-F98C-481A-9855-40F3CF64572C}" destId="{E4E0D798-D06C-4486-9EB4-60B6BFBC0F1D}" srcOrd="3" destOrd="0" parTransId="{1108AFBC-B567-4914-8B24-C79AB28D0086}" sibTransId="{87C699A2-210D-4548-B4C9-3435D94AC98A}"/>
    <dgm:cxn modelId="{1630726B-298C-47D6-AE3C-78C14174EAA1}" type="presOf" srcId="{7B6781C6-F157-4AE3-B676-4C9B0A996687}" destId="{FB1F077A-69A4-4EA6-85B5-BF87655EB583}" srcOrd="0" destOrd="0" presId="urn:microsoft.com/office/officeart/2005/8/layout/radial5"/>
    <dgm:cxn modelId="{4F3051C1-6125-4380-93EB-8220E005EF6C}" type="presOf" srcId="{B830C8E0-83CB-424E-B6E5-E70865B0B659}" destId="{5CC0FDF6-7B2D-444B-BADD-9EE3EEC02C21}" srcOrd="0" destOrd="0" presId="urn:microsoft.com/office/officeart/2005/8/layout/radial5"/>
    <dgm:cxn modelId="{4247C245-721D-4641-A485-6FF6026F8DDB}" type="presOf" srcId="{2F403A90-F98C-481A-9855-40F3CF64572C}" destId="{EEC0ED4A-14EE-4C8D-8899-82D417588DB6}" srcOrd="0" destOrd="0" presId="urn:microsoft.com/office/officeart/2005/8/layout/radial5"/>
    <dgm:cxn modelId="{604AE86B-642D-454C-8CCC-7D5DB216F319}" type="presOf" srcId="{FFE8B538-5679-4636-9422-E1C0280098F7}" destId="{CEE884C9-5CE1-4410-9493-21BC15A36C12}" srcOrd="0" destOrd="0" presId="urn:microsoft.com/office/officeart/2005/8/layout/radial5"/>
    <dgm:cxn modelId="{733D666F-FCD9-411A-9A7D-1DAD04D84CDE}" srcId="{2F403A90-F98C-481A-9855-40F3CF64572C}" destId="{97F72F55-4696-4A9D-9E2D-18F2269D284E}" srcOrd="6" destOrd="0" parTransId="{876797C5-F327-4CB3-A032-8AC3FE9BBB13}" sibTransId="{F32C5807-10D4-4A24-97B0-8532C1F42D3B}"/>
    <dgm:cxn modelId="{2C2BA723-6164-4441-B8D7-12D6CC79256C}" srcId="{2F403A90-F98C-481A-9855-40F3CF64572C}" destId="{51E7D8C9-9EBF-4EC9-85C3-F98AD08B23AA}" srcOrd="7" destOrd="0" parTransId="{B830C8E0-83CB-424E-B6E5-E70865B0B659}" sibTransId="{9A1CA978-BE52-4636-A81B-0D2BE11407E5}"/>
    <dgm:cxn modelId="{10EF3025-5AEB-481D-BFD8-2D987D943232}" type="presOf" srcId="{7477A00E-858E-47B1-A786-5A3054AF2B70}" destId="{07EE135F-DA95-4294-8C6A-80BCEA5DCFBE}" srcOrd="0" destOrd="0" presId="urn:microsoft.com/office/officeart/2005/8/layout/radial5"/>
    <dgm:cxn modelId="{6286FA64-6A0B-4095-9895-5CCE29DA1B05}" type="presOf" srcId="{0E540467-9566-4BCB-BB41-C7A1C59FAD3B}" destId="{DDB6DC42-39B5-4753-9C04-CA8F40202E17}" srcOrd="0" destOrd="0" presId="urn:microsoft.com/office/officeart/2005/8/layout/radial5"/>
    <dgm:cxn modelId="{5D904F47-2053-4295-B9EA-DF70470106E3}" type="presOf" srcId="{B830C8E0-83CB-424E-B6E5-E70865B0B659}" destId="{E54EB84F-AF1C-4139-9D45-A2C81193B1C1}" srcOrd="1" destOrd="0" presId="urn:microsoft.com/office/officeart/2005/8/layout/radial5"/>
    <dgm:cxn modelId="{05E91891-9B54-4E24-ACFB-DDDFB1EF0699}" type="presOf" srcId="{74E958E3-8443-417A-B3D3-6CE219451D99}" destId="{2BA67AF7-5725-428B-A7BB-57CF5E72BEA1}" srcOrd="0" destOrd="0" presId="urn:microsoft.com/office/officeart/2005/8/layout/radial5"/>
    <dgm:cxn modelId="{2E14F5B5-F282-4DC5-A62F-9B22C1F84330}" type="presOf" srcId="{DFD55629-23DF-4F3A-8FA5-E65F6EC959F6}" destId="{4E07D5CF-E3C2-429D-A658-EE8C24978222}" srcOrd="0" destOrd="0" presId="urn:microsoft.com/office/officeart/2005/8/layout/radial5"/>
    <dgm:cxn modelId="{A9746A44-3164-4667-841B-1FA6441751EE}" srcId="{3DEC1070-5635-4575-A870-B62D1B2C52CF}" destId="{2F403A90-F98C-481A-9855-40F3CF64572C}" srcOrd="0" destOrd="0" parTransId="{D1C8A696-70CA-43B1-9866-27E9DACED88A}" sibTransId="{039BC05F-C0E3-4870-8FDB-CDD68B9171E3}"/>
    <dgm:cxn modelId="{00C28E92-6E3A-4A36-8D2F-BA1037FE9447}" srcId="{2F403A90-F98C-481A-9855-40F3CF64572C}" destId="{7477A00E-858E-47B1-A786-5A3054AF2B70}" srcOrd="4" destOrd="0" parTransId="{8C8CE214-887E-4858-96E5-1BD5DA0F35AB}" sibTransId="{BD35F299-6E3B-4F9A-BBB1-2B5100016DA0}"/>
    <dgm:cxn modelId="{467603EF-4906-446F-A10E-427C7398D1E5}" type="presOf" srcId="{51E7D8C9-9EBF-4EC9-85C3-F98AD08B23AA}" destId="{6A9F6F40-5181-4157-AF4C-1582C41D2FEF}" srcOrd="0" destOrd="0" presId="urn:microsoft.com/office/officeart/2005/8/layout/radial5"/>
    <dgm:cxn modelId="{3D565FC8-6F26-4152-BFCF-0F3C2AFE1F4C}" srcId="{2F403A90-F98C-481A-9855-40F3CF64572C}" destId="{7B6781C6-F157-4AE3-B676-4C9B0A996687}" srcOrd="5" destOrd="0" parTransId="{AC2B5F1F-1AC1-479B-9532-3F222A1DEB15}" sibTransId="{680C4374-261A-4FF7-BE74-568BC71457BC}"/>
    <dgm:cxn modelId="{B8BFFF53-0DF7-418D-BAB6-B704F83570C2}" type="presOf" srcId="{0E540467-9566-4BCB-BB41-C7A1C59FAD3B}" destId="{DE2226CE-828A-4784-98C4-6DF0EB42EBBB}" srcOrd="1" destOrd="0" presId="urn:microsoft.com/office/officeart/2005/8/layout/radial5"/>
    <dgm:cxn modelId="{BC557484-06F0-472B-B6E0-DA82748A68A8}" type="presOf" srcId="{D4AA65AB-4D29-4D0A-9C67-68AF7F0C4A6F}" destId="{CFFAA623-5AF0-4FD3-B98F-931DDEE4F52C}" srcOrd="1" destOrd="0" presId="urn:microsoft.com/office/officeart/2005/8/layout/radial5"/>
    <dgm:cxn modelId="{AC0666B1-2CC5-4568-88AB-8F14AD8C3729}" type="presOf" srcId="{0C8D4AE2-E787-469C-802B-986E9A1BE962}" destId="{030DBAEC-BFF3-4E40-8DBD-E75CE76AD3B5}" srcOrd="0" destOrd="0" presId="urn:microsoft.com/office/officeart/2005/8/layout/radial5"/>
    <dgm:cxn modelId="{8B491E2C-E792-4B65-A3AE-3E7D14F0246C}" type="presOf" srcId="{8C8CE214-887E-4858-96E5-1BD5DA0F35AB}" destId="{4E117249-C65E-4F71-B314-A8D28E28A84E}" srcOrd="1" destOrd="0" presId="urn:microsoft.com/office/officeart/2005/8/layout/radial5"/>
    <dgm:cxn modelId="{E1E26ABB-0417-4F48-BF23-42C8AADD51F8}" type="presOf" srcId="{30744FC0-E8B4-4CE6-A2FE-22437E44829A}" destId="{1ED23D9E-1497-4DD6-8D76-25C9F3F2EB7F}" srcOrd="1" destOrd="0" presId="urn:microsoft.com/office/officeart/2005/8/layout/radial5"/>
    <dgm:cxn modelId="{08AB9F7A-125F-4F20-A193-DD153A622DA2}" type="presOf" srcId="{30744FC0-E8B4-4CE6-A2FE-22437E44829A}" destId="{475A5BA7-AFCA-4BF9-9D87-E4EBB21C0903}" srcOrd="0" destOrd="0" presId="urn:microsoft.com/office/officeart/2005/8/layout/radial5"/>
    <dgm:cxn modelId="{2F155BB2-1F8C-480A-8657-0BC161F89894}" type="presOf" srcId="{DFD55629-23DF-4F3A-8FA5-E65F6EC959F6}" destId="{4D15CE18-A6E7-4F35-8CCB-41C4FBD27E78}" srcOrd="1" destOrd="0" presId="urn:microsoft.com/office/officeart/2005/8/layout/radial5"/>
    <dgm:cxn modelId="{9766422D-6DC3-49B1-97D6-D3B5CC6AE571}" srcId="{2F403A90-F98C-481A-9855-40F3CF64572C}" destId="{74E958E3-8443-417A-B3D3-6CE219451D99}" srcOrd="2" destOrd="0" parTransId="{30744FC0-E8B4-4CE6-A2FE-22437E44829A}" sibTransId="{880D7AF8-6FA3-4D40-984E-B07CD8B9A942}"/>
    <dgm:cxn modelId="{077DF009-5078-4BFC-A82F-70DE6013D06C}" type="presOf" srcId="{1108AFBC-B567-4914-8B24-C79AB28D0086}" destId="{A213C719-9ED5-4E2A-AA1C-DE2009B9F215}" srcOrd="1" destOrd="0" presId="urn:microsoft.com/office/officeart/2005/8/layout/radial5"/>
    <dgm:cxn modelId="{E9DC9F7C-AC12-4DEC-BEFB-41187538BE2E}" type="presOf" srcId="{8C8CE214-887E-4858-96E5-1BD5DA0F35AB}" destId="{1B967C8E-2F99-4AA0-9FAC-067CA8B02F65}" srcOrd="0" destOrd="0" presId="urn:microsoft.com/office/officeart/2005/8/layout/radial5"/>
    <dgm:cxn modelId="{8DF6DFF3-993B-4C83-B336-E7C15C1F76FE}" type="presOf" srcId="{876797C5-F327-4CB3-A032-8AC3FE9BBB13}" destId="{185E661F-2C77-4AEE-9A64-747258934F7C}" srcOrd="0" destOrd="0" presId="urn:microsoft.com/office/officeart/2005/8/layout/radial5"/>
    <dgm:cxn modelId="{09D686B7-BDDE-43A8-9ACF-C24EA0AB040B}" srcId="{2F403A90-F98C-481A-9855-40F3CF64572C}" destId="{5BB4747E-F9C3-4C8F-BD02-C326DBE2AC47}" srcOrd="0" destOrd="0" parTransId="{0E540467-9566-4BCB-BB41-C7A1C59FAD3B}" sibTransId="{CFECC412-1FB0-4B84-8B9F-2299E8523590}"/>
    <dgm:cxn modelId="{292648AE-3A13-4345-8B7A-12352A8D53D0}" type="presOf" srcId="{97F72F55-4696-4A9D-9E2D-18F2269D284E}" destId="{F472C30D-C499-4E54-9EBF-FC3E86AE7557}" srcOrd="0" destOrd="0" presId="urn:microsoft.com/office/officeart/2005/8/layout/radial5"/>
    <dgm:cxn modelId="{F9531D92-AFC4-4495-9EC3-44EEDBFC71CE}" srcId="{2F403A90-F98C-481A-9855-40F3CF64572C}" destId="{0C8D4AE2-E787-469C-802B-986E9A1BE962}" srcOrd="8" destOrd="0" parTransId="{DFD55629-23DF-4F3A-8FA5-E65F6EC959F6}" sibTransId="{C779B8AF-FBF7-4F57-B4A0-F8C9090217C9}"/>
    <dgm:cxn modelId="{06B07C4D-74DF-4C08-A03D-006A825AE365}" srcId="{2F403A90-F98C-481A-9855-40F3CF64572C}" destId="{FFE8B538-5679-4636-9422-E1C0280098F7}" srcOrd="1" destOrd="0" parTransId="{D4AA65AB-4D29-4D0A-9C67-68AF7F0C4A6F}" sibTransId="{46E3A516-DC05-407D-ABE1-4AD9F577EC5B}"/>
    <dgm:cxn modelId="{55A96E1A-A472-4E65-B51A-7495BBB0BB82}" type="presOf" srcId="{3DEC1070-5635-4575-A870-B62D1B2C52CF}" destId="{8DC44AC6-A3FA-4B0F-9EA6-FAE20A2AA143}" srcOrd="0" destOrd="0" presId="urn:microsoft.com/office/officeart/2005/8/layout/radial5"/>
    <dgm:cxn modelId="{CE8C4580-402D-45DB-A9AF-43E49D74DA57}" type="presParOf" srcId="{8DC44AC6-A3FA-4B0F-9EA6-FAE20A2AA143}" destId="{EEC0ED4A-14EE-4C8D-8899-82D417588DB6}" srcOrd="0" destOrd="0" presId="urn:microsoft.com/office/officeart/2005/8/layout/radial5"/>
    <dgm:cxn modelId="{B5D02C09-ED41-4FB8-8AAD-FFCED0EBE73E}" type="presParOf" srcId="{8DC44AC6-A3FA-4B0F-9EA6-FAE20A2AA143}" destId="{DDB6DC42-39B5-4753-9C04-CA8F40202E17}" srcOrd="1" destOrd="0" presId="urn:microsoft.com/office/officeart/2005/8/layout/radial5"/>
    <dgm:cxn modelId="{07B989B6-9FEC-43E8-9E8D-DD91BC7BB57A}" type="presParOf" srcId="{DDB6DC42-39B5-4753-9C04-CA8F40202E17}" destId="{DE2226CE-828A-4784-98C4-6DF0EB42EBBB}" srcOrd="0" destOrd="0" presId="urn:microsoft.com/office/officeart/2005/8/layout/radial5"/>
    <dgm:cxn modelId="{EF4F377C-A1A0-4F34-82A7-82D6E21971BA}" type="presParOf" srcId="{8DC44AC6-A3FA-4B0F-9EA6-FAE20A2AA143}" destId="{5B9FD270-9E21-4AAB-90CD-52ED1D7E010F}" srcOrd="2" destOrd="0" presId="urn:microsoft.com/office/officeart/2005/8/layout/radial5"/>
    <dgm:cxn modelId="{08DE239F-1AF4-495F-A819-7EADC9FAD0C8}" type="presParOf" srcId="{8DC44AC6-A3FA-4B0F-9EA6-FAE20A2AA143}" destId="{8701E620-E281-4548-A13C-9C6B193587FE}" srcOrd="3" destOrd="0" presId="urn:microsoft.com/office/officeart/2005/8/layout/radial5"/>
    <dgm:cxn modelId="{5E1DAB28-1969-4BC2-B432-7515F27415E0}" type="presParOf" srcId="{8701E620-E281-4548-A13C-9C6B193587FE}" destId="{CFFAA623-5AF0-4FD3-B98F-931DDEE4F52C}" srcOrd="0" destOrd="0" presId="urn:microsoft.com/office/officeart/2005/8/layout/radial5"/>
    <dgm:cxn modelId="{84612321-3AC8-4993-BEEA-8DF1A6B230D9}" type="presParOf" srcId="{8DC44AC6-A3FA-4B0F-9EA6-FAE20A2AA143}" destId="{CEE884C9-5CE1-4410-9493-21BC15A36C12}" srcOrd="4" destOrd="0" presId="urn:microsoft.com/office/officeart/2005/8/layout/radial5"/>
    <dgm:cxn modelId="{13BFAB98-4790-4CDB-88BB-C03DC387A351}" type="presParOf" srcId="{8DC44AC6-A3FA-4B0F-9EA6-FAE20A2AA143}" destId="{475A5BA7-AFCA-4BF9-9D87-E4EBB21C0903}" srcOrd="5" destOrd="0" presId="urn:microsoft.com/office/officeart/2005/8/layout/radial5"/>
    <dgm:cxn modelId="{BA8CEAF8-0318-4D38-AC27-58C1F9211BEF}" type="presParOf" srcId="{475A5BA7-AFCA-4BF9-9D87-E4EBB21C0903}" destId="{1ED23D9E-1497-4DD6-8D76-25C9F3F2EB7F}" srcOrd="0" destOrd="0" presId="urn:microsoft.com/office/officeart/2005/8/layout/radial5"/>
    <dgm:cxn modelId="{064A970D-FA26-46A5-B258-21BE0F3BB8DE}" type="presParOf" srcId="{8DC44AC6-A3FA-4B0F-9EA6-FAE20A2AA143}" destId="{2BA67AF7-5725-428B-A7BB-57CF5E72BEA1}" srcOrd="6" destOrd="0" presId="urn:microsoft.com/office/officeart/2005/8/layout/radial5"/>
    <dgm:cxn modelId="{A24EAE45-9562-43F7-8E8E-34FB47C741D1}" type="presParOf" srcId="{8DC44AC6-A3FA-4B0F-9EA6-FAE20A2AA143}" destId="{AF2EC964-BE14-4BCA-B883-F2B2DD305F7C}" srcOrd="7" destOrd="0" presId="urn:microsoft.com/office/officeart/2005/8/layout/radial5"/>
    <dgm:cxn modelId="{16A5E9B5-F403-4DC6-B2FE-3565EF14757C}" type="presParOf" srcId="{AF2EC964-BE14-4BCA-B883-F2B2DD305F7C}" destId="{A213C719-9ED5-4E2A-AA1C-DE2009B9F215}" srcOrd="0" destOrd="0" presId="urn:microsoft.com/office/officeart/2005/8/layout/radial5"/>
    <dgm:cxn modelId="{78AFC1CE-584E-45D3-9D2C-A5D3AB2F4B01}" type="presParOf" srcId="{8DC44AC6-A3FA-4B0F-9EA6-FAE20A2AA143}" destId="{46714731-587C-44AB-A62A-91C9BBA6F346}" srcOrd="8" destOrd="0" presId="urn:microsoft.com/office/officeart/2005/8/layout/radial5"/>
    <dgm:cxn modelId="{82928B05-549C-4104-B043-AE6B795BD65C}" type="presParOf" srcId="{8DC44AC6-A3FA-4B0F-9EA6-FAE20A2AA143}" destId="{1B967C8E-2F99-4AA0-9FAC-067CA8B02F65}" srcOrd="9" destOrd="0" presId="urn:microsoft.com/office/officeart/2005/8/layout/radial5"/>
    <dgm:cxn modelId="{C068301F-A872-49A3-8663-FBBB0BEB66F6}" type="presParOf" srcId="{1B967C8E-2F99-4AA0-9FAC-067CA8B02F65}" destId="{4E117249-C65E-4F71-B314-A8D28E28A84E}" srcOrd="0" destOrd="0" presId="urn:microsoft.com/office/officeart/2005/8/layout/radial5"/>
    <dgm:cxn modelId="{3E51AAF8-27DC-4C5C-8A18-70E7ED3E8002}" type="presParOf" srcId="{8DC44AC6-A3FA-4B0F-9EA6-FAE20A2AA143}" destId="{07EE135F-DA95-4294-8C6A-80BCEA5DCFBE}" srcOrd="10" destOrd="0" presId="urn:microsoft.com/office/officeart/2005/8/layout/radial5"/>
    <dgm:cxn modelId="{60877A8E-B17B-41C3-B40F-891068C7DA26}" type="presParOf" srcId="{8DC44AC6-A3FA-4B0F-9EA6-FAE20A2AA143}" destId="{A679B571-78F0-4DA6-B697-FA0118B07EBF}" srcOrd="11" destOrd="0" presId="urn:microsoft.com/office/officeart/2005/8/layout/radial5"/>
    <dgm:cxn modelId="{B6608507-3000-4FE3-9FA4-07E05BE12CEE}" type="presParOf" srcId="{A679B571-78F0-4DA6-B697-FA0118B07EBF}" destId="{8966D405-008C-4B7E-9430-6085D15FE413}" srcOrd="0" destOrd="0" presId="urn:microsoft.com/office/officeart/2005/8/layout/radial5"/>
    <dgm:cxn modelId="{7A7C2ACA-A98F-4D75-BB84-49D915C65B92}" type="presParOf" srcId="{8DC44AC6-A3FA-4B0F-9EA6-FAE20A2AA143}" destId="{FB1F077A-69A4-4EA6-85B5-BF87655EB583}" srcOrd="12" destOrd="0" presId="urn:microsoft.com/office/officeart/2005/8/layout/radial5"/>
    <dgm:cxn modelId="{BB2D0EF2-238F-4AA4-BA88-8A0F2AF00BFA}" type="presParOf" srcId="{8DC44AC6-A3FA-4B0F-9EA6-FAE20A2AA143}" destId="{185E661F-2C77-4AEE-9A64-747258934F7C}" srcOrd="13" destOrd="0" presId="urn:microsoft.com/office/officeart/2005/8/layout/radial5"/>
    <dgm:cxn modelId="{20C77D57-F004-463D-AC35-8C3255B3BAC1}" type="presParOf" srcId="{185E661F-2C77-4AEE-9A64-747258934F7C}" destId="{42C8A956-E47D-4958-BDF6-D331EB8C57AA}" srcOrd="0" destOrd="0" presId="urn:microsoft.com/office/officeart/2005/8/layout/radial5"/>
    <dgm:cxn modelId="{D335E50A-1420-41D2-813C-8C09807712FB}" type="presParOf" srcId="{8DC44AC6-A3FA-4B0F-9EA6-FAE20A2AA143}" destId="{F472C30D-C499-4E54-9EBF-FC3E86AE7557}" srcOrd="14" destOrd="0" presId="urn:microsoft.com/office/officeart/2005/8/layout/radial5"/>
    <dgm:cxn modelId="{06F43AD0-0B1A-44C3-9090-1E56DED2ED04}" type="presParOf" srcId="{8DC44AC6-A3FA-4B0F-9EA6-FAE20A2AA143}" destId="{5CC0FDF6-7B2D-444B-BADD-9EE3EEC02C21}" srcOrd="15" destOrd="0" presId="urn:microsoft.com/office/officeart/2005/8/layout/radial5"/>
    <dgm:cxn modelId="{A51AFE84-FE13-4640-ADC8-E4E125A33321}" type="presParOf" srcId="{5CC0FDF6-7B2D-444B-BADD-9EE3EEC02C21}" destId="{E54EB84F-AF1C-4139-9D45-A2C81193B1C1}" srcOrd="0" destOrd="0" presId="urn:microsoft.com/office/officeart/2005/8/layout/radial5"/>
    <dgm:cxn modelId="{DCB78C0F-23EB-4460-9464-B99C9A63BB2F}" type="presParOf" srcId="{8DC44AC6-A3FA-4B0F-9EA6-FAE20A2AA143}" destId="{6A9F6F40-5181-4157-AF4C-1582C41D2FEF}" srcOrd="16" destOrd="0" presId="urn:microsoft.com/office/officeart/2005/8/layout/radial5"/>
    <dgm:cxn modelId="{F266814A-8038-421D-A9C9-A9F09B7F9D7C}" type="presParOf" srcId="{8DC44AC6-A3FA-4B0F-9EA6-FAE20A2AA143}" destId="{4E07D5CF-E3C2-429D-A658-EE8C24978222}" srcOrd="17" destOrd="0" presId="urn:microsoft.com/office/officeart/2005/8/layout/radial5"/>
    <dgm:cxn modelId="{E9FCD97B-5967-4652-A392-F46B00687A2E}" type="presParOf" srcId="{4E07D5CF-E3C2-429D-A658-EE8C24978222}" destId="{4D15CE18-A6E7-4F35-8CCB-41C4FBD27E78}" srcOrd="0" destOrd="0" presId="urn:microsoft.com/office/officeart/2005/8/layout/radial5"/>
    <dgm:cxn modelId="{97E0742C-0DAF-4CD5-B8C1-04994F76AFD9}" type="presParOf" srcId="{8DC44AC6-A3FA-4B0F-9EA6-FAE20A2AA143}" destId="{030DBAEC-BFF3-4E40-8DBD-E75CE76AD3B5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CB1152-45FB-4F61-94E4-0B3854E88550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Уголовное право</a:t>
          </a:r>
          <a:endParaRPr lang="ru-RU" sz="2000" kern="1200" dirty="0"/>
        </a:p>
      </dsp:txBody>
      <dsp:txXfrm>
        <a:off x="5107781" y="2572927"/>
        <a:ext cx="1976437" cy="1976437"/>
      </dsp:txXfrm>
    </dsp:sp>
    <dsp:sp modelId="{198C3526-8025-4192-9841-3BE09257FC87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00000">
        <a:off x="5886343" y="1853221"/>
        <a:ext cx="419313" cy="671988"/>
      </dsp:txXfrm>
    </dsp:sp>
    <dsp:sp modelId="{FAF40C22-97A8-4489-9DEA-6CAED5F32633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Уголовно-процессуальное право</a:t>
          </a:r>
          <a:endParaRPr lang="ru-RU" sz="1800" kern="1200" dirty="0"/>
        </a:p>
      </dsp:txBody>
      <dsp:txXfrm>
        <a:off x="5206603" y="2976"/>
        <a:ext cx="1778793" cy="1778793"/>
      </dsp:txXfrm>
    </dsp:sp>
    <dsp:sp modelId="{9D66E7CE-B0F7-4249-92AA-B12AF0E11912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7175"/>
            <a:satOff val="-1979"/>
            <a:lumOff val="9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9285714">
        <a:off x="6958961" y="2369767"/>
        <a:ext cx="419313" cy="671988"/>
      </dsp:txXfrm>
    </dsp:sp>
    <dsp:sp modelId="{1BEE07BF-53FC-469D-8DAC-2E77607A29C5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Уголовно-исполнительное право</a:t>
          </a:r>
          <a:endParaRPr lang="ru-RU" sz="1800" kern="1200" dirty="0"/>
        </a:p>
      </dsp:txBody>
      <dsp:txXfrm>
        <a:off x="7293133" y="1007796"/>
        <a:ext cx="1778793" cy="1778793"/>
      </dsp:txXfrm>
    </dsp:sp>
    <dsp:sp modelId="{579C8168-D65A-404A-BEA0-A42A6EC7548B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4350"/>
            <a:satOff val="-3958"/>
            <a:lumOff val="183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771429">
        <a:off x="7223876" y="3530434"/>
        <a:ext cx="419313" cy="671988"/>
      </dsp:txXfrm>
    </dsp:sp>
    <dsp:sp modelId="{AEF40C67-489C-41EB-A4DA-E9B62AD0B41B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Конституционное право</a:t>
          </a:r>
          <a:endParaRPr lang="ru-RU" sz="1800" kern="1200" dirty="0"/>
        </a:p>
      </dsp:txBody>
      <dsp:txXfrm>
        <a:off x="7808464" y="3265606"/>
        <a:ext cx="1778793" cy="1778793"/>
      </dsp:txXfrm>
    </dsp:sp>
    <dsp:sp modelId="{900DCDCC-4199-4605-8F07-361BF4A95859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1524"/>
            <a:satOff val="-5937"/>
            <a:lumOff val="275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857143">
        <a:off x="6481601" y="4461217"/>
        <a:ext cx="419313" cy="671988"/>
      </dsp:txXfrm>
    </dsp:sp>
    <dsp:sp modelId="{52E8D1BB-3AA8-49A8-8569-1AA31F3495EF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Гражданское право</a:t>
          </a:r>
          <a:endParaRPr lang="ru-RU" sz="1800" kern="1200" dirty="0"/>
        </a:p>
      </dsp:txBody>
      <dsp:txXfrm>
        <a:off x="6364540" y="5076230"/>
        <a:ext cx="1778793" cy="1778793"/>
      </dsp:txXfrm>
    </dsp:sp>
    <dsp:sp modelId="{CD359E66-78AF-4496-B870-D6138F9077B8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1524"/>
            <a:satOff val="-5937"/>
            <a:lumOff val="275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942857">
        <a:off x="5291085" y="4461217"/>
        <a:ext cx="419313" cy="671988"/>
      </dsp:txXfrm>
    </dsp:sp>
    <dsp:sp modelId="{278BB251-2F7E-4689-8B2D-94E93737809A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Трудовое право</a:t>
          </a:r>
          <a:endParaRPr lang="ru-RU" sz="1800" kern="1200" dirty="0"/>
        </a:p>
      </dsp:txBody>
      <dsp:txXfrm>
        <a:off x="4048666" y="5076230"/>
        <a:ext cx="1778793" cy="1778793"/>
      </dsp:txXfrm>
    </dsp:sp>
    <dsp:sp modelId="{8D34C417-60F5-4F28-A067-BFEB37DA3980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4350"/>
            <a:satOff val="-3958"/>
            <a:lumOff val="183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028571">
        <a:off x="4548810" y="3530434"/>
        <a:ext cx="419313" cy="671988"/>
      </dsp:txXfrm>
    </dsp:sp>
    <dsp:sp modelId="{A6B42106-4B55-4C36-A78C-98D9A258E88F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Административное право</a:t>
          </a:r>
          <a:endParaRPr lang="ru-RU" sz="1800" kern="1200" dirty="0"/>
        </a:p>
      </dsp:txBody>
      <dsp:txXfrm>
        <a:off x="2604742" y="3265606"/>
        <a:ext cx="1778793" cy="1778793"/>
      </dsp:txXfrm>
    </dsp:sp>
    <dsp:sp modelId="{FB19F65E-5AA9-4637-AB6D-EBA0AC3CFB5F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7175"/>
            <a:satOff val="-1979"/>
            <a:lumOff val="9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3114286">
        <a:off x="4813725" y="2369767"/>
        <a:ext cx="419313" cy="671988"/>
      </dsp:txXfrm>
    </dsp:sp>
    <dsp:sp modelId="{FBC4FBA4-13BA-4E91-8CEC-C2C25D86281D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Международное право</a:t>
          </a:r>
          <a:endParaRPr lang="ru-RU" sz="1800" kern="1200" dirty="0"/>
        </a:p>
      </dsp:txBody>
      <dsp:txXfrm>
        <a:off x="3120072" y="1007796"/>
        <a:ext cx="1778793" cy="17787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C0ED4A-14EE-4C8D-8899-82D417588DB6}">
      <dsp:nvSpPr>
        <dsp:cNvPr id="0" name=""/>
        <dsp:cNvSpPr/>
      </dsp:nvSpPr>
      <dsp:spPr>
        <a:xfrm>
          <a:off x="4004874" y="2605691"/>
          <a:ext cx="1813122" cy="1813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УГОЛОВНОЕ ПРАВО</a:t>
          </a:r>
          <a:endParaRPr lang="ru-RU" sz="1800" kern="1200" dirty="0"/>
        </a:p>
      </dsp:txBody>
      <dsp:txXfrm>
        <a:off x="4004874" y="2605691"/>
        <a:ext cx="1813122" cy="1813122"/>
      </dsp:txXfrm>
    </dsp:sp>
    <dsp:sp modelId="{DDB6DC42-39B5-4753-9C04-CA8F40202E17}">
      <dsp:nvSpPr>
        <dsp:cNvPr id="0" name=""/>
        <dsp:cNvSpPr/>
      </dsp:nvSpPr>
      <dsp:spPr>
        <a:xfrm rot="16200000">
          <a:off x="4612208" y="1749819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00000">
        <a:off x="4612208" y="1749819"/>
        <a:ext cx="598453" cy="616461"/>
      </dsp:txXfrm>
    </dsp:sp>
    <dsp:sp modelId="{5B9FD270-9E21-4AAB-90CD-52ED1D7E010F}">
      <dsp:nvSpPr>
        <dsp:cNvPr id="0" name=""/>
        <dsp:cNvSpPr/>
      </dsp:nvSpPr>
      <dsp:spPr>
        <a:xfrm>
          <a:off x="4186186" y="26036"/>
          <a:ext cx="1450498" cy="1450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КРИМИНОЛОГИЯ</a:t>
          </a:r>
          <a:endParaRPr lang="ru-RU" sz="1200" kern="1200" dirty="0"/>
        </a:p>
      </dsp:txBody>
      <dsp:txXfrm>
        <a:off x="4186186" y="26036"/>
        <a:ext cx="1450498" cy="1450498"/>
      </dsp:txXfrm>
    </dsp:sp>
    <dsp:sp modelId="{8701E620-E281-4548-A13C-9C6B193587FE}">
      <dsp:nvSpPr>
        <dsp:cNvPr id="0" name=""/>
        <dsp:cNvSpPr/>
      </dsp:nvSpPr>
      <dsp:spPr>
        <a:xfrm rot="18600000">
          <a:off x="5546952" y="2090038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600000">
        <a:off x="5546952" y="2090038"/>
        <a:ext cx="598453" cy="616461"/>
      </dsp:txXfrm>
    </dsp:sp>
    <dsp:sp modelId="{CEE884C9-5CE1-4410-9493-21BC15A36C12}">
      <dsp:nvSpPr>
        <dsp:cNvPr id="0" name=""/>
        <dsp:cNvSpPr/>
      </dsp:nvSpPr>
      <dsp:spPr>
        <a:xfrm>
          <a:off x="5960902" y="671980"/>
          <a:ext cx="1450498" cy="14504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КРИМИНАЛИСТИКА</a:t>
          </a:r>
          <a:endParaRPr lang="ru-RU" sz="1200" kern="1200" dirty="0"/>
        </a:p>
      </dsp:txBody>
      <dsp:txXfrm>
        <a:off x="5960902" y="671980"/>
        <a:ext cx="1450498" cy="1450498"/>
      </dsp:txXfrm>
    </dsp:sp>
    <dsp:sp modelId="{475A5BA7-AFCA-4BF9-9D87-E4EBB21C0903}">
      <dsp:nvSpPr>
        <dsp:cNvPr id="0" name=""/>
        <dsp:cNvSpPr/>
      </dsp:nvSpPr>
      <dsp:spPr>
        <a:xfrm rot="21000000">
          <a:off x="6044318" y="2951502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000000">
        <a:off x="6044318" y="2951502"/>
        <a:ext cx="598453" cy="616461"/>
      </dsp:txXfrm>
    </dsp:sp>
    <dsp:sp modelId="{2BA67AF7-5725-428B-A7BB-57CF5E72BEA1}">
      <dsp:nvSpPr>
        <dsp:cNvPr id="0" name=""/>
        <dsp:cNvSpPr/>
      </dsp:nvSpPr>
      <dsp:spPr>
        <a:xfrm>
          <a:off x="6905208" y="2307567"/>
          <a:ext cx="1450498" cy="14504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СУДЕБНАЯ МЕДИЦИНА</a:t>
          </a:r>
          <a:endParaRPr lang="ru-RU" sz="1200" kern="1200" dirty="0"/>
        </a:p>
      </dsp:txBody>
      <dsp:txXfrm>
        <a:off x="6905208" y="2307567"/>
        <a:ext cx="1450498" cy="1450498"/>
      </dsp:txXfrm>
    </dsp:sp>
    <dsp:sp modelId="{AF2EC964-BE14-4BCA-B883-F2B2DD305F7C}">
      <dsp:nvSpPr>
        <dsp:cNvPr id="0" name=""/>
        <dsp:cNvSpPr/>
      </dsp:nvSpPr>
      <dsp:spPr>
        <a:xfrm rot="1800000">
          <a:off x="5871585" y="3931123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00000">
        <a:off x="5871585" y="3931123"/>
        <a:ext cx="598453" cy="616461"/>
      </dsp:txXfrm>
    </dsp:sp>
    <dsp:sp modelId="{46714731-587C-44AB-A62A-91C9BBA6F346}">
      <dsp:nvSpPr>
        <dsp:cNvPr id="0" name=""/>
        <dsp:cNvSpPr/>
      </dsp:nvSpPr>
      <dsp:spPr>
        <a:xfrm>
          <a:off x="6577254" y="4167487"/>
          <a:ext cx="1450498" cy="14504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СОЦИОЛОГИЯ</a:t>
          </a:r>
          <a:endParaRPr lang="ru-RU" sz="1200" kern="1200" dirty="0"/>
        </a:p>
      </dsp:txBody>
      <dsp:txXfrm>
        <a:off x="6577254" y="4167487"/>
        <a:ext cx="1450498" cy="1450498"/>
      </dsp:txXfrm>
    </dsp:sp>
    <dsp:sp modelId="{1B967C8E-2F99-4AA0-9FAC-067CA8B02F65}">
      <dsp:nvSpPr>
        <dsp:cNvPr id="0" name=""/>
        <dsp:cNvSpPr/>
      </dsp:nvSpPr>
      <dsp:spPr>
        <a:xfrm rot="4200000">
          <a:off x="5109575" y="4570525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4200000">
        <a:off x="5109575" y="4570525"/>
        <a:ext cx="598453" cy="616461"/>
      </dsp:txXfrm>
    </dsp:sp>
    <dsp:sp modelId="{07EE135F-DA95-4294-8C6A-80BCEA5DCFBE}">
      <dsp:nvSpPr>
        <dsp:cNvPr id="0" name=""/>
        <dsp:cNvSpPr/>
      </dsp:nvSpPr>
      <dsp:spPr>
        <a:xfrm>
          <a:off x="5130492" y="5381464"/>
          <a:ext cx="1450498" cy="14504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СУДЕБНАЯ БУХГАЛТЕРИЯ</a:t>
          </a:r>
          <a:endParaRPr lang="ru-RU" sz="1200" kern="1200" dirty="0"/>
        </a:p>
      </dsp:txBody>
      <dsp:txXfrm>
        <a:off x="5130492" y="5381464"/>
        <a:ext cx="1450498" cy="1450498"/>
      </dsp:txXfrm>
    </dsp:sp>
    <dsp:sp modelId="{A679B571-78F0-4DA6-B697-FA0118B07EBF}">
      <dsp:nvSpPr>
        <dsp:cNvPr id="0" name=""/>
        <dsp:cNvSpPr/>
      </dsp:nvSpPr>
      <dsp:spPr>
        <a:xfrm rot="6600000">
          <a:off x="4114842" y="4570525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6600000">
        <a:off x="4114842" y="4570525"/>
        <a:ext cx="598453" cy="616461"/>
      </dsp:txXfrm>
    </dsp:sp>
    <dsp:sp modelId="{FB1F077A-69A4-4EA6-85B5-BF87655EB583}">
      <dsp:nvSpPr>
        <dsp:cNvPr id="0" name=""/>
        <dsp:cNvSpPr/>
      </dsp:nvSpPr>
      <dsp:spPr>
        <a:xfrm>
          <a:off x="3241879" y="5381464"/>
          <a:ext cx="1450498" cy="1450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СУДЕБНАЯ ПСИХИАТРИЯ</a:t>
          </a:r>
          <a:endParaRPr lang="ru-RU" sz="1200" kern="1200" dirty="0"/>
        </a:p>
      </dsp:txBody>
      <dsp:txXfrm>
        <a:off x="3241879" y="5381464"/>
        <a:ext cx="1450498" cy="1450498"/>
      </dsp:txXfrm>
    </dsp:sp>
    <dsp:sp modelId="{185E661F-2C77-4AEE-9A64-747258934F7C}">
      <dsp:nvSpPr>
        <dsp:cNvPr id="0" name=""/>
        <dsp:cNvSpPr/>
      </dsp:nvSpPr>
      <dsp:spPr>
        <a:xfrm rot="9000000">
          <a:off x="3352832" y="3931123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9000000">
        <a:off x="3352832" y="3931123"/>
        <a:ext cx="598453" cy="616461"/>
      </dsp:txXfrm>
    </dsp:sp>
    <dsp:sp modelId="{F472C30D-C499-4E54-9EBF-FC3E86AE7557}">
      <dsp:nvSpPr>
        <dsp:cNvPr id="0" name=""/>
        <dsp:cNvSpPr/>
      </dsp:nvSpPr>
      <dsp:spPr>
        <a:xfrm>
          <a:off x="1795118" y="4167487"/>
          <a:ext cx="1450498" cy="14504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ФИЛОСОФИЯ</a:t>
          </a:r>
          <a:endParaRPr lang="ru-RU" sz="1200" kern="1200" dirty="0"/>
        </a:p>
      </dsp:txBody>
      <dsp:txXfrm>
        <a:off x="1795118" y="4167487"/>
        <a:ext cx="1450498" cy="1450498"/>
      </dsp:txXfrm>
    </dsp:sp>
    <dsp:sp modelId="{5CC0FDF6-7B2D-444B-BADD-9EE3EEC02C21}">
      <dsp:nvSpPr>
        <dsp:cNvPr id="0" name=""/>
        <dsp:cNvSpPr/>
      </dsp:nvSpPr>
      <dsp:spPr>
        <a:xfrm rot="11400000">
          <a:off x="3180099" y="2951502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1400000">
        <a:off x="3180099" y="2951502"/>
        <a:ext cx="598453" cy="616461"/>
      </dsp:txXfrm>
    </dsp:sp>
    <dsp:sp modelId="{6A9F6F40-5181-4157-AF4C-1582C41D2FEF}">
      <dsp:nvSpPr>
        <dsp:cNvPr id="0" name=""/>
        <dsp:cNvSpPr/>
      </dsp:nvSpPr>
      <dsp:spPr>
        <a:xfrm>
          <a:off x="1467164" y="2307567"/>
          <a:ext cx="1450498" cy="14504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ПЕНИТЕНЦИАРНАЯ ПЕДАГОГИКА</a:t>
          </a:r>
          <a:endParaRPr lang="ru-RU" sz="1200" kern="1200" dirty="0"/>
        </a:p>
      </dsp:txBody>
      <dsp:txXfrm>
        <a:off x="1467164" y="2307567"/>
        <a:ext cx="1450498" cy="1450498"/>
      </dsp:txXfrm>
    </dsp:sp>
    <dsp:sp modelId="{4E07D5CF-E3C2-429D-A658-EE8C24978222}">
      <dsp:nvSpPr>
        <dsp:cNvPr id="0" name=""/>
        <dsp:cNvSpPr/>
      </dsp:nvSpPr>
      <dsp:spPr>
        <a:xfrm rot="13800000">
          <a:off x="3677465" y="2090038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3800000">
        <a:off x="3677465" y="2090038"/>
        <a:ext cx="598453" cy="616461"/>
      </dsp:txXfrm>
    </dsp:sp>
    <dsp:sp modelId="{030DBAEC-BFF3-4E40-8DBD-E75CE76AD3B5}">
      <dsp:nvSpPr>
        <dsp:cNvPr id="0" name=""/>
        <dsp:cNvSpPr/>
      </dsp:nvSpPr>
      <dsp:spPr>
        <a:xfrm>
          <a:off x="2411470" y="671980"/>
          <a:ext cx="1450498" cy="14504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ПЕНИТЕНЦИАРНАЯ ПСИХОЛОГИЯ</a:t>
          </a:r>
          <a:endParaRPr lang="ru-RU" sz="1200" kern="1200" dirty="0"/>
        </a:p>
      </dsp:txBody>
      <dsp:txXfrm>
        <a:off x="2411470" y="671980"/>
        <a:ext cx="1450498" cy="1450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63AB3-B542-4ECD-9869-2B5AE904C60E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AF07-5CCF-4E12-9B27-9F5A6623B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53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НФ ГУ-ВШЭ факультет права кафедра уголовного права и уголовного процесса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к.ю.н., доцент Мурзаков Сергей Иванович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CCA46-8B6E-485D-AE01-F58ECE5B26ED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Впервые в России принципы УЗ были сформулированы в Основах уголовного законодательства Союза ССР и республик 1991г. В ст.2 Основ называлось 8 принципов: законности, равенства перед законом, неотвратимости ответственности, личной и виновной ответственности, справедивости, демократизма и гуманизма.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НФ ГУ-ВШЭ факультет права кафедра уголовного права и уголовного процесса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к.ю.н., доцент Мурзаков Сергей Иванович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84757-07E1-4B01-9159-FB89E9037A61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Выдающийся итальянский просветитель и гуманист </a:t>
            </a:r>
            <a:r>
              <a:rPr lang="en-US" smtClean="0"/>
              <a:t>XVIII</a:t>
            </a:r>
            <a:r>
              <a:rPr lang="ru-RU" smtClean="0"/>
              <a:t> 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D309-1B20-4CBB-A075-30D9B59F0E5B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E511-A33F-4FE1-BCFD-4C7F864F4F8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757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4579-9A88-4DFA-99B3-E939F756FE42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FC75-EAD0-407D-9539-F6A9A94F94E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8962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FA63-02FB-485F-989C-BA80A865BFB8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07EA-8AC5-45EB-9E08-0BE55F06668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178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49E5-8273-43E0-99C7-0E5A35156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13AA-9B82-4EA8-84EB-EDD0AE5C6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ADF7-62A8-43FF-B8A8-58C69CBF309F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6515-96CF-4856-B16F-3698F650D0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48028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7F09-9A3A-41A3-AC15-4DDE636A3D21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6D3A-3F11-4BFD-B4F9-801E516AF51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4958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2E6E-6F40-48BC-9AC7-BEF582C6E9EF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AB19-6728-4DFD-BCD2-C4E54E6C480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9552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A728-1534-4D31-8E5F-6CA7C9A55FDD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0C93-9436-48EF-B12B-33D3845CC027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7846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1246-0578-4B2F-B847-05CBAB545DA7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C508-D4AA-4F10-8CB9-42D133104E2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9111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1805-3CA1-4E60-9266-806B692C6D74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34CA-BD9D-4A02-8FA3-36373433D88D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63831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D8090-7440-40D9-8EAB-C3F036330128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199B-2696-4858-A261-7F4E18058AE9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3970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F6E3-11DE-473F-9175-6B0635E31336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C5C6-6669-4715-B871-B7E8947DF937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818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EE811F-EAFD-4C5B-876C-CF88F2F23B3E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05FB9A-D4DC-410B-92C5-FCD0E0CC2F17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3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3" Type="http://schemas.openxmlformats.org/officeDocument/2006/relationships/image" Target="../media/image26.gif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40809"/>
            <a:ext cx="12192000" cy="432117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/>
              <a:t>Понятие, предмет, методы, задачи и система </a:t>
            </a:r>
            <a:br>
              <a:rPr lang="ru-RU" sz="6600" dirty="0" smtClean="0"/>
            </a:br>
            <a:r>
              <a:rPr lang="ru-RU" sz="6600" dirty="0" smtClean="0"/>
              <a:t>уголовного права </a:t>
            </a:r>
            <a:br>
              <a:rPr lang="ru-RU" sz="6600" dirty="0" smtClean="0"/>
            </a:br>
            <a:r>
              <a:rPr lang="ru-RU" sz="6600" dirty="0" smtClean="0"/>
              <a:t>и его науки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119967" y="185296"/>
            <a:ext cx="59520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№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Picture 5" descr="AG0001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003747">
            <a:off x="9559926" y="11642"/>
            <a:ext cx="1390650" cy="275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AG0001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29785">
            <a:off x="1360753" y="28841"/>
            <a:ext cx="1503363" cy="297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176654" y="2432957"/>
            <a:ext cx="4946059" cy="3554373"/>
          </a:xfrm>
          <a:prstGeom prst="flowChartPunchedCard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dirty="0" smtClean="0"/>
              <a:t>Отношения возникающие в связи с правомерными деяниями, внешне сходными с преступлениями (необходимая оборона и др.)</a:t>
            </a:r>
            <a:endParaRPr lang="ru-RU" sz="3000" dirty="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417258" y="2432939"/>
            <a:ext cx="3856373" cy="3554373"/>
          </a:xfrm>
          <a:prstGeom prst="flowChartPunchedCard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dirty="0" smtClean="0"/>
              <a:t>Отношение, возникающее в связи с совершенным преступлением</a:t>
            </a:r>
            <a:endParaRPr lang="ru-RU" sz="36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25248"/>
            <a:ext cx="1039091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Предмет отрасли права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83122" y="2446792"/>
            <a:ext cx="3422073" cy="3554373"/>
          </a:xfrm>
          <a:prstGeom prst="flowChartPunchedCard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dirty="0" smtClean="0"/>
              <a:t>Преступление как конфликтное противоправное поведение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7" grpId="0" animBg="1"/>
      <p:bldP spid="18434" grpId="0"/>
      <p:bldP spid="184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11393"/>
            <a:ext cx="1041861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Предмет отрасли права</a:t>
            </a: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666190" y="1466611"/>
            <a:ext cx="11027046" cy="1569660"/>
          </a:xfrm>
          <a:prstGeom prst="flowChartProcess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Общественные отношения, возникающие в связи с совершенным преступлением</a:t>
            </a:r>
          </a:p>
          <a:p>
            <a:r>
              <a:rPr lang="ru-RU" sz="3200" i="1" dirty="0">
                <a:solidFill>
                  <a:schemeClr val="bg1"/>
                </a:solidFill>
              </a:rPr>
              <a:t>(Б.В. </a:t>
            </a:r>
            <a:r>
              <a:rPr lang="ru-RU" sz="3200" i="1" dirty="0" err="1">
                <a:solidFill>
                  <a:schemeClr val="bg1"/>
                </a:solidFill>
              </a:rPr>
              <a:t>Здравомыслов</a:t>
            </a:r>
            <a:r>
              <a:rPr lang="ru-RU" sz="3200" i="1" dirty="0">
                <a:solidFill>
                  <a:schemeClr val="bg1"/>
                </a:solidFill>
              </a:rPr>
              <a:t>, Ю.И. Ляпунов, С.И. Никулин)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666189" y="3492057"/>
            <a:ext cx="11040901" cy="1077218"/>
          </a:xfrm>
          <a:prstGeom prst="flowChartProcess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Общественные отношения, возникающие в результате совершения общественно опасных деяний </a:t>
            </a:r>
            <a:r>
              <a:rPr lang="ru-RU" sz="3200" i="1">
                <a:solidFill>
                  <a:schemeClr val="bg1"/>
                </a:solidFill>
              </a:rPr>
              <a:t>(А.И. Коробеев)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666190" y="5025060"/>
            <a:ext cx="11081130" cy="1077218"/>
          </a:xfrm>
          <a:prstGeom prst="flowChartProcess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Деяния, признаваемые преступными, а также наказание, предусмотренное за совершение этих деяний </a:t>
            </a:r>
            <a:r>
              <a:rPr lang="ru-RU" sz="3200" i="1">
                <a:solidFill>
                  <a:schemeClr val="bg1"/>
                </a:solidFill>
              </a:rPr>
              <a:t>(А.Н. Игнатов)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 animBg="1"/>
      <p:bldP spid="768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7344" y="80668"/>
            <a:ext cx="10058401" cy="1083114"/>
          </a:xfrm>
          <a:ln w="25400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Можно вести речь о </a:t>
            </a:r>
            <a:r>
              <a:rPr lang="ru-RU" sz="4000" dirty="0" err="1" smtClean="0">
                <a:solidFill>
                  <a:schemeClr val="bg1"/>
                </a:solidFill>
              </a:rPr>
              <a:t>двухпредметности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уголовного права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1488018" y="1749854"/>
            <a:ext cx="4220055" cy="578882"/>
          </a:xfrm>
          <a:prstGeom prst="flowChartAlternateProcess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Ctr="1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Предмет регулирования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6866467" y="1749854"/>
            <a:ext cx="3940078" cy="578882"/>
          </a:xfrm>
          <a:prstGeom prst="flowChartAlternateProcess">
            <a:avLst/>
          </a:prstGeom>
          <a:solidFill>
            <a:srgbClr val="A50021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Ctr="1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Предмет охраны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1136074" y="3327805"/>
            <a:ext cx="4252260" cy="296251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Общественные отношения, возникающие вследствие совершения общественно опасного деяния (преступления)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7152217" y="3327805"/>
            <a:ext cx="3903710" cy="2485787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Наиболее важные (значимые) общественные отношения</a:t>
            </a:r>
          </a:p>
          <a:p>
            <a:r>
              <a:rPr lang="ru-RU" sz="2800" dirty="0">
                <a:solidFill>
                  <a:schemeClr val="bg1"/>
                </a:solidFill>
              </a:rPr>
              <a:t>(ч.1 ст.2 УК РФ)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2915229" y="2623116"/>
            <a:ext cx="89362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8487270" y="2623116"/>
            <a:ext cx="89362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ru-RU" sz="2800">
              <a:solidFill>
                <a:schemeClr val="bg1"/>
              </a:solidFill>
            </a:endParaRPr>
          </a:p>
        </p:txBody>
      </p:sp>
      <p:cxnSp>
        <p:nvCxnSpPr>
          <p:cNvPr id="77834" name="AutoShape 10"/>
          <p:cNvCxnSpPr>
            <a:cxnSpLocks noChangeShapeType="1"/>
            <a:stCxn id="77826" idx="2"/>
            <a:endCxn id="77828" idx="0"/>
          </p:cNvCxnSpPr>
          <p:nvPr/>
        </p:nvCxnSpPr>
        <p:spPr bwMode="auto">
          <a:xfrm flipH="1">
            <a:off x="3598046" y="1163782"/>
            <a:ext cx="3398499" cy="586072"/>
          </a:xfrm>
          <a:prstGeom prst="straightConnector1">
            <a:avLst/>
          </a:prstGeom>
          <a:noFill/>
          <a:ln w="28575" cap="rnd" cmpd="dbl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77835" name="AutoShape 11"/>
          <p:cNvCxnSpPr>
            <a:cxnSpLocks noChangeShapeType="1"/>
            <a:stCxn id="77826" idx="2"/>
            <a:endCxn id="77829" idx="0"/>
          </p:cNvCxnSpPr>
          <p:nvPr/>
        </p:nvCxnSpPr>
        <p:spPr bwMode="auto">
          <a:xfrm>
            <a:off x="6996545" y="1163782"/>
            <a:ext cx="1839961" cy="586072"/>
          </a:xfrm>
          <a:prstGeom prst="straightConnector1">
            <a:avLst/>
          </a:prstGeom>
          <a:noFill/>
          <a:ln w="28575" cap="rnd" cmpd="dbl">
            <a:solidFill>
              <a:srgbClr val="00206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8" grpId="0" animBg="1"/>
      <p:bldP spid="77829" grpId="0" animBg="1"/>
      <p:bldP spid="77830" grpId="0" animBg="1"/>
      <p:bldP spid="77831" grpId="0" animBg="1"/>
      <p:bldP spid="77832" grpId="0" animBg="1"/>
      <p:bldP spid="778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236" y="52958"/>
            <a:ext cx="10404764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Уголовное право, как отрасль права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0" y="1253825"/>
            <a:ext cx="12011892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dirty="0" smtClean="0"/>
              <a:t>система норм, </a:t>
            </a:r>
            <a:r>
              <a:rPr lang="ru-RU" sz="3600" b="1" i="1" dirty="0" smtClean="0">
                <a:solidFill>
                  <a:srgbClr val="FF3300"/>
                </a:solidFill>
              </a:rPr>
              <a:t>установленных</a:t>
            </a:r>
            <a:r>
              <a:rPr lang="ru-RU" sz="3600" dirty="0" smtClean="0"/>
              <a:t> высшим законодательным органом государства и </a:t>
            </a:r>
            <a:r>
              <a:rPr lang="ru-RU" sz="3600" b="1" i="1" dirty="0" smtClean="0">
                <a:solidFill>
                  <a:srgbClr val="FF3300"/>
                </a:solidFill>
              </a:rPr>
              <a:t>определяющих </a:t>
            </a:r>
            <a:r>
              <a:rPr lang="ru-RU" sz="3600" dirty="0" smtClean="0"/>
              <a:t>принципы и основания уголовной ответственности, преступность и наказуемость общественно опасных деяний, общие начала и правила назначения наказания, порядок и виды освобождения от уголовной ответственности и (или) от наказания, а также основания и пределы применения мер уголовно-правового характера, не являющихся наказанием.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Уголовное право есть такая система норм, которая </a:t>
            </a:r>
            <a:r>
              <a:rPr lang="ru-RU" b="1" i="1" dirty="0" smtClean="0">
                <a:solidFill>
                  <a:srgbClr val="FF3300"/>
                </a:solidFill>
              </a:rPr>
              <a:t>регулирует</a:t>
            </a:r>
            <a:r>
              <a:rPr lang="ru-RU" dirty="0" smtClean="0"/>
              <a:t> отношения, возникающие в результате совершения общественно опасных деяний, в целях охраны личности, общества и государства от преступлений</a:t>
            </a: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431800" y="3303073"/>
            <a:ext cx="7977909" cy="1259919"/>
          </a:xfrm>
          <a:prstGeom prst="wedgeRoundRectCallout">
            <a:avLst>
              <a:gd name="adj1" fmla="val -29978"/>
              <a:gd name="adj2" fmla="val -262744"/>
              <a:gd name="adj3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ru-RU" sz="4400" dirty="0" err="1">
                <a:solidFill>
                  <a:schemeClr val="bg1"/>
                </a:solidFill>
              </a:rPr>
              <a:t>Коробеев</a:t>
            </a:r>
            <a:r>
              <a:rPr lang="ru-RU" sz="4400" dirty="0">
                <a:solidFill>
                  <a:schemeClr val="bg1"/>
                </a:solidFill>
              </a:rPr>
              <a:t> Александр Иванович, 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д.ю.н</a:t>
            </a:r>
            <a:r>
              <a:rPr lang="ru-RU" sz="2400" dirty="0">
                <a:solidFill>
                  <a:schemeClr val="bg1"/>
                </a:solidFill>
              </a:rPr>
              <a:t>., профессор, заслуженный деятель науки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52958"/>
            <a:ext cx="1041861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Предмет уголовного права: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5" y="1330037"/>
            <a:ext cx="11817927" cy="51945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принципов и оснований уголовной ответственности,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определение круга деяний, признаваемых преступлениями,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характера их наказуемости,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общих начал и правил назначения наказания,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порядка и видов освобождения от уголовной ответственности и (или) от наказания,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оснований и пределов применения мер уголовно-правового характера, не являющихся наказанием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526" y="11393"/>
            <a:ext cx="10432474" cy="1143000"/>
          </a:xfrm>
        </p:spPr>
        <p:txBody>
          <a:bodyPr/>
          <a:lstStyle/>
          <a:p>
            <a:pPr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Метод 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1" y="2514600"/>
            <a:ext cx="5363633" cy="3017838"/>
          </a:xfrm>
        </p:spPr>
      </p:pic>
      <p:pic>
        <p:nvPicPr>
          <p:cNvPr id="5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18768" y="2109788"/>
            <a:ext cx="5363633" cy="3827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smurzakov\Pictures\человечки\Человечки\ЧЕЛОВЕЧКИ\160_figure_pound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4624" y="1172440"/>
            <a:ext cx="3143250" cy="5694293"/>
          </a:xfrm>
          <a:prstGeom prst="rect">
            <a:avLst/>
          </a:prstGeom>
          <a:noFill/>
        </p:spPr>
      </p:pic>
      <p:pic>
        <p:nvPicPr>
          <p:cNvPr id="2060" name="Picture 12" descr="C:\Users\smurzakov\Pictures\человечки\преступники\порет ребе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399" y="1565566"/>
            <a:ext cx="2979074" cy="1953491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1"/>
            <a:ext cx="10390909" cy="119149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Метод отрасли права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761637"/>
            <a:ext cx="12192000" cy="293010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SzPct val="120000"/>
              <a:buFont typeface="Wingdings" pitchFamily="2" charset="2"/>
              <a:buChar char="G"/>
              <a:defRPr/>
            </a:pPr>
            <a:r>
              <a:rPr lang="ru-RU" sz="3600" dirty="0" smtClean="0"/>
              <a:t>Сочетание убеждения и принуждения в процессе реализации и применения уголовно-правовых норм, привлечения лица, совершившего преступление к уголовной ответственности, назначения и исполнения в отношении его наказания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0219" y="1250088"/>
            <a:ext cx="115962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buClr>
                <a:srgbClr val="C00000"/>
              </a:buClr>
              <a:buSzPct val="120000"/>
              <a:buFont typeface="Wingdings" pitchFamily="2" charset="2"/>
              <a:buChar char="G"/>
            </a:pPr>
            <a:r>
              <a:rPr lang="ru-RU" sz="4000" dirty="0" smtClean="0"/>
              <a:t>Установление </a:t>
            </a:r>
          </a:p>
          <a:p>
            <a:pPr lvl="0">
              <a:buClr>
                <a:srgbClr val="C00000"/>
              </a:buClr>
              <a:buSzPct val="120000"/>
              <a:buFont typeface="Wingdings" pitchFamily="2" charset="2"/>
              <a:buChar char="F"/>
            </a:pPr>
            <a:r>
              <a:rPr lang="ru-RU" sz="4000" dirty="0" smtClean="0"/>
              <a:t>преступности деяний, </a:t>
            </a:r>
          </a:p>
          <a:p>
            <a:pPr lvl="0">
              <a:buClr>
                <a:srgbClr val="C00000"/>
              </a:buClr>
              <a:buSzPct val="120000"/>
              <a:buFont typeface="Wingdings" pitchFamily="2" charset="2"/>
              <a:buChar char="F"/>
            </a:pPr>
            <a:r>
              <a:rPr lang="ru-RU" sz="4000" dirty="0" smtClean="0"/>
              <a:t>уголовных запретов их совершения и </a:t>
            </a:r>
          </a:p>
          <a:p>
            <a:pPr lvl="0">
              <a:buClr>
                <a:srgbClr val="C00000"/>
              </a:buClr>
              <a:buSzPct val="120000"/>
              <a:buFont typeface="Wingdings" pitchFamily="2" charset="2"/>
              <a:buChar char="F"/>
            </a:pPr>
            <a:r>
              <a:rPr lang="ru-RU" sz="4000" dirty="0" smtClean="0"/>
              <a:t>их наказуемости</a:t>
            </a:r>
            <a:endParaRPr lang="ru-RU" sz="4000" dirty="0"/>
          </a:p>
        </p:txBody>
      </p:sp>
      <p:pic>
        <p:nvPicPr>
          <p:cNvPr id="2050" name="Picture 2" descr="C:\Users\smurzakov\Pictures\человечки\преступники\unca-xB06Zo0LY7JgT8gXzl72eJkfbmt4t8yenImKBVvK0kTmF0xjctABnaLJIm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6428" y="1953495"/>
            <a:ext cx="4755572" cy="4755572"/>
          </a:xfrm>
          <a:prstGeom prst="rect">
            <a:avLst/>
          </a:prstGeom>
          <a:noFill/>
        </p:spPr>
      </p:pic>
      <p:pic>
        <p:nvPicPr>
          <p:cNvPr id="2053" name="Picture 5" descr="C:\Users\smurzakov\Pictures\человечки\преступники\стоп в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2896" y="3048000"/>
            <a:ext cx="2997200" cy="3810000"/>
          </a:xfrm>
          <a:prstGeom prst="rect">
            <a:avLst/>
          </a:prstGeom>
          <a:noFill/>
        </p:spPr>
      </p:pic>
      <p:pic>
        <p:nvPicPr>
          <p:cNvPr id="2054" name="Picture 6" descr="C:\Users\smurzakov\Pictures\человечки\преступники\depositphotos_5070635-Two-have-a-third-pers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4995" y="3664366"/>
            <a:ext cx="3525405" cy="2649269"/>
          </a:xfrm>
          <a:prstGeom prst="rect">
            <a:avLst/>
          </a:prstGeom>
          <a:noFill/>
        </p:spPr>
      </p:pic>
      <p:pic>
        <p:nvPicPr>
          <p:cNvPr id="2055" name="Picture 7" descr="C:\Users\smurzakov\Pictures\человечки\преступники\8889477-Policeman-holds-3D-criminal-in-a-lineup-mugshot-of-cop-and-busted--Stock-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6145" y="3567079"/>
            <a:ext cx="2992582" cy="2747996"/>
          </a:xfrm>
          <a:prstGeom prst="rect">
            <a:avLst/>
          </a:prstGeom>
          <a:noFill/>
        </p:spPr>
      </p:pic>
      <p:pic>
        <p:nvPicPr>
          <p:cNvPr id="2057" name="Picture 9" descr="C:\Users\smurzakov\Pictures\человечки\преступники\3d-white-people-police-and-thief-stock-illustration-image-41525909-KnjQKW-clipa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5563" y="1330039"/>
            <a:ext cx="1795310" cy="2362200"/>
          </a:xfrm>
          <a:prstGeom prst="rect">
            <a:avLst/>
          </a:prstGeom>
          <a:noFill/>
        </p:spPr>
      </p:pic>
      <p:pic>
        <p:nvPicPr>
          <p:cNvPr id="2058" name="Picture 10" descr="C:\Users\smurzakov\Pictures\человечки\преступники\7-FTC-on-Offense-1024x7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1" y="1427017"/>
            <a:ext cx="2724727" cy="2043545"/>
          </a:xfrm>
          <a:prstGeom prst="rect">
            <a:avLst/>
          </a:prstGeom>
          <a:noFill/>
        </p:spPr>
      </p:pic>
      <p:pic>
        <p:nvPicPr>
          <p:cNvPr id="2059" name="Picture 11" descr="C:\Users\smurzakov\Pictures\человечки\преступники\240_F_50031643_62SPQv9wVAC8F09jpUYF8YT2E0MF4Sk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27013"/>
            <a:ext cx="2390948" cy="2431473"/>
          </a:xfrm>
          <a:prstGeom prst="rect">
            <a:avLst/>
          </a:prstGeom>
          <a:noFill/>
        </p:spPr>
      </p:pic>
      <p:pic>
        <p:nvPicPr>
          <p:cNvPr id="2062" name="Picture 14" descr="C:\Users\smurzakov\Pictures\человечки\Человечки\ЧЕЛОВЕЧКИ\Анимационные картинки для презентаций _ Шаблоны презентаций PowerPoint_files\58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91925" y="3869577"/>
            <a:ext cx="1786802" cy="214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0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11393"/>
            <a:ext cx="1041861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Метод отрасли права</a:t>
            </a: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1005800" y="1486608"/>
            <a:ext cx="3143249" cy="578882"/>
          </a:xfrm>
          <a:prstGeom prst="flowChartAlternate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Ctr="1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императивный</a:t>
            </a: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7301229" y="1486608"/>
            <a:ext cx="3643037" cy="578882"/>
          </a:xfrm>
          <a:prstGeom prst="flowChartAlternateProcess">
            <a:avLst/>
          </a:prstGeom>
          <a:solidFill>
            <a:srgbClr val="00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Ctr="1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диспозитивный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256500" y="3178821"/>
            <a:ext cx="4762500" cy="200906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Связан с установлением запрета и применением мер уголовной репрессии за совершение преступлений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5929736" y="3178821"/>
            <a:ext cx="5985164" cy="3439239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Предусматривает возможность смягчения или полного исключения репрессии в случаях позитивного </a:t>
            </a:r>
            <a:r>
              <a:rPr lang="ru-RU" sz="2800" dirty="0" err="1">
                <a:solidFill>
                  <a:schemeClr val="bg1"/>
                </a:solidFill>
              </a:rPr>
              <a:t>постпреступного</a:t>
            </a:r>
            <a:r>
              <a:rPr lang="ru-RU" sz="2800" dirty="0">
                <a:solidFill>
                  <a:schemeClr val="bg1"/>
                </a:solidFill>
              </a:rPr>
              <a:t> поведения, добровольного отказа от доведения умышленного преступления до конца и др.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2159382" y="2470711"/>
            <a:ext cx="670984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8913899" y="2470711"/>
            <a:ext cx="78400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50" grpId="0" animBg="1"/>
      <p:bldP spid="82951" grpId="0" animBg="1"/>
      <p:bldP spid="82952" grpId="0" animBg="1"/>
      <p:bldP spid="829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2654" y="66813"/>
            <a:ext cx="1034934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Метод отрасли права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(по </a:t>
            </a:r>
            <a:r>
              <a:rPr lang="ru-RU" sz="2800" dirty="0" err="1" smtClean="0">
                <a:solidFill>
                  <a:schemeClr val="bg1"/>
                </a:solidFill>
              </a:rPr>
              <a:t>Коробееву</a:t>
            </a:r>
            <a:r>
              <a:rPr lang="ru-RU" sz="2800" dirty="0" smtClean="0">
                <a:solidFill>
                  <a:schemeClr val="bg1"/>
                </a:solidFill>
              </a:rPr>
              <a:t> А.И.)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1116639" y="1486608"/>
            <a:ext cx="3143249" cy="646986"/>
          </a:xfrm>
          <a:prstGeom prst="flowChartAlternate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Ctr="1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принуждение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7890349" y="1486608"/>
            <a:ext cx="3148069" cy="646986"/>
          </a:xfrm>
          <a:prstGeom prst="flowChartAlternateProcess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Ctr="1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поощрение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334433" y="3450472"/>
            <a:ext cx="4800600" cy="2485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совершившим преступление (выражается в лишении человека неких благ – от имущества до свободы и даже жизни)</a:t>
            </a: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5763491" y="3450472"/>
            <a:ext cx="6127943" cy="2553891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испытывающим раскаяние, стремящимся вернуться к честной законопослушной жизни (выражается в освобождении от обременений налагаемых (могущих быть наложенными) в связи с совершенным деянием)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2311785" y="2581425"/>
            <a:ext cx="670984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9258149" y="2581425"/>
            <a:ext cx="677486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sz="3600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676046" y="2581425"/>
            <a:ext cx="4551567" cy="64633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/>
              <a:t>применяется к лицам,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  <p:bldP spid="81926" grpId="0" animBg="1"/>
      <p:bldP spid="81927" grpId="0" animBg="1"/>
      <p:bldP spid="81928" grpId="0" animBg="1"/>
      <p:bldP spid="81929" grpId="0" animBg="1"/>
      <p:bldP spid="819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236" y="39103"/>
            <a:ext cx="10404764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Функции уголовного права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7680"/>
            <a:ext cx="109728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Char char="C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Регулятивные</a:t>
            </a: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Char char="C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Охранительные</a:t>
            </a: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Char char="C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Предупредительные</a:t>
            </a: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Char char="C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Воспитательные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87236" y="25248"/>
            <a:ext cx="10404764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ПЛАН ЛЕКЦИИ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0108" y="1316745"/>
            <a:ext cx="12011891" cy="5111750"/>
          </a:xfrm>
        </p:spPr>
        <p:txBody>
          <a:bodyPr/>
          <a:lstStyle/>
          <a:p>
            <a:pPr marL="609600" indent="-609600" eaLnBrk="1" hangingPunct="1">
              <a:buSzPct val="105000"/>
              <a:buFont typeface="Wingdings" pitchFamily="2" charset="2"/>
              <a:buAutoNum type="arabicPeriod"/>
              <a:defRPr/>
            </a:pPr>
            <a:r>
              <a:rPr lang="ru-RU" sz="4000" dirty="0" smtClean="0"/>
              <a:t>Предмет, метод, задачи и система уголовного права. Соотношение уголовного права с другими отраслями права</a:t>
            </a:r>
          </a:p>
          <a:p>
            <a:pPr marL="609600" indent="-609600" eaLnBrk="1" hangingPunct="1">
              <a:buSzPct val="105000"/>
              <a:buFont typeface="Wingdings" pitchFamily="2" charset="2"/>
              <a:buAutoNum type="arabicPeriod"/>
              <a:defRPr/>
            </a:pPr>
            <a:r>
              <a:rPr lang="ru-RU" sz="4000" dirty="0" smtClean="0"/>
              <a:t>Наука уголовного права: понятие, предмет, метод, задачи, система и значение. Соотношение уголовного права с другими науками</a:t>
            </a:r>
          </a:p>
          <a:p>
            <a:pPr marL="609600" indent="-609600" eaLnBrk="1" hangingPunct="1">
              <a:buSzPct val="105000"/>
              <a:buFont typeface="Wingdings" pitchFamily="2" charset="2"/>
              <a:buAutoNum type="arabicPeriod"/>
              <a:defRPr/>
            </a:pPr>
            <a:r>
              <a:rPr lang="ru-RU" sz="4000" dirty="0" smtClean="0"/>
              <a:t>Принципы уголовного права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007534" y="125304"/>
            <a:ext cx="10369551" cy="646331"/>
          </a:xfrm>
          <a:prstGeom prst="flowChartProcess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ЗАДАЧИ УГОЛОВНОГО ПРАВА (ч. 1 ст. 2  УК РФ)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816652" y="1218318"/>
            <a:ext cx="2550006" cy="1200329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ОХРАНА ОТ ПРЕСТУПНЫХ ПОСЯГАТЕЛЬСТВ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4045724" y="1218318"/>
            <a:ext cx="3186352" cy="1200329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ОБЕСПЕЧЕНИЕ МИРА И БЕЗОПАСНОСТИ ЧЕЛОВЕЧЕСТВА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8007924" y="1218318"/>
            <a:ext cx="3122945" cy="830997"/>
          </a:xfrm>
          <a:prstGeom prst="flowChartProcess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ПРЕДУПРЕЖДЕНИЕ ПРЕСТУПЛЕНИЙ</a:t>
            </a: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527052" y="2691240"/>
            <a:ext cx="3573893" cy="830997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прав и свобод человека и гражданина</a:t>
            </a:r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527051" y="3649812"/>
            <a:ext cx="2688167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собственности</a:t>
            </a: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527052" y="4287987"/>
            <a:ext cx="3839633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общественного порядка</a:t>
            </a: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527051" y="4924575"/>
            <a:ext cx="3989531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общественной безопасности</a:t>
            </a:r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>
            <a:off x="527051" y="5562750"/>
            <a:ext cx="3551767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окружающей среды</a:t>
            </a:r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>
            <a:off x="527051" y="6200925"/>
            <a:ext cx="3989531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конституционного строя РФ</a:t>
            </a:r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5817400" y="2738587"/>
            <a:ext cx="2869430" cy="461665"/>
          </a:xfrm>
          <a:prstGeom prst="flowChartProcess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ОБЩАЯ ПРЕВЕНЦИЯ</a:t>
            </a:r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8858267" y="2738587"/>
            <a:ext cx="3056658" cy="461665"/>
          </a:xfrm>
          <a:prstGeom prst="flowChartProcess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ЧАСТНАЯ ПРЕВЕНЦИЯ</a:t>
            </a: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1968501" y="836613"/>
            <a:ext cx="190500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5520267" y="836613"/>
            <a:ext cx="190500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>
            <a:off x="9457267" y="836613"/>
            <a:ext cx="190500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83987" name="AutoShape 19"/>
          <p:cNvCxnSpPr>
            <a:cxnSpLocks noChangeShapeType="1"/>
            <a:stCxn id="83973" idx="1"/>
            <a:endCxn id="83976" idx="1"/>
          </p:cNvCxnSpPr>
          <p:nvPr/>
        </p:nvCxnSpPr>
        <p:spPr bwMode="auto">
          <a:xfrm rot="10800000" flipV="1">
            <a:off x="527052" y="1818483"/>
            <a:ext cx="289600" cy="1288256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88" name="AutoShape 20"/>
          <p:cNvCxnSpPr>
            <a:cxnSpLocks noChangeShapeType="1"/>
            <a:stCxn id="83973" idx="1"/>
            <a:endCxn id="83977" idx="1"/>
          </p:cNvCxnSpPr>
          <p:nvPr/>
        </p:nvCxnSpPr>
        <p:spPr bwMode="auto">
          <a:xfrm rot="10800000" flipV="1">
            <a:off x="527052" y="1818483"/>
            <a:ext cx="289601" cy="2062162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89" name="AutoShape 21"/>
          <p:cNvCxnSpPr>
            <a:cxnSpLocks noChangeShapeType="1"/>
            <a:stCxn id="83973" idx="1"/>
            <a:endCxn id="83978" idx="1"/>
          </p:cNvCxnSpPr>
          <p:nvPr/>
        </p:nvCxnSpPr>
        <p:spPr bwMode="auto">
          <a:xfrm rot="10800000" flipV="1">
            <a:off x="527052" y="1818482"/>
            <a:ext cx="289600" cy="2700337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0" name="AutoShape 22"/>
          <p:cNvCxnSpPr>
            <a:cxnSpLocks noChangeShapeType="1"/>
            <a:stCxn id="83973" idx="1"/>
            <a:endCxn id="83979" idx="1"/>
          </p:cNvCxnSpPr>
          <p:nvPr/>
        </p:nvCxnSpPr>
        <p:spPr bwMode="auto">
          <a:xfrm rot="10800000" flipV="1">
            <a:off x="527052" y="1818482"/>
            <a:ext cx="289601" cy="3336925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1" name="AutoShape 23"/>
          <p:cNvCxnSpPr>
            <a:cxnSpLocks noChangeShapeType="1"/>
            <a:stCxn id="83973" idx="1"/>
            <a:endCxn id="83980" idx="1"/>
          </p:cNvCxnSpPr>
          <p:nvPr/>
        </p:nvCxnSpPr>
        <p:spPr bwMode="auto">
          <a:xfrm rot="10800000" flipV="1">
            <a:off x="527052" y="1818483"/>
            <a:ext cx="289601" cy="3975100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2" name="AutoShape 24"/>
          <p:cNvCxnSpPr>
            <a:cxnSpLocks noChangeShapeType="1"/>
            <a:stCxn id="83973" idx="1"/>
            <a:endCxn id="83981" idx="1"/>
          </p:cNvCxnSpPr>
          <p:nvPr/>
        </p:nvCxnSpPr>
        <p:spPr bwMode="auto">
          <a:xfrm rot="10800000" flipV="1">
            <a:off x="527052" y="1818482"/>
            <a:ext cx="289601" cy="4613275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3" name="AutoShape 25"/>
          <p:cNvCxnSpPr>
            <a:cxnSpLocks noChangeShapeType="1"/>
            <a:stCxn id="83975" idx="2"/>
            <a:endCxn id="83982" idx="0"/>
          </p:cNvCxnSpPr>
          <p:nvPr/>
        </p:nvCxnSpPr>
        <p:spPr bwMode="auto">
          <a:xfrm flipH="1">
            <a:off x="7252115" y="2049315"/>
            <a:ext cx="2317282" cy="68927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83994" name="AutoShape 26"/>
          <p:cNvCxnSpPr>
            <a:cxnSpLocks noChangeShapeType="1"/>
            <a:stCxn id="83975" idx="2"/>
            <a:endCxn id="83983" idx="0"/>
          </p:cNvCxnSpPr>
          <p:nvPr/>
        </p:nvCxnSpPr>
        <p:spPr bwMode="auto">
          <a:xfrm>
            <a:off x="9569397" y="2049315"/>
            <a:ext cx="817199" cy="68927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</p:cxnSp>
      <p:pic>
        <p:nvPicPr>
          <p:cNvPr id="4098" name="Picture 2" descr="C:\Users\smurzakov\Pictures\человечки\Человечки\ЧЕЛОВЕЧКИ\Анимационные картинки для презентаций _ Шаблоны презентаций PowerPoint_files\stick_figure_drawing_three_check_marks_500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4204" y="3186545"/>
            <a:ext cx="2459183" cy="40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  <p:bldP spid="83975" grpId="0" animBg="1"/>
      <p:bldP spid="83976" grpId="0" animBg="1"/>
      <p:bldP spid="83977" grpId="0" animBg="1"/>
      <p:bldP spid="83978" grpId="0" animBg="1"/>
      <p:bldP spid="83979" grpId="0" animBg="1"/>
      <p:bldP spid="83980" grpId="0" animBg="1"/>
      <p:bldP spid="83981" grpId="0" animBg="1"/>
      <p:bldP spid="83982" grpId="0" animBg="1"/>
      <p:bldP spid="83983" grpId="0" animBg="1"/>
      <p:bldP spid="83984" grpId="0" animBg="1"/>
      <p:bldP spid="83984" grpId="1" animBg="1"/>
      <p:bldP spid="83985" grpId="0" animBg="1"/>
      <p:bldP spid="83985" grpId="1" animBg="1"/>
      <p:bldP spid="83986" grpId="0" animBg="1"/>
      <p:bldP spid="8398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9526" y="0"/>
            <a:ext cx="1043247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Система уголовного права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909" y="3359438"/>
            <a:ext cx="4827940" cy="783071"/>
          </a:xfrm>
          <a:solidFill>
            <a:srgbClr val="0066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buClr>
                <a:schemeClr val="bg1"/>
              </a:buClr>
              <a:buSzTx/>
              <a:buFont typeface="Wingdings" pitchFamily="2" charset="2"/>
              <a:buChar char="&amp;"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ОБЩЕЙ ЧАСТИ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40566" y="3359438"/>
            <a:ext cx="5818924" cy="854506"/>
          </a:xfrm>
          <a:solidFill>
            <a:srgbClr val="00206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buClr>
                <a:schemeClr val="bg1"/>
              </a:buClr>
              <a:buSzPct val="105000"/>
              <a:buFont typeface="Wingdings" pitchFamily="2" charset="2"/>
              <a:buChar char="&amp;"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ОСОБЕННОЙ ЧАСТИ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196976"/>
            <a:ext cx="12192000" cy="15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Соответствует структуре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 РФ и состоит 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5" grpId="0" uiExpand="1" build="p" animBg="1"/>
      <p:bldP spid="23557" grpId="0" uiExpand="1" build="p" animBg="1"/>
      <p:bldP spid="235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3272" y="1288829"/>
            <a:ext cx="9228475" cy="5693866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Общие положения и принципы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Основание уголовной ответственности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Действие во времени и пространстве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Понятие и категории преступлений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Формы вины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Возраст уголовной ответственности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Обстоятельства, исключающие преступность деяния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Понятие неоконченной преступной деятельности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Институты множественности и соучастия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Понятие, цели и виды наказаний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Основания освобождения от УО и наказания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 Особенности ответственности несовершеннолетних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801090" y="0"/>
            <a:ext cx="10390909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ОБЩАЯ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0"/>
            <a:ext cx="1039091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ОСОБЕННАЯ ЧАСТЬ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20939"/>
            <a:ext cx="12192000" cy="3627437"/>
          </a:xfrm>
        </p:spPr>
        <p:txBody>
          <a:bodyPr/>
          <a:lstStyle/>
          <a:p>
            <a:pPr algn="ctr" eaLnBrk="1" hangingPunct="1">
              <a:buClr>
                <a:srgbClr val="FF3300"/>
              </a:buClr>
              <a:buSzPct val="105000"/>
              <a:buFont typeface="Wingdings" pitchFamily="2" charset="2"/>
              <a:buChar char="G"/>
              <a:defRPr/>
            </a:pPr>
            <a:r>
              <a:rPr lang="ru-RU" sz="5400" dirty="0" smtClean="0">
                <a:solidFill>
                  <a:srgbClr val="002060"/>
                </a:solidFill>
              </a:rPr>
              <a:t>СОДЕРЖИТ ОПИСАНИЕ КОНКРЕТНЫХ ВИДОВ ПРЕСТУПЛЕНИЙ И УСТАНОВЛЕННЫХ ЗА НИХ НАКАЗАНИЙ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16176"/>
            <a:ext cx="10972800" cy="463463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</a:rPr>
              <a:t>ВЗАИМОДЕЙСТВИЕ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</a:rPr>
              <a:t>УГОЛОВНОГО ПРАВА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</a:rPr>
              <a:t>С ИНЫМИ ОТРАСЛЯМИ ПРАВА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8691456" y="-48884"/>
            <a:ext cx="3100391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КОНСТИТУЦИОННОЕ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 ПРАВО</a:t>
            </a: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8691456" y="1038553"/>
            <a:ext cx="2385035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ГРАЖДАНСКОЕ 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8691456" y="2181553"/>
            <a:ext cx="3298535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АДМИНИСТРАТИВНОЕ 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8691456" y="3216603"/>
            <a:ext cx="1747518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ТРУДОВОЕ</a:t>
            </a:r>
          </a:p>
          <a:p>
            <a:r>
              <a:rPr lang="ru-RU" sz="2400">
                <a:solidFill>
                  <a:schemeClr val="bg1"/>
                </a:solidFill>
              </a:rPr>
              <a:t> ПРАВО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8691456" y="4486603"/>
            <a:ext cx="3035300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МЕЖДУНАРОДНОЕ ПУБЛИЧНОЕ ПРАВО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8691456" y="5834391"/>
            <a:ext cx="2010064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СЕМЕЙНОЕ 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5008" name="AutoShape 16"/>
          <p:cNvSpPr>
            <a:spLocks noChangeArrowheads="1"/>
          </p:cNvSpPr>
          <p:nvPr/>
        </p:nvSpPr>
        <p:spPr bwMode="auto">
          <a:xfrm>
            <a:off x="387940" y="1374292"/>
            <a:ext cx="3789507" cy="777061"/>
          </a:xfrm>
          <a:prstGeom prst="horizontalScroll">
            <a:avLst>
              <a:gd name="adj" fmla="val 125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УГОЛОВНОЕ ПРАВО</a:t>
            </a:r>
          </a:p>
        </p:txBody>
      </p:sp>
      <p:sp>
        <p:nvSpPr>
          <p:cNvPr id="85009" name="AutoShape 17"/>
          <p:cNvSpPr>
            <a:spLocks noChangeArrowheads="1"/>
          </p:cNvSpPr>
          <p:nvPr/>
        </p:nvSpPr>
        <p:spPr bwMode="auto">
          <a:xfrm>
            <a:off x="318664" y="2101743"/>
            <a:ext cx="3075709" cy="1595021"/>
          </a:xfrm>
          <a:prstGeom prst="horizontalScroll">
            <a:avLst>
              <a:gd name="adj" fmla="val 125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УГОЛОВНО-</a:t>
            </a:r>
          </a:p>
          <a:p>
            <a:r>
              <a:rPr lang="ru-RU" sz="2400">
                <a:solidFill>
                  <a:schemeClr val="bg1"/>
                </a:solidFill>
              </a:rPr>
              <a:t>ПРОЦЕССУАЛЬНОЕ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5010" name="AutoShape 18"/>
          <p:cNvSpPr>
            <a:spLocks noChangeArrowheads="1"/>
          </p:cNvSpPr>
          <p:nvPr/>
        </p:nvSpPr>
        <p:spPr bwMode="auto">
          <a:xfrm>
            <a:off x="290956" y="3586849"/>
            <a:ext cx="3103417" cy="1595021"/>
          </a:xfrm>
          <a:prstGeom prst="horizontalScroll">
            <a:avLst>
              <a:gd name="adj" fmla="val 125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УГОЛОВНО-</a:t>
            </a:r>
          </a:p>
          <a:p>
            <a:r>
              <a:rPr lang="ru-RU" sz="2400">
                <a:solidFill>
                  <a:schemeClr val="bg1"/>
                </a:solidFill>
              </a:rPr>
              <a:t>ИСПОЛНИТЕЛЬНОЕ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cxnSp>
        <p:nvCxnSpPr>
          <p:cNvPr id="85011" name="AutoShape 19"/>
          <p:cNvCxnSpPr>
            <a:cxnSpLocks noChangeShapeType="1"/>
            <a:stCxn id="85008" idx="3"/>
            <a:endCxn id="85009" idx="3"/>
          </p:cNvCxnSpPr>
          <p:nvPr/>
        </p:nvCxnSpPr>
        <p:spPr bwMode="auto">
          <a:xfrm flipH="1">
            <a:off x="3394373" y="1762823"/>
            <a:ext cx="783074" cy="1136431"/>
          </a:xfrm>
          <a:prstGeom prst="bentConnector3">
            <a:avLst>
              <a:gd name="adj1" fmla="val -291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2" name="AutoShape 20"/>
          <p:cNvCxnSpPr>
            <a:cxnSpLocks noChangeShapeType="1"/>
            <a:stCxn id="85008" idx="3"/>
            <a:endCxn id="85010" idx="3"/>
          </p:cNvCxnSpPr>
          <p:nvPr/>
        </p:nvCxnSpPr>
        <p:spPr bwMode="auto">
          <a:xfrm flipH="1">
            <a:off x="3394373" y="1762823"/>
            <a:ext cx="783074" cy="2621537"/>
          </a:xfrm>
          <a:prstGeom prst="bentConnector3">
            <a:avLst>
              <a:gd name="adj1" fmla="val -291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3" name="AutoShape 21"/>
          <p:cNvCxnSpPr>
            <a:cxnSpLocks noChangeShapeType="1"/>
            <a:stCxn id="85008" idx="3"/>
            <a:endCxn id="84995" idx="1"/>
          </p:cNvCxnSpPr>
          <p:nvPr/>
        </p:nvCxnSpPr>
        <p:spPr bwMode="auto">
          <a:xfrm flipV="1">
            <a:off x="4177447" y="1590676"/>
            <a:ext cx="4514009" cy="172147"/>
          </a:xfrm>
          <a:prstGeom prst="bentConnector3">
            <a:avLst>
              <a:gd name="adj1" fmla="val 8591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4" name="AutoShape 22"/>
          <p:cNvCxnSpPr>
            <a:cxnSpLocks noChangeShapeType="1"/>
            <a:stCxn id="85008" idx="3"/>
            <a:endCxn id="84996" idx="1"/>
          </p:cNvCxnSpPr>
          <p:nvPr/>
        </p:nvCxnSpPr>
        <p:spPr bwMode="auto">
          <a:xfrm>
            <a:off x="4177447" y="1762823"/>
            <a:ext cx="4514009" cy="970853"/>
          </a:xfrm>
          <a:prstGeom prst="bentConnector3">
            <a:avLst>
              <a:gd name="adj1" fmla="val 862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5" name="AutoShape 23"/>
          <p:cNvCxnSpPr>
            <a:cxnSpLocks noChangeShapeType="1"/>
            <a:stCxn id="85008" idx="3"/>
            <a:endCxn id="84997" idx="1"/>
          </p:cNvCxnSpPr>
          <p:nvPr/>
        </p:nvCxnSpPr>
        <p:spPr bwMode="auto">
          <a:xfrm>
            <a:off x="4177447" y="1762823"/>
            <a:ext cx="4514009" cy="2005903"/>
          </a:xfrm>
          <a:prstGeom prst="bentConnector3">
            <a:avLst>
              <a:gd name="adj1" fmla="val 8652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6" name="AutoShape 24"/>
          <p:cNvCxnSpPr>
            <a:cxnSpLocks noChangeShapeType="1"/>
            <a:stCxn id="85008" idx="3"/>
            <a:endCxn id="84998" idx="1"/>
          </p:cNvCxnSpPr>
          <p:nvPr/>
        </p:nvCxnSpPr>
        <p:spPr bwMode="auto">
          <a:xfrm>
            <a:off x="4177447" y="1762823"/>
            <a:ext cx="4514009" cy="3275903"/>
          </a:xfrm>
          <a:prstGeom prst="bentConnector3">
            <a:avLst>
              <a:gd name="adj1" fmla="val 862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7" name="AutoShape 25"/>
          <p:cNvCxnSpPr>
            <a:cxnSpLocks noChangeShapeType="1"/>
            <a:endCxn id="84999" idx="1"/>
          </p:cNvCxnSpPr>
          <p:nvPr/>
        </p:nvCxnSpPr>
        <p:spPr bwMode="auto">
          <a:xfrm rot="16200000" flipH="1">
            <a:off x="6069233" y="3764291"/>
            <a:ext cx="4623692" cy="6207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8" name="AutoShape 26"/>
          <p:cNvCxnSpPr>
            <a:cxnSpLocks noChangeShapeType="1"/>
            <a:stCxn id="85008" idx="3"/>
            <a:endCxn id="84994" idx="1"/>
          </p:cNvCxnSpPr>
          <p:nvPr/>
        </p:nvCxnSpPr>
        <p:spPr bwMode="auto">
          <a:xfrm flipV="1">
            <a:off x="4177447" y="503239"/>
            <a:ext cx="4514009" cy="1259584"/>
          </a:xfrm>
          <a:prstGeom prst="bentConnector3">
            <a:avLst>
              <a:gd name="adj1" fmla="val 8560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5019" name="AutoShape 27"/>
          <p:cNvSpPr>
            <a:spLocks noChangeArrowheads="1"/>
          </p:cNvSpPr>
          <p:nvPr/>
        </p:nvSpPr>
        <p:spPr bwMode="auto">
          <a:xfrm>
            <a:off x="5235192" y="3621416"/>
            <a:ext cx="2606586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ЭКОЛОГИЧЕСКОЕ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5020" name="AutoShape 28"/>
          <p:cNvSpPr>
            <a:spLocks noChangeArrowheads="1"/>
          </p:cNvSpPr>
          <p:nvPr/>
        </p:nvSpPr>
        <p:spPr bwMode="auto">
          <a:xfrm>
            <a:off x="5353726" y="4589791"/>
            <a:ext cx="2488052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ТРАНСПОРТНОЕ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5021" name="AutoShape 29"/>
          <p:cNvSpPr>
            <a:spLocks noChangeArrowheads="1"/>
          </p:cNvSpPr>
          <p:nvPr/>
        </p:nvSpPr>
        <p:spPr bwMode="auto">
          <a:xfrm>
            <a:off x="4095463" y="5559753"/>
            <a:ext cx="3746315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ПРЕДПРИНИМАТЕЛЬСКОЕ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ПРАВО</a:t>
            </a:r>
          </a:p>
        </p:txBody>
      </p:sp>
      <p:cxnSp>
        <p:nvCxnSpPr>
          <p:cNvPr id="85023" name="AutoShape 31"/>
          <p:cNvCxnSpPr>
            <a:cxnSpLocks noChangeShapeType="1"/>
            <a:stCxn id="85008" idx="3"/>
            <a:endCxn id="85021" idx="3"/>
          </p:cNvCxnSpPr>
          <p:nvPr/>
        </p:nvCxnSpPr>
        <p:spPr bwMode="auto">
          <a:xfrm>
            <a:off x="4177447" y="1762823"/>
            <a:ext cx="3664331" cy="4349053"/>
          </a:xfrm>
          <a:prstGeom prst="bentConnector3">
            <a:avLst>
              <a:gd name="adj1" fmla="val 1062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24" name="AutoShape 32"/>
          <p:cNvCxnSpPr>
            <a:cxnSpLocks noChangeShapeType="1"/>
            <a:stCxn id="85008" idx="3"/>
            <a:endCxn id="85020" idx="3"/>
          </p:cNvCxnSpPr>
          <p:nvPr/>
        </p:nvCxnSpPr>
        <p:spPr bwMode="auto">
          <a:xfrm>
            <a:off x="4177447" y="1762823"/>
            <a:ext cx="3664331" cy="3379091"/>
          </a:xfrm>
          <a:prstGeom prst="bentConnector3">
            <a:avLst>
              <a:gd name="adj1" fmla="val 1062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25" name="AutoShape 33"/>
          <p:cNvCxnSpPr>
            <a:cxnSpLocks noChangeShapeType="1"/>
            <a:stCxn id="85008" idx="3"/>
            <a:endCxn id="85019" idx="3"/>
          </p:cNvCxnSpPr>
          <p:nvPr/>
        </p:nvCxnSpPr>
        <p:spPr bwMode="auto">
          <a:xfrm>
            <a:off x="4177447" y="1762823"/>
            <a:ext cx="3664331" cy="2410716"/>
          </a:xfrm>
          <a:prstGeom prst="bentConnector3">
            <a:avLst>
              <a:gd name="adj1" fmla="val 1062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5" grpId="0" animBg="1"/>
      <p:bldP spid="84996" grpId="0" animBg="1"/>
      <p:bldP spid="84997" grpId="0" animBg="1"/>
      <p:bldP spid="84998" grpId="0" animBg="1"/>
      <p:bldP spid="84999" grpId="0" animBg="1"/>
      <p:bldP spid="85008" grpId="0" animBg="1"/>
      <p:bldP spid="85009" grpId="0" animBg="1"/>
      <p:bldP spid="85010" grpId="0" animBg="1"/>
      <p:bldP spid="85019" grpId="0" animBg="1"/>
      <p:bldP spid="85020" grpId="0" animBg="1"/>
      <p:bldP spid="850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526" y="0"/>
            <a:ext cx="10432474" cy="113607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2. Уголовно-правовая наука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4" y="1196976"/>
            <a:ext cx="12025745" cy="56610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Составная часть юридической науки, представляющая собой систему уголовно-правовых взглядов, идей, представлений об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уголовном законе,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его социальной обусловленности и эффективности,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закономерностях и тенденциях его развития  и совершенствования,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о принципах уголовного права,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об истории и перспективах развития,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о зарубежном уголовном праве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108" y="0"/>
            <a:ext cx="10487892" cy="1149927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Предмет науки уголовного права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4450"/>
            <a:ext cx="12192000" cy="554355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Преступление как предусмотренные уголовным законом общественно опасные деяния</a:t>
            </a:r>
          </a:p>
          <a:p>
            <a:pPr eaLnBrk="1" hangingPunct="1">
              <a:buSzTx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Наказание, т.е. меры государственного принуждения</a:t>
            </a:r>
          </a:p>
          <a:p>
            <a:pPr eaLnBrk="1" hangingPunct="1">
              <a:buSzTx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Их правовая характеристика и социальная природа</a:t>
            </a:r>
          </a:p>
          <a:p>
            <a:pPr eaLnBrk="1" hangingPunct="1">
              <a:buSzTx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Закономерности развития уголовного </a:t>
            </a:r>
            <a:r>
              <a:rPr lang="ru-RU" sz="4000" dirty="0" err="1" smtClean="0">
                <a:solidFill>
                  <a:srgbClr val="002060"/>
                </a:solidFill>
              </a:rPr>
              <a:t>законод-ства</a:t>
            </a:r>
            <a:endParaRPr lang="ru-RU" sz="4000" dirty="0" smtClean="0">
              <a:solidFill>
                <a:srgbClr val="002060"/>
              </a:solidFill>
            </a:endParaRPr>
          </a:p>
          <a:p>
            <a:pPr eaLnBrk="1" hangingPunct="1">
              <a:buSzPct val="105000"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Опыт следственно-судебных органов</a:t>
            </a:r>
          </a:p>
          <a:p>
            <a:pPr eaLnBrk="1" hangingPunct="1">
              <a:buSzPct val="105000"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Уголовное законодательство зарубежных стран</a:t>
            </a:r>
          </a:p>
        </p:txBody>
      </p:sp>
      <p:pic>
        <p:nvPicPr>
          <p:cNvPr id="3074" name="Picture 2" descr="C:\Users\smurzakov\Pictures\человечки\Человечки\ЧЕЛОВЕЧКИ\1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745" y="2452254"/>
            <a:ext cx="3060448" cy="261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6378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Методы науки уголовного  права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Диалектический (философский)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Догматический (формально логический или собственно юридический)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Социологические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Сравнительно-правовой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Исторический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91491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Задачи науки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77628"/>
            <a:ext cx="12192000" cy="5430991"/>
          </a:xfrm>
        </p:spPr>
        <p:txBody>
          <a:bodyPr/>
          <a:lstStyle/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Изучение оснований УО и критериев криминализации</a:t>
            </a:r>
          </a:p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Проведение системного анализа </a:t>
            </a:r>
            <a:r>
              <a:rPr lang="ru-RU" sz="4000" dirty="0" err="1" smtClean="0">
                <a:solidFill>
                  <a:srgbClr val="002060"/>
                </a:solidFill>
              </a:rPr>
              <a:t>Уг.З-ва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</a:p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Изучение практики применения норм УЗ</a:t>
            </a:r>
          </a:p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Разработка рекомендаций по совершенствованию </a:t>
            </a:r>
            <a:r>
              <a:rPr lang="ru-RU" sz="4000" dirty="0" err="1" smtClean="0">
                <a:solidFill>
                  <a:srgbClr val="002060"/>
                </a:solidFill>
              </a:rPr>
              <a:t>уг.-пр</a:t>
            </a:r>
            <a:r>
              <a:rPr lang="ru-RU" sz="4000" dirty="0" smtClean="0">
                <a:solidFill>
                  <a:srgbClr val="002060"/>
                </a:solidFill>
              </a:rPr>
              <a:t>. норм, и </a:t>
            </a:r>
            <a:r>
              <a:rPr lang="ru-RU" sz="4000" dirty="0" err="1" smtClean="0">
                <a:solidFill>
                  <a:srgbClr val="002060"/>
                </a:solidFill>
              </a:rPr>
              <a:t>уг.законодательства</a:t>
            </a:r>
            <a:r>
              <a:rPr lang="ru-RU" sz="4000" dirty="0" smtClean="0">
                <a:solidFill>
                  <a:srgbClr val="002060"/>
                </a:solidFill>
              </a:rPr>
              <a:t> в целом</a:t>
            </a:r>
          </a:p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Определение эффективности </a:t>
            </a:r>
            <a:r>
              <a:rPr lang="ru-RU" sz="4000" dirty="0" err="1" smtClean="0">
                <a:solidFill>
                  <a:srgbClr val="002060"/>
                </a:solidFill>
              </a:rPr>
              <a:t>уг.-пр</a:t>
            </a:r>
            <a:r>
              <a:rPr lang="ru-RU" sz="4000" dirty="0" smtClean="0">
                <a:solidFill>
                  <a:srgbClr val="002060"/>
                </a:solidFill>
              </a:rPr>
              <a:t>. норм и мер наказания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1083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В языке некоторых европейских народов имеет «двойное» название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344" y="1274326"/>
            <a:ext cx="11748655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«</a:t>
            </a:r>
            <a:r>
              <a:rPr lang="en-US" b="1" dirty="0" err="1" smtClean="0"/>
              <a:t>Strafrecht</a:t>
            </a:r>
            <a:r>
              <a:rPr lang="ru-RU" b="1" dirty="0" smtClean="0"/>
              <a:t>»</a:t>
            </a:r>
            <a:r>
              <a:rPr lang="ru-RU" dirty="0" smtClean="0"/>
              <a:t> (немец.), </a:t>
            </a:r>
            <a:r>
              <a:rPr lang="en-US" dirty="0" smtClean="0"/>
              <a:t> </a:t>
            </a:r>
            <a:endParaRPr lang="ru-RU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«</a:t>
            </a:r>
            <a:r>
              <a:rPr lang="en-US" b="1" dirty="0" err="1" smtClean="0"/>
              <a:t>droit</a:t>
            </a:r>
            <a:r>
              <a:rPr lang="en-US" b="1" dirty="0" smtClean="0"/>
              <a:t> penal</a:t>
            </a:r>
            <a:r>
              <a:rPr lang="ru-RU" b="1" dirty="0" smtClean="0"/>
              <a:t>»</a:t>
            </a:r>
            <a:r>
              <a:rPr lang="ru-RU" dirty="0" smtClean="0"/>
              <a:t> (франц.), </a:t>
            </a:r>
            <a:r>
              <a:rPr lang="en-US" dirty="0" smtClean="0"/>
              <a:t> </a:t>
            </a:r>
            <a:endParaRPr lang="ru-RU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«</a:t>
            </a:r>
            <a:r>
              <a:rPr lang="en-US" b="1" dirty="0" smtClean="0"/>
              <a:t>penal law (code)</a:t>
            </a:r>
            <a:r>
              <a:rPr lang="ru-RU" b="1" dirty="0" smtClean="0"/>
              <a:t>» </a:t>
            </a:r>
            <a:r>
              <a:rPr lang="ru-RU" dirty="0" smtClean="0"/>
              <a:t>(англ.)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От латинского «</a:t>
            </a:r>
            <a:r>
              <a:rPr lang="en-US" dirty="0" err="1" smtClean="0"/>
              <a:t>poena</a:t>
            </a:r>
            <a:r>
              <a:rPr lang="ru-RU" dirty="0" smtClean="0"/>
              <a:t>» - наказание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/>
              <a:t>«Право о наказании» , «</a:t>
            </a:r>
            <a:r>
              <a:rPr lang="ru-RU" b="1" i="1" dirty="0" err="1" smtClean="0"/>
              <a:t>Наказательное</a:t>
            </a:r>
            <a:r>
              <a:rPr lang="ru-RU" b="1" i="1" dirty="0" smtClean="0"/>
              <a:t>» право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«</a:t>
            </a:r>
            <a:r>
              <a:rPr lang="en-US" b="1" dirty="0" err="1" smtClean="0"/>
              <a:t>Criminalrecht</a:t>
            </a:r>
            <a:r>
              <a:rPr lang="ru-RU" b="1" dirty="0" smtClean="0"/>
              <a:t>»</a:t>
            </a:r>
            <a:r>
              <a:rPr lang="en-US" b="1" dirty="0" smtClean="0"/>
              <a:t> </a:t>
            </a:r>
            <a:r>
              <a:rPr lang="ru-RU" dirty="0" smtClean="0"/>
              <a:t>(немец.), </a:t>
            </a:r>
            <a:endParaRPr lang="en-US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«</a:t>
            </a:r>
            <a:r>
              <a:rPr lang="en-US" b="1" dirty="0" err="1" smtClean="0"/>
              <a:t>Droit</a:t>
            </a:r>
            <a:r>
              <a:rPr lang="en-US" b="1" dirty="0" smtClean="0"/>
              <a:t> criminal</a:t>
            </a:r>
            <a:r>
              <a:rPr lang="ru-RU" b="1" dirty="0" smtClean="0"/>
              <a:t>»</a:t>
            </a:r>
            <a:r>
              <a:rPr lang="en-US" b="1" dirty="0" smtClean="0"/>
              <a:t> </a:t>
            </a:r>
            <a:r>
              <a:rPr lang="ru-RU" dirty="0" smtClean="0"/>
              <a:t>(франц.), </a:t>
            </a:r>
            <a:endParaRPr lang="en-US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«</a:t>
            </a:r>
            <a:r>
              <a:rPr lang="en-US" b="1" dirty="0" smtClean="0"/>
              <a:t>Criminal law (code)</a:t>
            </a:r>
            <a:r>
              <a:rPr lang="ru-RU" b="1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(англ.)</a:t>
            </a:r>
            <a:endParaRPr lang="ru-RU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От латинского «</a:t>
            </a:r>
            <a:r>
              <a:rPr lang="en-US" dirty="0" err="1" smtClean="0"/>
              <a:t>crimen</a:t>
            </a:r>
            <a:r>
              <a:rPr lang="ru-RU" dirty="0" smtClean="0"/>
              <a:t>» – преступление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/>
              <a:t>«Право о преступлении», «Криминальное право»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20534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Система науки уголовного права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1536"/>
            <a:ext cx="10972800" cy="52301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SzTx/>
              <a:buFont typeface="Wingdings" pitchFamily="2" charset="2"/>
              <a:buChar char="õ"/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История уголовного права</a:t>
            </a:r>
          </a:p>
          <a:p>
            <a:pPr eaLnBrk="1" hangingPunct="1">
              <a:buClr>
                <a:srgbClr val="FF3300"/>
              </a:buClr>
              <a:buSzTx/>
              <a:buFont typeface="Wingdings" pitchFamily="2" charset="2"/>
              <a:buChar char="õ"/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Общая часть уголовного права</a:t>
            </a:r>
          </a:p>
          <a:p>
            <a:pPr eaLnBrk="1" hangingPunct="1">
              <a:buClr>
                <a:srgbClr val="FF3300"/>
              </a:buClr>
              <a:buSzTx/>
              <a:buFont typeface="Wingdings" pitchFamily="2" charset="2"/>
              <a:buChar char="õ"/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Особенная часть уголовного права</a:t>
            </a:r>
          </a:p>
          <a:p>
            <a:pPr eaLnBrk="1" hangingPunct="1">
              <a:buClr>
                <a:srgbClr val="FF3300"/>
              </a:buClr>
              <a:buSzTx/>
              <a:buFont typeface="Wingdings" pitchFamily="2" charset="2"/>
              <a:buChar char="õ"/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Зарубежное уголовное право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037" y="1842654"/>
            <a:ext cx="10972800" cy="3477492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rgbClr val="002060"/>
                </a:solidFill>
              </a:rPr>
              <a:t>Связь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науки уголовного права</a:t>
            </a:r>
            <a:r>
              <a:rPr lang="ru-RU" sz="8000" dirty="0" smtClean="0">
                <a:solidFill>
                  <a:srgbClr val="002060"/>
                </a:solidFill>
              </a:rPr>
              <a:t> 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с другими науками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36073" y="0"/>
          <a:ext cx="98228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20534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3. Принципы уголовного права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(закрепленные в УК РФ)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114800" y="1372890"/>
            <a:ext cx="3491345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ЗАКОННОСТИ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(ст.3 УК РФ)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104540" y="2478837"/>
            <a:ext cx="3474797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РАВЕНСТВА ГРАЖДАН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(ст.4 УК РФ)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059383" y="3584784"/>
            <a:ext cx="3519054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ВИНЫ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(ст.5 УК РФ)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045527" y="4690732"/>
            <a:ext cx="3519055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СПРАВЕДЛИВОСТИ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(ст.6 УК РФ)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031674" y="5796680"/>
            <a:ext cx="3491344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ГУМАНИЗМА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(ст.7 УК РФ)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 animBg="1"/>
      <p:bldP spid="35846" grpId="0" animBg="1"/>
      <p:bldP spid="35847" grpId="0" animBg="1"/>
      <p:bldP spid="35848" grpId="0" animBg="1"/>
      <p:bldP spid="358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408218" y="5013325"/>
            <a:ext cx="6858000" cy="71913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ДЕМОКРАТИЗМ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08364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Принципы уголовного права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(разработанные теорией)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407833" y="3644900"/>
            <a:ext cx="6844531" cy="71913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НЕОТВРАТИМОСТИ ОТВЕТСТВЕННОСТИ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477491" y="2276475"/>
            <a:ext cx="6719454" cy="71913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ЛИЧНОЙ </a:t>
            </a:r>
            <a:r>
              <a:rPr lang="ru-RU" sz="3200" dirty="0" smtClean="0">
                <a:solidFill>
                  <a:schemeClr val="bg1"/>
                </a:solidFill>
              </a:rPr>
              <a:t>ОТВЕТСТВЕННОСТИ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/>
      <p:bldP spid="36871" grpId="0" animBg="1"/>
      <p:bldP spid="368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13607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Статья 3. Принцип законности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88182"/>
            <a:ext cx="12801601" cy="2050764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1. Преступность деяния, а также его наказуемость и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иные уголовно-правовые последствия определяются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только настоящим Кодексом.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5141170"/>
            <a:ext cx="121920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dirty="0">
                <a:solidFill>
                  <a:srgbClr val="002060"/>
                </a:solidFill>
              </a:rPr>
              <a:t>2. Применение уголовного закона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аналогии </a:t>
            </a:r>
            <a:r>
              <a:rPr lang="ru-RU" sz="3600" b="1" dirty="0">
                <a:solidFill>
                  <a:srgbClr val="002060"/>
                </a:solidFill>
              </a:rPr>
              <a:t>не допускается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346004"/>
            <a:ext cx="12192000" cy="1865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nullum</a:t>
            </a:r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crimen</a:t>
            </a:r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nullum</a:t>
            </a: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poena</a:t>
            </a:r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sine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</a:t>
            </a: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преступления, нет 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наказания без </a:t>
            </a: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указания того в законе)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2654" y="0"/>
            <a:ext cx="10349346" cy="114992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Аналогия закона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3941"/>
            <a:ext cx="12455236" cy="52577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   восполнение пробела в праве, когда закон применяется к случаям,  </a:t>
            </a:r>
            <a:r>
              <a:rPr lang="ru-RU" sz="4800" b="1" i="1" dirty="0" smtClean="0">
                <a:solidFill>
                  <a:srgbClr val="A50021"/>
                </a:solidFill>
              </a:rPr>
              <a:t>прямо им не предусмотренным</a:t>
            </a:r>
            <a:r>
              <a:rPr lang="ru-RU" sz="4800" dirty="0" smtClean="0">
                <a:solidFill>
                  <a:srgbClr val="002060"/>
                </a:solidFill>
              </a:rPr>
              <a:t>, но </a:t>
            </a:r>
            <a:r>
              <a:rPr lang="ru-RU" sz="4800" b="1" i="1" dirty="0" smtClean="0">
                <a:solidFill>
                  <a:srgbClr val="002060"/>
                </a:solidFill>
              </a:rPr>
              <a:t>аналогичным</a:t>
            </a:r>
            <a:r>
              <a:rPr lang="ru-RU" sz="48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   (близким, сходным) тем, которые непосредственно регулируются этим законом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0255" y="0"/>
            <a:ext cx="10501745" cy="119149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Статья 4. Принцип равенства граждан перед законом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184958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Лица, совершившие преступления, </a:t>
            </a:r>
            <a:r>
              <a:rPr lang="ru-RU" sz="4000" b="1" dirty="0" smtClean="0">
                <a:solidFill>
                  <a:srgbClr val="002060"/>
                </a:solidFill>
              </a:rPr>
              <a:t>равны</a:t>
            </a:r>
            <a:r>
              <a:rPr lang="ru-RU" sz="4000" dirty="0" smtClean="0">
                <a:solidFill>
                  <a:srgbClr val="002060"/>
                </a:solidFill>
              </a:rPr>
              <a:t> перед законом и </a:t>
            </a:r>
            <a:r>
              <a:rPr lang="ru-RU" sz="4000" b="1" dirty="0" smtClean="0">
                <a:solidFill>
                  <a:srgbClr val="002060"/>
                </a:solidFill>
              </a:rPr>
              <a:t>подлежат</a:t>
            </a:r>
            <a:r>
              <a:rPr lang="ru-RU" sz="4000" dirty="0" smtClean="0">
                <a:solidFill>
                  <a:srgbClr val="002060"/>
                </a:solidFill>
              </a:rPr>
              <a:t> уголовной ответственности </a:t>
            </a:r>
            <a:r>
              <a:rPr lang="ru-RU" sz="4000" b="1" dirty="0" smtClean="0">
                <a:solidFill>
                  <a:srgbClr val="002060"/>
                </a:solidFill>
              </a:rPr>
              <a:t>независимо от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329721"/>
            <a:ext cx="12192001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murzakov\Pictures\человечки\2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864" y="2362200"/>
            <a:ext cx="4260273" cy="4260273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14992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Принцип равенства граждан перед законом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20234"/>
            <a:ext cx="12192000" cy="35004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b="1" dirty="0" smtClean="0"/>
              <a:t>равной</a:t>
            </a:r>
            <a:r>
              <a:rPr lang="ru-RU" sz="5400" dirty="0" smtClean="0"/>
              <a:t> ответственности и наказания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(т.е. </a:t>
            </a:r>
            <a:r>
              <a:rPr lang="ru-RU" sz="5400" b="1" dirty="0" smtClean="0"/>
              <a:t>равных пределов и содержания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 уголовной ответственности и наказания)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898875" y="1421238"/>
            <a:ext cx="639425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ОЗНАЧАЕТ</a:t>
            </a:r>
            <a:r>
              <a:rPr lang="ru-RU" sz="8000" dirty="0"/>
              <a:t> </a:t>
            </a:r>
          </a:p>
        </p:txBody>
      </p:sp>
      <p:pic>
        <p:nvPicPr>
          <p:cNvPr id="5123" name="Picture 3" descr="C:\Users\smurzakov\Pictures\человечки\Человечки\ЧЕЛОВЕЧКИ\135_stick_figure_c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74619"/>
            <a:ext cx="2410521" cy="171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2654" y="11393"/>
            <a:ext cx="10349346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Точное происхождение названия «уголовное право» в русском языке не выяснено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9508"/>
            <a:ext cx="12192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По мнению М.М.Сперанского, термин произошел от того, что законы уголовные – </a:t>
            </a:r>
            <a:r>
              <a:rPr lang="ru-RU" sz="4400" b="1" i="1" dirty="0" smtClean="0"/>
              <a:t>это те, где дело идет о голове, т.е. жизни</a:t>
            </a:r>
            <a:r>
              <a:rPr lang="ru-RU" sz="4400" dirty="0" smtClean="0"/>
              <a:t> – «</a:t>
            </a:r>
            <a:r>
              <a:rPr lang="en-US" sz="4400" dirty="0" err="1" smtClean="0"/>
              <a:t>diminitio</a:t>
            </a:r>
            <a:r>
              <a:rPr lang="en-US" sz="4400" dirty="0" smtClean="0"/>
              <a:t> </a:t>
            </a:r>
            <a:r>
              <a:rPr lang="en-US" sz="4400" dirty="0" err="1" smtClean="0"/>
              <a:t>capitas</a:t>
            </a:r>
            <a:r>
              <a:rPr lang="ru-RU" sz="4400" dirty="0" smtClean="0"/>
              <a:t>»</a:t>
            </a:r>
          </a:p>
          <a:p>
            <a:pPr eaLnBrk="1" hangingPunct="1">
              <a:defRPr/>
            </a:pPr>
            <a:r>
              <a:rPr lang="ru-RU" sz="4400" dirty="0" smtClean="0"/>
              <a:t>Весьма вероятна связь термина с одним из основных наказаний старорусского права - </a:t>
            </a:r>
            <a:r>
              <a:rPr lang="ru-RU" sz="4400" b="1" i="1" dirty="0" err="1" smtClean="0"/>
              <a:t>головничеством</a:t>
            </a:r>
            <a:endParaRPr lang="ru-RU" sz="4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63782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Статья 5. Принцип вины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17072"/>
            <a:ext cx="12192000" cy="2116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 1. Лицо подлежит уголовной ответственности только за те общественно опасные действия (бездействие) и наступившие общественно опасные последствия, в отношении которых установлена его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561904"/>
            <a:ext cx="1219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dirty="0">
                <a:solidFill>
                  <a:srgbClr val="002060"/>
                </a:solidFill>
              </a:rPr>
              <a:t>   2. </a:t>
            </a:r>
            <a:r>
              <a:rPr lang="ru-RU" sz="4000" b="1" dirty="0">
                <a:solidFill>
                  <a:srgbClr val="002060"/>
                </a:solidFill>
              </a:rPr>
              <a:t>Объективное вменение</a:t>
            </a:r>
            <a:r>
              <a:rPr lang="ru-RU" sz="4000" dirty="0">
                <a:solidFill>
                  <a:srgbClr val="002060"/>
                </a:solidFill>
              </a:rPr>
              <a:t>, то есть уголовная ответственность </a:t>
            </a:r>
            <a:r>
              <a:rPr lang="ru-RU" sz="4000" b="1" i="1" dirty="0">
                <a:solidFill>
                  <a:srgbClr val="002060"/>
                </a:solidFill>
              </a:rPr>
              <a:t>за невиновное </a:t>
            </a:r>
            <a:r>
              <a:rPr lang="ru-RU" sz="4000" dirty="0">
                <a:solidFill>
                  <a:srgbClr val="002060"/>
                </a:solidFill>
              </a:rPr>
              <a:t>причинение вреда, </a:t>
            </a:r>
            <a:r>
              <a:rPr lang="ru-RU" sz="4000" b="1" dirty="0">
                <a:solidFill>
                  <a:srgbClr val="002060"/>
                </a:solidFill>
              </a:rPr>
              <a:t>не допускается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0" y="5489734"/>
            <a:ext cx="12192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(см.: ч.1 ст.49 Конституции РФ, ст. 28 УК РФ)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  <p:bldP spid="41989" grpId="0"/>
      <p:bldP spid="41990" grpId="0"/>
      <p:bldP spid="4199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236" y="1"/>
            <a:ext cx="10404764" cy="1177636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Статья 6. Принцип справедливости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3236" y="1313729"/>
            <a:ext cx="12455236" cy="37154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1. Наказание и иные меры уголовно-правового характера, применяемые к лицу, совершившему преступление, должны быть </a:t>
            </a:r>
            <a:r>
              <a:rPr lang="ru-RU" sz="4000" b="1" dirty="0" smtClean="0">
                <a:solidFill>
                  <a:srgbClr val="008000"/>
                </a:solidFill>
              </a:rPr>
              <a:t>справедливыми</a:t>
            </a:r>
            <a:r>
              <a:rPr lang="ru-RU" sz="4000" dirty="0" smtClean="0"/>
              <a:t>, то есть </a:t>
            </a:r>
            <a:r>
              <a:rPr lang="ru-RU" sz="4000" b="1" dirty="0" smtClean="0">
                <a:solidFill>
                  <a:srgbClr val="008000"/>
                </a:solidFill>
              </a:rPr>
              <a:t>соответствовать</a:t>
            </a:r>
            <a:r>
              <a:rPr lang="ru-RU" sz="4000" b="1" dirty="0" smtClean="0">
                <a:solidFill>
                  <a:srgbClr val="66FF33"/>
                </a:solidFill>
              </a:rPr>
              <a:t> </a:t>
            </a:r>
            <a:r>
              <a:rPr lang="ru-RU" sz="4000" dirty="0" smtClean="0"/>
              <a:t>характеру и степени общественной опасности преступления, обстоятельствам его совершения и личности виновного.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" y="5173663"/>
            <a:ext cx="1219199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dirty="0"/>
              <a:t>2. Никто </a:t>
            </a:r>
            <a:r>
              <a:rPr lang="ru-RU" sz="4000" b="1" i="1" dirty="0">
                <a:solidFill>
                  <a:srgbClr val="FF3300"/>
                </a:solidFill>
              </a:rPr>
              <a:t>не может</a:t>
            </a:r>
            <a:r>
              <a:rPr lang="ru-RU" sz="4000" dirty="0"/>
              <a:t> нести уголовную ответственность </a:t>
            </a:r>
            <a:r>
              <a:rPr lang="ru-RU" sz="4000" b="1" i="1" dirty="0">
                <a:solidFill>
                  <a:srgbClr val="FF3300"/>
                </a:solidFill>
              </a:rPr>
              <a:t>дважды</a:t>
            </a:r>
            <a:r>
              <a:rPr lang="ru-RU" sz="4000" dirty="0"/>
              <a:t> за одно и то же преступление.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91491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Статья 7. Принцип гуманизма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1612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1. Уголовное законодательство Российской Федерации </a:t>
            </a:r>
            <a:r>
              <a:rPr lang="ru-RU" sz="4000" b="1" i="1" dirty="0" smtClean="0">
                <a:solidFill>
                  <a:srgbClr val="006600"/>
                </a:solidFill>
              </a:rPr>
              <a:t>обеспечивает</a:t>
            </a:r>
            <a:r>
              <a:rPr lang="ru-RU" sz="4000" dirty="0" smtClean="0"/>
              <a:t> безопасность человека.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74072" y="3138045"/>
            <a:ext cx="11817927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dirty="0"/>
              <a:t>2. Наказание и иные меры уголовно-правового характера, применяемые к лицу, совершившему преступление, </a:t>
            </a:r>
            <a:r>
              <a:rPr lang="ru-RU" sz="4000" b="1" dirty="0">
                <a:solidFill>
                  <a:srgbClr val="FF3300"/>
                </a:solidFill>
              </a:rPr>
              <a:t>не могут</a:t>
            </a:r>
            <a:r>
              <a:rPr lang="ru-RU" sz="4000" dirty="0"/>
              <a:t> иметь своей целью причинение физических страданий или унижение человеческого достоинства.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12192000" cy="17248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/>
              <a:t>   </a:t>
            </a:r>
            <a:r>
              <a:rPr lang="ru-RU" sz="4400" dirty="0" smtClean="0">
                <a:solidFill>
                  <a:srgbClr val="002060"/>
                </a:solidFill>
              </a:rPr>
              <a:t>Лицо, совершившее преступление, отвечает лишь за то,  что было совершено </a:t>
            </a:r>
            <a:r>
              <a:rPr lang="ru-RU" sz="4400" b="1" dirty="0" smtClean="0">
                <a:solidFill>
                  <a:srgbClr val="FF3300"/>
                </a:solidFill>
              </a:rPr>
              <a:t>им лично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или охватывалось</a:t>
            </a: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3300"/>
                </a:solidFill>
              </a:rPr>
              <a:t>его умыслом</a:t>
            </a:r>
            <a:r>
              <a:rPr lang="ru-RU" sz="4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/>
              <a:t>   </a:t>
            </a:r>
          </a:p>
        </p:txBody>
      </p:sp>
      <p:pic>
        <p:nvPicPr>
          <p:cNvPr id="6146" name="Picture 2" descr="C:\Users\smurzakov\Pictures\человечки\Человечки\1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947" y="2679021"/>
            <a:ext cx="1191489" cy="1823707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20534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Принцип личной ответственности</a:t>
            </a:r>
          </a:p>
        </p:txBody>
      </p:sp>
      <p:pic>
        <p:nvPicPr>
          <p:cNvPr id="6147" name="Picture 3" descr="C:\Users\smurzakov\Pictures\человечки\Человечки\ЧЕЛОВЕЧКИ\креатив-арт-песочница-127795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3668" y="3962403"/>
            <a:ext cx="2763982" cy="2763982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60217" y="4143953"/>
            <a:ext cx="118317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Соучастник </a:t>
            </a: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несет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ответственности за те действия исполнителя, которые </a:t>
            </a:r>
            <a:r>
              <a:rPr lang="ru-RU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охватывались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его умыслом (см. ст.36 УК РФ)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uiExpand="1" build="p"/>
      <p:bldP spid="46082" grpId="0"/>
      <p:bldP spid="4608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0"/>
            <a:ext cx="10390910" cy="113607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Принцип неотвратимости ответственности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3891"/>
            <a:ext cx="12192000" cy="22582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   Всякое лицо, совершившее преступление </a:t>
            </a:r>
            <a:r>
              <a:rPr lang="ru-RU" sz="4800" b="1" dirty="0" smtClean="0">
                <a:solidFill>
                  <a:srgbClr val="C00000"/>
                </a:solidFill>
              </a:rPr>
              <a:t>подлежит</a:t>
            </a:r>
            <a:r>
              <a:rPr lang="ru-RU" sz="4800" dirty="0" smtClean="0">
                <a:solidFill>
                  <a:srgbClr val="002060"/>
                </a:solidFill>
              </a:rPr>
              <a:t> наказанию или иным мерам уголовно-правового воздействия.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789364"/>
            <a:ext cx="12192000" cy="26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неотвратимость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ответственности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– есть 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способ </a:t>
            </a:r>
            <a:r>
              <a:rPr lang="ru-RU" sz="4400" dirty="0">
                <a:solidFill>
                  <a:srgbClr val="002060"/>
                </a:solidFill>
              </a:rPr>
              <a:t>проявления применения и предупредительного воздействия уголовного закона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  <p:bldP spid="481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6508" y="0"/>
            <a:ext cx="10335492" cy="117763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Чезаре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Беккариа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«Преступность и правонарушения»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3167"/>
            <a:ext cx="12192000" cy="55141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i="1" dirty="0" smtClean="0">
                <a:solidFill>
                  <a:srgbClr val="002060"/>
                </a:solidFill>
              </a:rPr>
              <a:t>«Одно из самых действительных средств, сдерживающих преступление, заключается </a:t>
            </a:r>
            <a:r>
              <a:rPr lang="ru-RU" sz="4400" b="1" i="1" dirty="0" smtClean="0">
                <a:solidFill>
                  <a:srgbClr val="002060"/>
                </a:solidFill>
              </a:rPr>
              <a:t>не в жестокости</a:t>
            </a:r>
            <a:r>
              <a:rPr lang="ru-RU" sz="4400" i="1" dirty="0" smtClean="0">
                <a:solidFill>
                  <a:srgbClr val="002060"/>
                </a:solidFill>
              </a:rPr>
              <a:t> наказаний, а в их </a:t>
            </a:r>
            <a:r>
              <a:rPr lang="ru-RU" sz="4400" b="1" i="1" dirty="0" smtClean="0">
                <a:solidFill>
                  <a:srgbClr val="002060"/>
                </a:solidFill>
              </a:rPr>
              <a:t>неизбежности</a:t>
            </a:r>
            <a:r>
              <a:rPr lang="ru-RU" sz="4400" i="1" dirty="0" smtClean="0">
                <a:solidFill>
                  <a:srgbClr val="002060"/>
                </a:solidFill>
              </a:rPr>
              <a:t>… Уверенность в неизбежности хотя бы и умеренного наказания произведет всегда большее впечатление, чем страх перед другим, более жестким, но сопровождаемый надеждой на безнаказанность» (</a:t>
            </a:r>
            <a:r>
              <a:rPr lang="en-US" sz="4400" i="1" dirty="0" smtClean="0">
                <a:solidFill>
                  <a:srgbClr val="002060"/>
                </a:solidFill>
              </a:rPr>
              <a:t>XVII</a:t>
            </a:r>
            <a:r>
              <a:rPr lang="ru-RU" sz="4400" i="1" dirty="0" smtClean="0">
                <a:solidFill>
                  <a:srgbClr val="002060"/>
                </a:solidFill>
              </a:rPr>
              <a:t> век)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63782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Принцип демократизма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Принятие уголовных законов выборными представительными органами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Доступность текстов уголовных законов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Понятность уголовных законов народу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Участие партий, общественных организаций, органов самоуправления и т.д. по их ходатайству в исправлении лиц, совершивших преступление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3095"/>
            <a:ext cx="1219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Постановление Пленума Верховного Суда РФ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hlink"/>
                </a:solidFill>
              </a:rPr>
              <a:t>от 31 октября 1995г. № 8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«О некоторых вопросах применения судами Конституции Российской Федерации при осуществлении правосудия»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Постановление Пленума Верховного Суда РФ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hlink"/>
                </a:solidFill>
              </a:rPr>
              <a:t>от 10 октября 2003 г. N 5 </a:t>
            </a:r>
            <a:endParaRPr lang="ru-RU" sz="28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«О применении судами общей юрисдикции общепризнанных принципов и норм международного права и международных договоров Российской Федерации»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Спиридонов А.П.</a:t>
            </a:r>
            <a:r>
              <a:rPr lang="ru-RU" sz="2800" dirty="0" smtClean="0"/>
              <a:t> Принципы Российского уголовного права, их соотношение с принципами современного международного права //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«Черные дыры» в Российском законодательстве. 2005. №3. С.124-131.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avo_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6186" y="2133595"/>
            <a:ext cx="3018146" cy="3648508"/>
          </a:xfrm>
          <a:noFill/>
          <a:ln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30793"/>
            <a:ext cx="10972800" cy="774700"/>
          </a:xfrm>
        </p:spPr>
        <p:txBody>
          <a:bodyPr/>
          <a:lstStyle/>
          <a:p>
            <a:r>
              <a:rPr lang="ru-RU" b="1" i="1" dirty="0"/>
              <a:t>Благодарю за внимание!</a:t>
            </a:r>
            <a:r>
              <a:rPr lang="ru-RU" b="1" dirty="0"/>
              <a:t>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24417" y="5548155"/>
            <a:ext cx="10972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i="1" dirty="0">
                <a:latin typeface="+mj-lt"/>
              </a:rPr>
              <a:t>Благодарю за внимание!</a:t>
            </a:r>
            <a:r>
              <a:rPr lang="ru-RU" sz="4400" b="1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vovet.ru/uploads/img/5a/fd99cadea9d8ef6a1ffcc52a2e3e8017-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04" y="1486715"/>
            <a:ext cx="2169614" cy="2573497"/>
          </a:xfrm>
          <a:prstGeom prst="rect">
            <a:avLst/>
          </a:prstGeom>
          <a:noFill/>
        </p:spPr>
      </p:pic>
      <p:pic>
        <p:nvPicPr>
          <p:cNvPr id="57348" name="Picture 4" descr="http://outsourceseatleasing.com/wp-content/uploads/2016/11/3-Ways-Outsourcing-Helps-Small-Businesses-Grow-GIF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92" y="4259972"/>
            <a:ext cx="1268277" cy="1973460"/>
          </a:xfrm>
          <a:prstGeom prst="rect">
            <a:avLst/>
          </a:prstGeom>
          <a:noFill/>
        </p:spPr>
      </p:pic>
      <p:pic>
        <p:nvPicPr>
          <p:cNvPr id="57350" name="Picture 6" descr="http://images.clipartpanda.com/rival-clipart-k16923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9507" y="4883923"/>
            <a:ext cx="2052048" cy="1257934"/>
          </a:xfrm>
          <a:prstGeom prst="rect">
            <a:avLst/>
          </a:prstGeom>
          <a:noFill/>
        </p:spPr>
      </p:pic>
      <p:pic>
        <p:nvPicPr>
          <p:cNvPr id="57352" name="Picture 8" descr="http://4.bp.blogspot.com/-a8M-RQpJC0Q/VF0aWh_le-I/AAAAAAAAB4o/PWHh02df2nM/s1600/1428651_18804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352" y="1711234"/>
            <a:ext cx="1396059" cy="1396059"/>
          </a:xfrm>
          <a:prstGeom prst="rect">
            <a:avLst/>
          </a:prstGeom>
          <a:noFill/>
        </p:spPr>
      </p:pic>
      <p:pic>
        <p:nvPicPr>
          <p:cNvPr id="57354" name="Picture 10" descr="https://c2.staticflickr.com/4/3945/15428204350_bf686f420f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2524" y="1489166"/>
            <a:ext cx="1856105" cy="1858687"/>
          </a:xfrm>
          <a:prstGeom prst="rect">
            <a:avLst/>
          </a:prstGeom>
          <a:noFill/>
        </p:spPr>
      </p:pic>
      <p:pic>
        <p:nvPicPr>
          <p:cNvPr id="57356" name="Picture 12" descr="https://t4.ftcdn.net/jpg/00/65/21/69/160_F_65216955_I3UtfHvryp741YhsubVGnJvkytK3NrFV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949" y="1785732"/>
            <a:ext cx="1514475" cy="1524001"/>
          </a:xfrm>
          <a:prstGeom prst="rect">
            <a:avLst/>
          </a:prstGeom>
          <a:noFill/>
        </p:spPr>
      </p:pic>
      <p:pic>
        <p:nvPicPr>
          <p:cNvPr id="57358" name="Picture 14" descr="http://i.istockimg.com/file_thumbview_approve/19255697/3/stock-photo-19255697-3d-businessman-handshak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03632" y="1635804"/>
            <a:ext cx="1809750" cy="1762126"/>
          </a:xfrm>
          <a:prstGeom prst="rect">
            <a:avLst/>
          </a:prstGeom>
          <a:noFill/>
        </p:spPr>
      </p:pic>
      <p:pic>
        <p:nvPicPr>
          <p:cNvPr id="57360" name="Picture 16" descr="http://english-time.pro/d/783250/d/img0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0468" y="3422015"/>
            <a:ext cx="1646910" cy="980168"/>
          </a:xfrm>
          <a:prstGeom prst="rect">
            <a:avLst/>
          </a:prstGeom>
          <a:noFill/>
        </p:spPr>
      </p:pic>
      <p:pic>
        <p:nvPicPr>
          <p:cNvPr id="57365" name="Picture 21" descr="C:\Users\smurzakov\Pictures\человечки\сш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3057" y="3226525"/>
            <a:ext cx="816252" cy="899529"/>
          </a:xfrm>
          <a:prstGeom prst="rect">
            <a:avLst/>
          </a:prstGeom>
          <a:noFill/>
        </p:spPr>
      </p:pic>
      <p:pic>
        <p:nvPicPr>
          <p:cNvPr id="57367" name="Picture 23" descr="http://hilandoredes.com/wp-content/uploads/2014/04/empresarioVSemprended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2181" y="3697169"/>
            <a:ext cx="2744379" cy="1392310"/>
          </a:xfrm>
          <a:prstGeom prst="rect">
            <a:avLst/>
          </a:prstGeom>
          <a:noFill/>
        </p:spPr>
      </p:pic>
      <p:pic>
        <p:nvPicPr>
          <p:cNvPr id="57369" name="Picture 25" descr="http://alltomakemoney.com/wp-content/uploads/2017/03/kak-i-gde-zarabotat-dengi-v-internete-aiop-720x72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3758" y="4754880"/>
            <a:ext cx="1411742" cy="1411742"/>
          </a:xfrm>
          <a:prstGeom prst="rect">
            <a:avLst/>
          </a:prstGeom>
          <a:noFill/>
        </p:spPr>
      </p:pic>
      <p:pic>
        <p:nvPicPr>
          <p:cNvPr id="57371" name="Picture 27" descr="http://www.boutique.aero/statique/flashnews-180/emploi_bonhomm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3780" y="0"/>
            <a:ext cx="2861945" cy="1110824"/>
          </a:xfrm>
          <a:prstGeom prst="rect">
            <a:avLst/>
          </a:prstGeom>
          <a:noFill/>
        </p:spPr>
      </p:pic>
      <p:pic>
        <p:nvPicPr>
          <p:cNvPr id="57374" name="Picture 30" descr="C:\Users\smurzakov\Pictures\человечки\бизнес вумен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43234" y="4833257"/>
            <a:ext cx="1047750" cy="1714500"/>
          </a:xfrm>
          <a:prstGeom prst="rect">
            <a:avLst/>
          </a:prstGeom>
          <a:noFill/>
        </p:spPr>
      </p:pic>
      <p:pic>
        <p:nvPicPr>
          <p:cNvPr id="57376" name="Picture 32" descr="http://fb.ru/misc/i/gallery/27807/140092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49644" y="5166978"/>
            <a:ext cx="1163773" cy="1066273"/>
          </a:xfrm>
          <a:prstGeom prst="rect">
            <a:avLst/>
          </a:prstGeom>
          <a:noFill/>
        </p:spPr>
      </p:pic>
      <p:pic>
        <p:nvPicPr>
          <p:cNvPr id="57378" name="Picture 34" descr="https://img0.mp-farm.com/2470464.jpg?w=500&amp;h=4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76261" y="3591514"/>
            <a:ext cx="1738539" cy="1157867"/>
          </a:xfrm>
          <a:prstGeom prst="rect">
            <a:avLst/>
          </a:prstGeom>
          <a:noFill/>
        </p:spPr>
      </p:pic>
      <p:pic>
        <p:nvPicPr>
          <p:cNvPr id="57380" name="Picture 36" descr="https://www.arai-group.co.jp/images/group_taiwan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0685" y="3369503"/>
            <a:ext cx="1620973" cy="1062017"/>
          </a:xfrm>
          <a:prstGeom prst="rect">
            <a:avLst/>
          </a:prstGeom>
          <a:noFill/>
        </p:spPr>
      </p:pic>
      <p:pic>
        <p:nvPicPr>
          <p:cNvPr id="57382" name="Picture 38" descr="http://static6.depositphotos.com/1006899/617/i/950/depositphotos_6174610-Business-Interaction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96218" y="5708469"/>
            <a:ext cx="1126307" cy="844730"/>
          </a:xfrm>
          <a:prstGeom prst="rect">
            <a:avLst/>
          </a:prstGeom>
          <a:noFill/>
        </p:spPr>
      </p:pic>
      <p:pic>
        <p:nvPicPr>
          <p:cNvPr id="57383" name="Picture 39" descr="C:\Users\smurzakov\Pictures\человечки\равные по должности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94275" y="4767943"/>
            <a:ext cx="1080583" cy="757373"/>
          </a:xfrm>
          <a:prstGeom prst="rect">
            <a:avLst/>
          </a:prstGeom>
          <a:noFill/>
        </p:spPr>
      </p:pic>
      <p:pic>
        <p:nvPicPr>
          <p:cNvPr id="25" name="Picture 3" descr="C:\Users\smurzakov\Pictures\человечки\преступники\2557855_3d-люди-партнера-сеть-концепция-белый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33809" y="1579418"/>
            <a:ext cx="1136071" cy="1136071"/>
          </a:xfrm>
          <a:prstGeom prst="rect">
            <a:avLst/>
          </a:prstGeom>
          <a:noFill/>
        </p:spPr>
      </p:pic>
      <p:pic>
        <p:nvPicPr>
          <p:cNvPr id="57384" name="Picture 40" descr="C:\Users\smurzakov\Pictures\человечки\Человечки\ЧЕЛОВЕЧКИ\суд2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70664" y="2563089"/>
            <a:ext cx="1078317" cy="1369291"/>
          </a:xfrm>
          <a:prstGeom prst="rect">
            <a:avLst/>
          </a:prstGeom>
          <a:noFill/>
        </p:spPr>
      </p:pic>
      <p:sp>
        <p:nvSpPr>
          <p:cNvPr id="57386" name="AutoShape 42" descr="http://ru.stockfresh.com/thumbs/3dmask/2459037_3d-%D0%B1%D0%B5%D0%BB%D1%8B%D0%B9-%D0%BB%D1%8E%D0%B4%D0%B8-%D0%B1%D0%B8%D0%B7%D0%BD%D0%B5%D1%81%D0%B0-%D0%BA%D0%B0%D0%BB%D1%8C%D0%BA%D1%83%D0%BB%D1%8F%D1%82%D0%BE%D1%80-%D0%B1%D0%B8%D0%B7%D0%BD%D0%B5%D1%81%D0%BC%D0%B5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88" name="AutoShape 44" descr="http://ru.stockfresh.com/thumbs/3dmask/2459037_3d-%D0%B1%D0%B5%D0%BB%D1%8B%D0%B9-%D0%BB%D1%8E%D0%B4%D0%B8-%D0%B1%D0%B8%D0%B7%D0%BD%D0%B5%D1%81%D0%B0-%D0%BA%D0%B0%D0%BB%D1%8C%D0%BA%D1%83%D0%BB%D1%8F%D1%82%D0%BE%D1%80-%D0%B1%D0%B8%D0%B7%D0%BD%D0%B5%D1%81%D0%BC%D0%B5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://profkomsnab.ru/generic/uploaded/vakansii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142711" y="1427018"/>
            <a:ext cx="1045030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76"/>
            <a:ext cx="121920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01091" y="-39159"/>
            <a:ext cx="10390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Точное происхождение названия «уголовное право» в русском языке не выяснено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52958"/>
            <a:ext cx="1037705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Понятие «уголовное право» употребляется в следующих значениях: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1842350"/>
            <a:ext cx="10972800" cy="34782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Отрасль законодательства</a:t>
            </a:r>
          </a:p>
          <a:p>
            <a:pPr eaLnBrk="1" hangingPunct="1">
              <a:defRPr/>
            </a:pPr>
            <a:r>
              <a:rPr lang="ru-RU" sz="4800" dirty="0" smtClean="0"/>
              <a:t>Отрасль права</a:t>
            </a:r>
          </a:p>
          <a:p>
            <a:pPr eaLnBrk="1" hangingPunct="1">
              <a:defRPr/>
            </a:pPr>
            <a:r>
              <a:rPr lang="ru-RU" sz="4800" dirty="0" smtClean="0"/>
              <a:t>Отрасль науки</a:t>
            </a:r>
          </a:p>
          <a:p>
            <a:pPr eaLnBrk="1" hangingPunct="1">
              <a:defRPr/>
            </a:pPr>
            <a:r>
              <a:rPr lang="ru-RU" sz="4800" dirty="0" smtClean="0"/>
              <a:t>Учебная дисциплина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6508" y="0"/>
            <a:ext cx="1033549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Уголовное законодательство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0810"/>
            <a:ext cx="12192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представляет собой </a:t>
            </a:r>
            <a:r>
              <a:rPr lang="ru-RU" sz="4000" b="1" dirty="0" smtClean="0"/>
              <a:t>систему норм</a:t>
            </a:r>
            <a:r>
              <a:rPr lang="ru-RU" sz="4000" dirty="0" smtClean="0"/>
              <a:t>, издаваемых высшим органом федеральной власти – Государственной Думой Федерального Собрания, определяющих </a:t>
            </a:r>
            <a:r>
              <a:rPr lang="ru-RU" sz="4000" b="1" dirty="0" smtClean="0"/>
              <a:t>принципы</a:t>
            </a:r>
            <a:r>
              <a:rPr lang="ru-RU" sz="4000" dirty="0" smtClean="0"/>
              <a:t> и </a:t>
            </a:r>
            <a:r>
              <a:rPr lang="ru-RU" sz="4000" b="1" dirty="0" smtClean="0"/>
              <a:t>основания </a:t>
            </a:r>
            <a:r>
              <a:rPr lang="ru-RU" sz="4000" dirty="0" smtClean="0"/>
              <a:t>уголовной ответственности, круг деяний, объявляемых </a:t>
            </a:r>
            <a:r>
              <a:rPr lang="ru-RU" sz="4000" b="1" dirty="0" smtClean="0"/>
              <a:t>преступными</a:t>
            </a:r>
            <a:r>
              <a:rPr lang="ru-RU" sz="4000" dirty="0" smtClean="0"/>
              <a:t>, виды и размеры </a:t>
            </a:r>
            <a:r>
              <a:rPr lang="ru-RU" sz="4000" b="1" dirty="0" smtClean="0"/>
              <a:t>наказаний</a:t>
            </a:r>
            <a:r>
              <a:rPr lang="ru-RU" sz="4000" dirty="0" smtClean="0"/>
              <a:t> за них, основания </a:t>
            </a:r>
            <a:r>
              <a:rPr lang="ru-RU" sz="4000" b="1" dirty="0" smtClean="0"/>
              <a:t>освобождения</a:t>
            </a:r>
            <a:r>
              <a:rPr lang="ru-RU" sz="4000" dirty="0" smtClean="0"/>
              <a:t> от уголовной ответственности и наказания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8645" y="1524006"/>
            <a:ext cx="11582400" cy="437803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4800" b="1" dirty="0" smtClean="0"/>
              <a:t>УГОЛОВНОГО КОДЕКСА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 РОССИЙСКОЙ ФЕДЕРАЦИИ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/>
              <a:t> (ч.1 ст.1</a:t>
            </a:r>
            <a:r>
              <a:rPr lang="ru-RU" sz="4000" dirty="0" smtClean="0"/>
              <a:t> </a:t>
            </a:r>
            <a:r>
              <a:rPr lang="ru-RU" sz="4000" b="1" dirty="0" smtClean="0"/>
              <a:t>УК РФ)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И ЯВЛЯЕТСЯ ПОЛНОСТЬЮ </a:t>
            </a:r>
            <a:r>
              <a:rPr lang="ru-RU" sz="4000" b="1" dirty="0" smtClean="0"/>
              <a:t>КОДИФИЦИРОВАННЫМ</a:t>
            </a:r>
          </a:p>
        </p:txBody>
      </p:sp>
      <p:pic>
        <p:nvPicPr>
          <p:cNvPr id="16391" name="Picture 7" descr="AG00018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9668" y="1417731"/>
            <a:ext cx="1680633" cy="1871663"/>
          </a:xfrm>
          <a:noFill/>
        </p:spPr>
      </p:pic>
      <p:pic>
        <p:nvPicPr>
          <p:cNvPr id="16394" name="Picture 10" descr="AG00018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28251" y="1417731"/>
            <a:ext cx="1485900" cy="165576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690255" y="-108484"/>
            <a:ext cx="105017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Российской уголовное законодательство состоит из</a:t>
            </a:r>
          </a:p>
        </p:txBody>
      </p:sp>
      <p:pic>
        <p:nvPicPr>
          <p:cNvPr id="6" name="Picture 2" descr="E:\Анимационные картинки для презентаций _ Шаблоны презентаций PowerPoint_files\УК Р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143" y="1343892"/>
            <a:ext cx="3499715" cy="514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52958"/>
            <a:ext cx="1039091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Уголовное право, как отрасль права</a:t>
            </a:r>
          </a:p>
        </p:txBody>
      </p:sp>
      <p:pic>
        <p:nvPicPr>
          <p:cNvPr id="1026" name="Picture 2" descr="C:\Users\smurzakov\Pictures\человечки\преступники\Robb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25" y="1717960"/>
            <a:ext cx="4682836" cy="4975124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951" y="1373606"/>
            <a:ext cx="11664949" cy="499948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Совокупность юридических норм, установленных высшим органом государственной власти, </a:t>
            </a:r>
            <a:r>
              <a:rPr lang="ru-RU" sz="5400" b="1" dirty="0" smtClean="0">
                <a:solidFill>
                  <a:srgbClr val="00B050"/>
                </a:solidFill>
              </a:rPr>
              <a:t>регулирующих </a:t>
            </a:r>
            <a:r>
              <a:rPr lang="ru-RU" sz="5400" dirty="0" smtClean="0"/>
              <a:t>общественные отношения возникающие </a:t>
            </a:r>
            <a:r>
              <a:rPr lang="ru-RU" sz="5400" b="1" dirty="0" smtClean="0">
                <a:solidFill>
                  <a:srgbClr val="FF0000"/>
                </a:solidFill>
              </a:rPr>
              <a:t>в связи </a:t>
            </a:r>
            <a:r>
              <a:rPr lang="ru-RU" sz="5400" dirty="0" smtClean="0"/>
              <a:t>с совершенным </a:t>
            </a:r>
            <a:r>
              <a:rPr lang="ru-RU" sz="5400" b="1" dirty="0" smtClean="0">
                <a:solidFill>
                  <a:srgbClr val="FF0000"/>
                </a:solidFill>
              </a:rPr>
              <a:t>преступлением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</TotalTime>
  <Words>1847</Words>
  <Application>Microsoft Office PowerPoint</Application>
  <PresentationFormat>Произвольный</PresentationFormat>
  <Paragraphs>276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1_Office Theme</vt:lpstr>
      <vt:lpstr>Понятие, предмет, методы, задачи и система  уголовного права  и его науки</vt:lpstr>
      <vt:lpstr>ПЛАН ЛЕКЦИИ</vt:lpstr>
      <vt:lpstr>В языке некоторых европейских народов имеет «двойное» название</vt:lpstr>
      <vt:lpstr>Точное происхождение названия «уголовное право» в русском языке не выяснено</vt:lpstr>
      <vt:lpstr>Слайд 5</vt:lpstr>
      <vt:lpstr>Понятие «уголовное право» употребляется в следующих значениях:</vt:lpstr>
      <vt:lpstr>Уголовное законодательство</vt:lpstr>
      <vt:lpstr>Слайд 8</vt:lpstr>
      <vt:lpstr>Уголовное право, как отрасль права</vt:lpstr>
      <vt:lpstr>Предмет отрасли права</vt:lpstr>
      <vt:lpstr>Предмет отрасли права</vt:lpstr>
      <vt:lpstr>Можно вести речь о двухпредметности  уголовного права</vt:lpstr>
      <vt:lpstr>Уголовное право, как отрасль права</vt:lpstr>
      <vt:lpstr>Предмет уголовного права:</vt:lpstr>
      <vt:lpstr>Метод </vt:lpstr>
      <vt:lpstr>Метод отрасли права</vt:lpstr>
      <vt:lpstr>Метод отрасли права</vt:lpstr>
      <vt:lpstr>Метод отрасли права (по Коробееву А.И.)</vt:lpstr>
      <vt:lpstr>Функции уголовного права</vt:lpstr>
      <vt:lpstr>Слайд 20</vt:lpstr>
      <vt:lpstr>Система уголовного права</vt:lpstr>
      <vt:lpstr>ОБЩАЯ ЧАСТЬ</vt:lpstr>
      <vt:lpstr>ОСОБЕННАЯ ЧАСТЬ</vt:lpstr>
      <vt:lpstr>Слайд 24</vt:lpstr>
      <vt:lpstr>Слайд 25</vt:lpstr>
      <vt:lpstr>2. Уголовно-правовая наука</vt:lpstr>
      <vt:lpstr>Предмет науки уголовного права</vt:lpstr>
      <vt:lpstr>Методы науки уголовного  права</vt:lpstr>
      <vt:lpstr>Задачи науки</vt:lpstr>
      <vt:lpstr>Система науки уголовного права</vt:lpstr>
      <vt:lpstr>Связь  науки уголовного права  с другими науками</vt:lpstr>
      <vt:lpstr>Слайд 32</vt:lpstr>
      <vt:lpstr>Слайд 33</vt:lpstr>
      <vt:lpstr>3. Принципы уголовного права (закрепленные в УК РФ)</vt:lpstr>
      <vt:lpstr>Принципы уголовного права (разработанные теорией)</vt:lpstr>
      <vt:lpstr>Статья 3. Принцип законности</vt:lpstr>
      <vt:lpstr>Аналогия закона</vt:lpstr>
      <vt:lpstr>Статья 4. Принцип равенства граждан перед законом</vt:lpstr>
      <vt:lpstr>Принцип равенства граждан перед законом</vt:lpstr>
      <vt:lpstr>Статья 5. Принцип вины</vt:lpstr>
      <vt:lpstr>Статья 6. Принцип справедливости</vt:lpstr>
      <vt:lpstr>Статья 7. Принцип гуманизма</vt:lpstr>
      <vt:lpstr>Принцип личной ответственности</vt:lpstr>
      <vt:lpstr>Принцип неотвратимости ответственности</vt:lpstr>
      <vt:lpstr>Чезаре Беккариа  «Преступность и правонарушения»</vt:lpstr>
      <vt:lpstr>Принцип демократизма</vt:lpstr>
      <vt:lpstr>Слайд 47</vt:lpstr>
      <vt:lpstr>Благодарю за внимание! 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ЧЕЛОВЕЧЕСКИМИ РЕСУРСАМИ В РОССИЙСКИХ БИЗНЕС-ОРГАНИЗАЦИЯХ  (ИТОГИ РОССИЙСКОЙ ЧАСТИ МЕЖДУНАРОДНОГО ИССЛЕДОВАНИЯ ПРАКТИК УПРАВЛЕНИЯ ЧЕЛОВЕЧЕСКИМИ РЕСУРСАМИ CRANET В 2014–2015 ГГ.)</dc:title>
  <dc:creator>Кирилл Решетников</dc:creator>
  <cp:lastModifiedBy>Ivanova_GG</cp:lastModifiedBy>
  <cp:revision>279</cp:revision>
  <dcterms:created xsi:type="dcterms:W3CDTF">2015-10-31T10:49:01Z</dcterms:created>
  <dcterms:modified xsi:type="dcterms:W3CDTF">2024-05-15T02:08:42Z</dcterms:modified>
</cp:coreProperties>
</file>