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2" r:id="rId14"/>
    <p:sldId id="268" r:id="rId15"/>
    <p:sldId id="269" r:id="rId16"/>
    <p:sldId id="270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5" r:id="rId30"/>
    <p:sldId id="286" r:id="rId31"/>
    <p:sldId id="287" r:id="rId32"/>
    <p:sldId id="284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132856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ПРЕСТУПЛЕНИЯ ПРОТИВ ЖИЗНИ И ЗДОРОВЬЯ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8</a:t>
            </a:r>
            <a:r>
              <a:rPr lang="ru-RU" sz="2300" dirty="0" smtClean="0"/>
              <a:t>) </a:t>
            </a:r>
            <a:r>
              <a:rPr lang="ru-RU" sz="2300" b="1" dirty="0" smtClean="0"/>
              <a:t>Убийство, совершенное группой лиц, группой лиц по предварительному сговору или организованной группой</a:t>
            </a:r>
            <a:r>
              <a:rPr lang="ru-RU" sz="2300" dirty="0" smtClean="0"/>
              <a:t>. Убийство признается совершенным </a:t>
            </a:r>
            <a:r>
              <a:rPr lang="ru-RU" sz="2300" b="1" dirty="0" smtClean="0"/>
              <a:t>группой лиц</a:t>
            </a:r>
            <a:r>
              <a:rPr lang="ru-RU" sz="2300" dirty="0" smtClean="0"/>
              <a:t>, когда два или более лица, действуя совместно с умыслом, направленным на совершение убийства, непосредственно участвовали в процессе лишения жизни потерпевшего, применяя к нему насилие, причем необязательно, чтобы повреждения, повлекшие смерть, были причинены каждым из них.</a:t>
            </a:r>
          </a:p>
          <a:p>
            <a:pPr>
              <a:buNone/>
            </a:pPr>
            <a:r>
              <a:rPr lang="ru-RU" sz="2300" dirty="0" smtClean="0"/>
              <a:t>9) </a:t>
            </a:r>
            <a:r>
              <a:rPr lang="ru-RU" sz="2300" b="1" dirty="0" smtClean="0"/>
              <a:t>Убийство, совершенное из корыстных побуждений или по найму, а равно сопряженное с разбоем, вымогательством или бандитизмом</a:t>
            </a:r>
            <a:r>
              <a:rPr lang="ru-RU" sz="2300" dirty="0" smtClean="0"/>
              <a:t>. Как убийство, совершенное из корыстных побуждений, квалифицируется убийство в целях получения материальной выгоды для виновного или других лиц (денег, имущества или прав на его получение, прав на жилплощадь и т.п.) или избавления от материальных затрат (возврата имущества, долга, оплаты услуг, выполнения имущественных обязательств, уплаты алиментов и др.).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10) </a:t>
            </a:r>
            <a:r>
              <a:rPr lang="ru-RU" sz="1800" b="1" dirty="0" smtClean="0"/>
              <a:t>Убийство из хулиганских побуждений</a:t>
            </a:r>
            <a:r>
              <a:rPr lang="ru-RU" sz="1800" dirty="0" smtClean="0"/>
              <a:t>. Квалифицируется убийство, совершенное на почве явного неуважения к обществу и общепринятым нормам морали, когда поведение виновного является открытым вызовом общественному порядку и обусловлено желанием противопоставить себя окружающим, продемонстрировать пренебрежительное к ним отношение.</a:t>
            </a:r>
          </a:p>
          <a:p>
            <a:pPr>
              <a:buNone/>
            </a:pPr>
            <a:r>
              <a:rPr lang="ru-RU" sz="1800" dirty="0" smtClean="0"/>
              <a:t>11) </a:t>
            </a:r>
            <a:r>
              <a:rPr lang="ru-RU" sz="1800" b="1" dirty="0" smtClean="0"/>
              <a:t>Убийство, совершенное с целью скрыть другое преступление или облегчить совершение другого преступления, а равно сопряженное с изнасилованием или насильственными действиями сексуального характера</a:t>
            </a:r>
            <a:r>
              <a:rPr lang="ru-RU" sz="1800" dirty="0" smtClean="0"/>
              <a:t>.</a:t>
            </a:r>
          </a:p>
          <a:p>
            <a:pPr>
              <a:buNone/>
            </a:pPr>
            <a:r>
              <a:rPr lang="ru-RU" sz="1800" dirty="0" smtClean="0"/>
              <a:t>Квалификация совершенного виновным убийства определенного лица с целью скрыть другое преступление или облегчить его совершение исключает возможность квалификации этого же убийства, помимо указанного пункта, по какому-либо другому пункту ч. 2 ст. 105, предусматривающему иную цель или мотив убийства.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12) </a:t>
            </a:r>
            <a:r>
              <a:rPr lang="ru-RU" sz="1800" b="1" dirty="0" smtClean="0"/>
              <a:t>Убийство, совершенное по мотивам политической, идеологической, расовой, национальной или религиозной ненависти или вражды либо по мотивам ненависти или вражды в отношении какой-либо социальной группы.</a:t>
            </a:r>
            <a:r>
              <a:rPr lang="ru-RU" sz="1800" dirty="0" smtClean="0"/>
              <a:t> Потерпевшими являются люди иной, чем виновный, национальной, расовой или религиозной принадлежности либо относящиеся к иной социальной группе. Именно из-за этой принадлежности они и становятся потерпевшими.</a:t>
            </a:r>
          </a:p>
          <a:p>
            <a:pPr>
              <a:buNone/>
            </a:pPr>
            <a:r>
              <a:rPr lang="ru-RU" sz="1800" dirty="0" smtClean="0"/>
              <a:t>13) </a:t>
            </a:r>
            <a:r>
              <a:rPr lang="ru-RU" sz="1800" b="1" dirty="0" smtClean="0"/>
              <a:t>Убийство, совершенное в целях использования органов или тканей потерпевшего</a:t>
            </a:r>
            <a:r>
              <a:rPr lang="ru-RU" sz="1800" dirty="0" smtClean="0"/>
              <a:t>. Для квалификации не имеет значения, в каких целях - медицинских или иных - собираются использовать органы или ткани потерпевшего.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84784"/>
            <a:ext cx="5256584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2. Убийство матерью новорожденного ребенка (ст. 106 УК)</a:t>
            </a:r>
            <a:r>
              <a:rPr lang="ru-RU" sz="1800" dirty="0" smtClean="0"/>
              <a:t>. Закон предусматривает четыре вида детоубийства:</a:t>
            </a:r>
          </a:p>
          <a:p>
            <a:pPr>
              <a:buNone/>
            </a:pPr>
            <a:r>
              <a:rPr lang="ru-RU" sz="1800" dirty="0" smtClean="0"/>
              <a:t>1) во время родов;</a:t>
            </a:r>
          </a:p>
          <a:p>
            <a:pPr>
              <a:buNone/>
            </a:pPr>
            <a:r>
              <a:rPr lang="ru-RU" sz="1800" dirty="0" smtClean="0"/>
              <a:t>2) сразу же после родов;</a:t>
            </a:r>
          </a:p>
          <a:p>
            <a:pPr>
              <a:buNone/>
            </a:pPr>
            <a:r>
              <a:rPr lang="ru-RU" sz="1800" dirty="0" smtClean="0"/>
              <a:t>3) в условиях психотравмирующей ситуации;</a:t>
            </a:r>
          </a:p>
          <a:p>
            <a:pPr>
              <a:buNone/>
            </a:pPr>
            <a:r>
              <a:rPr lang="ru-RU" sz="1800" dirty="0" smtClean="0"/>
              <a:t>4) в состоянии психического расстройства, не исключающего вменяемости.</a:t>
            </a:r>
          </a:p>
          <a:p>
            <a:pPr>
              <a:buNone/>
            </a:pPr>
            <a:r>
              <a:rPr lang="ru-RU" sz="1800" dirty="0" smtClean="0"/>
              <a:t>Вид состава - </a:t>
            </a:r>
            <a:r>
              <a:rPr lang="ru-RU" sz="1800" b="1" dirty="0" smtClean="0"/>
              <a:t>материальный</a:t>
            </a:r>
            <a:r>
              <a:rPr lang="ru-RU" sz="1800" dirty="0" smtClean="0"/>
              <a:t>.</a:t>
            </a:r>
          </a:p>
          <a:p>
            <a:pPr>
              <a:buNone/>
            </a:pPr>
            <a:r>
              <a:rPr lang="ru-RU" sz="1800" b="1" dirty="0" smtClean="0"/>
              <a:t>Субъективная сторона</a:t>
            </a:r>
            <a:r>
              <a:rPr lang="ru-RU" sz="1800" dirty="0" smtClean="0"/>
              <a:t> характеризуется умыслом. Вид умысла - прямой или косвенный.</a:t>
            </a:r>
          </a:p>
          <a:p>
            <a:pPr>
              <a:buNone/>
            </a:pPr>
            <a:r>
              <a:rPr lang="ru-RU" sz="1800" b="1" dirty="0" smtClean="0"/>
              <a:t>Субъект</a:t>
            </a:r>
            <a:r>
              <a:rPr lang="ru-RU" sz="1800" dirty="0" smtClean="0"/>
              <a:t> (исполнитель) преступления - специальный. Исполнителем убийства является достигшая 16 лет мать новорожденного ребенка.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 descr="C:\Users\Ed\Desktop\2a76bfd1d8e1a278e855cab201815d6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3789040"/>
            <a:ext cx="3013614" cy="25649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74676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3. Убийство, совершенное в состоянии аффекта (ст. 107 УК).</a:t>
            </a:r>
            <a:r>
              <a:rPr lang="ru-RU" sz="1800" dirty="0" smtClean="0"/>
              <a:t> Под аффектом здесь понимается состояние внезапно возникшего сильного душевного волнения. Причинами такого состояния могут быть:</a:t>
            </a:r>
          </a:p>
          <a:p>
            <a:pPr>
              <a:buNone/>
            </a:pPr>
            <a:r>
              <a:rPr lang="ru-RU" sz="1800" dirty="0" smtClean="0"/>
              <a:t>- насилие, издевательство, тяжкое оскорбление, иные противоправные или аморальные действия (бездействие) потерпевшего, а равно</a:t>
            </a:r>
          </a:p>
          <a:p>
            <a:pPr>
              <a:buNone/>
            </a:pPr>
            <a:r>
              <a:rPr lang="ru-RU" sz="1800" dirty="0" smtClean="0"/>
              <a:t>- длительная психотравмирующая ситуация, возникшая в связи с систематическим противоправным или аморальным поведением потерпевшего.</a:t>
            </a:r>
          </a:p>
          <a:p>
            <a:pPr>
              <a:buNone/>
            </a:pPr>
            <a:r>
              <a:rPr lang="ru-RU" sz="1800" dirty="0" smtClean="0"/>
              <a:t>Состав преступления - </a:t>
            </a:r>
            <a:r>
              <a:rPr lang="ru-RU" sz="1800" b="1" dirty="0" smtClean="0"/>
              <a:t>материальный</a:t>
            </a:r>
            <a:r>
              <a:rPr lang="ru-RU" sz="1800" dirty="0" smtClean="0"/>
              <a:t>.</a:t>
            </a:r>
          </a:p>
          <a:p>
            <a:pPr>
              <a:buNone/>
            </a:pPr>
            <a:r>
              <a:rPr lang="ru-RU" sz="1800" dirty="0" smtClean="0"/>
              <a:t>С </a:t>
            </a:r>
            <a:r>
              <a:rPr lang="ru-RU" sz="1800" b="1" dirty="0" smtClean="0"/>
              <a:t>субъективной стороны</a:t>
            </a:r>
            <a:r>
              <a:rPr lang="ru-RU" sz="1800" dirty="0" smtClean="0"/>
              <a:t> преступление характеризуется умышленной виной. Вид умысла - прямой или косвенный (ряд авторов допускают только косвенный умысел).</a:t>
            </a:r>
          </a:p>
          <a:p>
            <a:pPr>
              <a:buNone/>
            </a:pPr>
            <a:r>
              <a:rPr lang="ru-RU" sz="1800" b="1" dirty="0" smtClean="0"/>
              <a:t>Субъект</a:t>
            </a:r>
            <a:r>
              <a:rPr lang="ru-RU" sz="1800" dirty="0" smtClean="0"/>
              <a:t> - вменяемое лицо, достигшее 16 лет.</a:t>
            </a:r>
          </a:p>
          <a:p>
            <a:pPr>
              <a:buNone/>
            </a:pPr>
            <a:r>
              <a:rPr lang="ru-RU" sz="1800" b="1" dirty="0" smtClean="0"/>
              <a:t>Квалифицирующим признаком</a:t>
            </a:r>
            <a:r>
              <a:rPr lang="ru-RU" sz="1800" dirty="0" smtClean="0"/>
              <a:t> преступления (ч. 2 ст. 107) является убийство в состоянии аффекта двух или более лиц.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4. Убийство, совершенное при превышении пределов необходимой обороны либо при превышении мер, необходимых для задержания лица, совершившего преступление (ст. 108 УК).</a:t>
            </a:r>
            <a:r>
              <a:rPr lang="ru-RU" sz="1800" dirty="0" smtClean="0"/>
              <a:t> Законодатель менее опасным, судя по санкции уголовно-правовой нормы, считает убийство, совершенное при превышении пределов необходимой обороны.</a:t>
            </a:r>
          </a:p>
          <a:p>
            <a:pPr>
              <a:buNone/>
            </a:pPr>
            <a:r>
              <a:rPr lang="ru-RU" sz="1800" dirty="0" smtClean="0"/>
              <a:t>Состав преступления - </a:t>
            </a:r>
            <a:r>
              <a:rPr lang="ru-RU" sz="1800" b="1" dirty="0" smtClean="0"/>
              <a:t>материальный.</a:t>
            </a:r>
            <a:endParaRPr lang="ru-RU" sz="1800" dirty="0" smtClean="0"/>
          </a:p>
          <a:p>
            <a:pPr>
              <a:buNone/>
            </a:pPr>
            <a:r>
              <a:rPr lang="ru-RU" sz="1800" b="1" dirty="0" smtClean="0"/>
              <a:t>Субъективная сторона</a:t>
            </a:r>
            <a:r>
              <a:rPr lang="ru-RU" sz="1800" dirty="0" smtClean="0"/>
              <a:t> характеризуется умышленной виной. Вид умысла - прямой или косвенный.</a:t>
            </a:r>
          </a:p>
          <a:p>
            <a:pPr>
              <a:buNone/>
            </a:pPr>
            <a:r>
              <a:rPr lang="ru-RU" sz="1800" b="1" dirty="0" smtClean="0"/>
              <a:t>Субъект -</a:t>
            </a:r>
            <a:r>
              <a:rPr lang="ru-RU" sz="1800" dirty="0" smtClean="0"/>
              <a:t> вменяемое лицо, достигшее 16 лет.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3. Иные преступления против жизни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2300" b="1" dirty="0" smtClean="0"/>
              <a:t>1. Причинение смерти по неосторожности (ст. 109 УК).</a:t>
            </a:r>
            <a:r>
              <a:rPr lang="ru-RU" sz="2300" dirty="0" smtClean="0"/>
              <a:t> Обязательным признаком </a:t>
            </a:r>
            <a:r>
              <a:rPr lang="ru-RU" sz="2300" b="1" dirty="0" smtClean="0"/>
              <a:t>объективной стороны</a:t>
            </a:r>
            <a:r>
              <a:rPr lang="ru-RU" sz="2300" dirty="0" smtClean="0"/>
              <a:t> является причинная связь между деянием виновного и наступившей смертью потерпевшего.</a:t>
            </a:r>
          </a:p>
          <a:p>
            <a:pPr>
              <a:buNone/>
            </a:pPr>
            <a:r>
              <a:rPr lang="ru-RU" sz="2300" dirty="0" smtClean="0"/>
              <a:t>Вид состава - </a:t>
            </a:r>
            <a:r>
              <a:rPr lang="ru-RU" sz="2300" b="1" dirty="0" smtClean="0"/>
              <a:t>материальный.</a:t>
            </a:r>
            <a:endParaRPr lang="ru-RU" sz="2300" dirty="0" smtClean="0"/>
          </a:p>
          <a:p>
            <a:pPr>
              <a:buNone/>
            </a:pPr>
            <a:r>
              <a:rPr lang="ru-RU" sz="2300" dirty="0" smtClean="0"/>
              <a:t>Отличается от убийства формой вины по отношению к причинению смерти.</a:t>
            </a:r>
          </a:p>
          <a:p>
            <a:pPr>
              <a:buNone/>
            </a:pPr>
            <a:r>
              <a:rPr lang="ru-RU" sz="2300" dirty="0" smtClean="0"/>
              <a:t>С </a:t>
            </a:r>
            <a:r>
              <a:rPr lang="ru-RU" sz="2300" b="1" dirty="0" smtClean="0"/>
              <a:t>субъективной стороны</a:t>
            </a:r>
            <a:r>
              <a:rPr lang="ru-RU" sz="2300" dirty="0" smtClean="0"/>
              <a:t> причинение смерти может быть по легкомыслию или по небрежности: лицо предвидело возможность наступления смерти от своего деяния, но без достаточных к тому оснований самонадеянно рассчитывало на ее предотвращение либо не предвидело возможности наступления смерти, хотя при необходимой внимательности и предусмотрительности должно было и могло ее предвидеть.</a:t>
            </a:r>
          </a:p>
          <a:p>
            <a:pPr>
              <a:buNone/>
            </a:pPr>
            <a:r>
              <a:rPr lang="ru-RU" sz="2300" b="1" dirty="0" smtClean="0"/>
              <a:t>Субъект</a:t>
            </a:r>
            <a:r>
              <a:rPr lang="ru-RU" sz="2300" dirty="0" smtClean="0"/>
              <a:t> преступления - вменяемое лицо, достигшее 16 лет.</a:t>
            </a:r>
          </a:p>
          <a:p>
            <a:pPr>
              <a:buNone/>
            </a:pPr>
            <a:r>
              <a:rPr lang="ru-RU" sz="2300" b="1" dirty="0" smtClean="0"/>
              <a:t>Квалифицирующий признак -</a:t>
            </a:r>
            <a:r>
              <a:rPr lang="ru-RU" sz="2300" dirty="0" smtClean="0"/>
              <a:t> причинение смерти по неосторожности вследствие ненадлежащего исполнения лицом своих профессиональных обязанностей.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7467600" cy="48737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800" b="1" dirty="0" smtClean="0"/>
              <a:t>Особо квалифицирующий признак -</a:t>
            </a:r>
            <a:r>
              <a:rPr lang="ru-RU" sz="1800" dirty="0" smtClean="0"/>
              <a:t> причинение смерти по неосторожности двум или более лицам.</a:t>
            </a:r>
          </a:p>
          <a:p>
            <a:pPr>
              <a:buNone/>
            </a:pPr>
            <a:r>
              <a:rPr lang="ru-RU" sz="1800" b="1" dirty="0" smtClean="0"/>
              <a:t>2. Доведение до самоубийства (ст. 110 УК).</a:t>
            </a:r>
            <a:r>
              <a:rPr lang="ru-RU" sz="1800" dirty="0" smtClean="0"/>
              <a:t> С </a:t>
            </a:r>
            <a:r>
              <a:rPr lang="ru-RU" sz="1800" b="1" dirty="0" smtClean="0"/>
              <a:t>объективной стороны</a:t>
            </a:r>
            <a:r>
              <a:rPr lang="ru-RU" sz="1800" dirty="0" smtClean="0"/>
              <a:t> преступление характеризуется:</a:t>
            </a:r>
          </a:p>
          <a:p>
            <a:pPr>
              <a:buNone/>
            </a:pPr>
            <a:r>
              <a:rPr lang="ru-RU" sz="1800" dirty="0" smtClean="0"/>
              <a:t>1) доведением до самоубийства или</a:t>
            </a:r>
          </a:p>
          <a:p>
            <a:pPr>
              <a:buNone/>
            </a:pPr>
            <a:r>
              <a:rPr lang="ru-RU" sz="1800" dirty="0" smtClean="0"/>
              <a:t>2) доведением до покушения на самоубийство.</a:t>
            </a:r>
          </a:p>
          <a:p>
            <a:pPr>
              <a:buNone/>
            </a:pPr>
            <a:r>
              <a:rPr lang="ru-RU" sz="1800" b="1" dirty="0" smtClean="0"/>
              <a:t>Способами</a:t>
            </a:r>
            <a:r>
              <a:rPr lang="ru-RU" sz="1800" dirty="0" smtClean="0"/>
              <a:t> совершения преступления являются:</a:t>
            </a:r>
          </a:p>
          <a:p>
            <a:pPr>
              <a:buNone/>
            </a:pPr>
            <a:r>
              <a:rPr lang="ru-RU" sz="1800" dirty="0" smtClean="0"/>
              <a:t>- угрозы;</a:t>
            </a:r>
          </a:p>
          <a:p>
            <a:pPr>
              <a:buNone/>
            </a:pPr>
            <a:r>
              <a:rPr lang="ru-RU" sz="1800" dirty="0" smtClean="0"/>
              <a:t>- жестокое обращение;</a:t>
            </a:r>
          </a:p>
          <a:p>
            <a:pPr>
              <a:buNone/>
            </a:pPr>
            <a:r>
              <a:rPr lang="ru-RU" sz="1800" dirty="0" smtClean="0"/>
              <a:t>- систематическое унижение человеческого достоинства потерпевшего.</a:t>
            </a:r>
          </a:p>
          <a:p>
            <a:pPr>
              <a:buNone/>
            </a:pPr>
            <a:r>
              <a:rPr lang="ru-RU" sz="1800" dirty="0" smtClean="0"/>
              <a:t>Обязательным признаком является наличие причинной связи между поведением виновного и доведением до самоубийства или покушения на самоубийство.</a:t>
            </a:r>
          </a:p>
          <a:p>
            <a:pPr>
              <a:buNone/>
            </a:pPr>
            <a:r>
              <a:rPr lang="ru-RU" sz="1800" b="1" dirty="0" smtClean="0"/>
              <a:t>Субъективная сторона</a:t>
            </a:r>
            <a:r>
              <a:rPr lang="ru-RU" sz="1800" dirty="0" smtClean="0"/>
              <a:t> может быть выражена в форме умышленной и неосторожной вины.</a:t>
            </a:r>
          </a:p>
          <a:p>
            <a:pPr>
              <a:buNone/>
            </a:pPr>
            <a:r>
              <a:rPr lang="ru-RU" sz="1800" b="1" dirty="0" smtClean="0"/>
              <a:t>Субъект -</a:t>
            </a:r>
            <a:r>
              <a:rPr lang="ru-RU" sz="1800" dirty="0" smtClean="0"/>
              <a:t> вменяемое лицо, достигшее 16 лет.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4. Преступления против здоровья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В литературе преступления против здоровья делят на две группы:</a:t>
            </a:r>
          </a:p>
          <a:p>
            <a:pPr>
              <a:buNone/>
            </a:pPr>
            <a:r>
              <a:rPr lang="ru-RU" sz="1800" b="1" dirty="0" smtClean="0"/>
              <a:t>Преступления, реально причиняющие вред здоровью</a:t>
            </a:r>
            <a:r>
              <a:rPr lang="ru-RU" sz="1800" dirty="0" smtClean="0"/>
              <a:t>:</a:t>
            </a:r>
          </a:p>
          <a:p>
            <a:pPr>
              <a:buNone/>
            </a:pPr>
            <a:r>
              <a:rPr lang="ru-RU" sz="1800" dirty="0" smtClean="0"/>
              <a:t>- умышленное причинение тяжкого вреда здоровью (ст. 111);</a:t>
            </a:r>
          </a:p>
          <a:p>
            <a:pPr>
              <a:buNone/>
            </a:pPr>
            <a:r>
              <a:rPr lang="ru-RU" sz="1800" dirty="0" smtClean="0"/>
              <a:t>- умышленное причинение средней тяжести вреда здоровью (ст. 112);</a:t>
            </a:r>
          </a:p>
          <a:p>
            <a:pPr>
              <a:buNone/>
            </a:pPr>
            <a:r>
              <a:rPr lang="ru-RU" sz="1800" dirty="0" smtClean="0"/>
              <a:t>- причинение тяжкого или средней тяжести вреда здоровью в состоянии аффекта (ст. 113);</a:t>
            </a:r>
          </a:p>
          <a:p>
            <a:pPr>
              <a:buNone/>
            </a:pPr>
            <a:r>
              <a:rPr lang="ru-RU" sz="1800" dirty="0" smtClean="0"/>
              <a:t>- причинение тяжкого или средней тяжести вреда здоровью при превышении пределов необходимой обороны либо при превышении мер, необходимых для задержания лица, совершившего преступление (ст. 114);</a:t>
            </a:r>
          </a:p>
          <a:p>
            <a:pPr>
              <a:buNone/>
            </a:pPr>
            <a:r>
              <a:rPr lang="ru-RU" sz="1800" dirty="0" smtClean="0"/>
              <a:t>- умышленное причинение легкого вреда здоровью (ст. 115);</a:t>
            </a:r>
          </a:p>
          <a:p>
            <a:pPr>
              <a:buNone/>
            </a:pPr>
            <a:r>
              <a:rPr lang="ru-RU" sz="1800" dirty="0" smtClean="0"/>
              <a:t>- истязание (ст. 117);</a:t>
            </a:r>
          </a:p>
          <a:p>
            <a:pPr>
              <a:buNone/>
            </a:pPr>
            <a:r>
              <a:rPr lang="ru-RU" sz="1800" dirty="0" smtClean="0"/>
              <a:t>- причинение тяжкого вреда здоровью по неосторожности (ст. 118);</a:t>
            </a:r>
          </a:p>
          <a:p>
            <a:pPr>
              <a:buNone/>
            </a:pPr>
            <a:r>
              <a:rPr lang="ru-RU" sz="1800" dirty="0" smtClean="0"/>
              <a:t>- заражение венерической болезнью (ст. 121);</a:t>
            </a:r>
          </a:p>
          <a:p>
            <a:pPr>
              <a:buNone/>
            </a:pPr>
            <a:r>
              <a:rPr lang="ru-RU" sz="1800" dirty="0" smtClean="0"/>
              <a:t>- неоказание помощи больному (ст. 124).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/>
              <a:t>Преступления, ставящие в опасность жизнь и здоровье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- побои (ст. 116);</a:t>
            </a:r>
          </a:p>
          <a:p>
            <a:pPr>
              <a:buNone/>
            </a:pPr>
            <a:r>
              <a:rPr lang="ru-RU" dirty="0" smtClean="0"/>
              <a:t>- угроза убийством или причинением тяжкого вреда здоровью (ст. 119);</a:t>
            </a:r>
          </a:p>
          <a:p>
            <a:pPr>
              <a:buNone/>
            </a:pPr>
            <a:r>
              <a:rPr lang="ru-RU" dirty="0" smtClean="0"/>
              <a:t>- принуждение к изъятию органов или тканей человека для трансплантации (ст. 120);</a:t>
            </a:r>
          </a:p>
          <a:p>
            <a:pPr>
              <a:buNone/>
            </a:pPr>
            <a:r>
              <a:rPr lang="ru-RU" dirty="0" smtClean="0"/>
              <a:t>- заражение ВИЧ-инфекцией (ст. 122);</a:t>
            </a:r>
          </a:p>
          <a:p>
            <a:pPr>
              <a:buNone/>
            </a:pPr>
            <a:r>
              <a:rPr lang="ru-RU" dirty="0" smtClean="0"/>
              <a:t>- незаконное производство аборта (ст. 123);</a:t>
            </a:r>
          </a:p>
          <a:p>
            <a:pPr>
              <a:buNone/>
            </a:pPr>
            <a:r>
              <a:rPr lang="ru-RU" dirty="0" smtClean="0"/>
              <a:t>- оставление в опасности (ст. 125).</a:t>
            </a:r>
          </a:p>
          <a:p>
            <a:pPr>
              <a:buNone/>
            </a:pPr>
            <a:r>
              <a:rPr lang="ru-RU" b="1" dirty="0" smtClean="0"/>
              <a:t>Непосредственным объектом</a:t>
            </a:r>
            <a:r>
              <a:rPr lang="ru-RU" dirty="0" smtClean="0"/>
              <a:t> всех этих преступлений выступает здоровье человека.</a:t>
            </a:r>
          </a:p>
          <a:p>
            <a:pPr>
              <a:buNone/>
            </a:pPr>
            <a:r>
              <a:rPr lang="ru-RU" b="1" dirty="0" smtClean="0"/>
              <a:t>Объективная сторона</a:t>
            </a:r>
            <a:r>
              <a:rPr lang="ru-RU" dirty="0" smtClean="0"/>
              <a:t> указанных преступлений заключается в причинении вреда здоровью.</a:t>
            </a:r>
          </a:p>
          <a:p>
            <a:pPr>
              <a:buNone/>
            </a:pPr>
            <a:r>
              <a:rPr lang="ru-RU" dirty="0" smtClean="0"/>
              <a:t>Под </a:t>
            </a:r>
            <a:r>
              <a:rPr lang="ru-RU" b="1" dirty="0" smtClean="0"/>
              <a:t>вредом, причиненным здоровью человека</a:t>
            </a:r>
            <a:r>
              <a:rPr lang="ru-RU" dirty="0" smtClean="0"/>
              <a:t>, понимается нарушение анатомической целостности и физиологической функции органов и тканей человека в результате воздействия физических, химических, биологических и психических факторов внешней среды.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467600" cy="1143000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1. Понятие и виды преступлений против жизни и здоровья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74676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Преступления против жизни и здоровья</a:t>
            </a:r>
            <a:r>
              <a:rPr lang="ru-RU" sz="1800" dirty="0" smtClean="0"/>
              <a:t> - это с умыслом или по неосторожности совершенные общественно опасные деяния, предусмотренные гл. 16 УК, направленные против жизни и здоровья человека.</a:t>
            </a:r>
          </a:p>
          <a:p>
            <a:pPr>
              <a:buNone/>
            </a:pPr>
            <a:r>
              <a:rPr lang="ru-RU" sz="1800" b="1" dirty="0" smtClean="0"/>
              <a:t>Родовым объектом</a:t>
            </a:r>
            <a:r>
              <a:rPr lang="ru-RU" sz="1800" dirty="0" smtClean="0"/>
              <a:t> всех преступлений, предусмотренных в разделе VII УК, включая преступления против жизни и здоровья, является личность. </a:t>
            </a:r>
            <a:r>
              <a:rPr lang="ru-RU" sz="1800" b="1" dirty="0" smtClean="0"/>
              <a:t>Видовым объектом</a:t>
            </a:r>
            <a:r>
              <a:rPr lang="ru-RU" sz="1800" dirty="0" smtClean="0"/>
              <a:t> указанных преступлений выступают жизнь или здоровье. </a:t>
            </a:r>
            <a:r>
              <a:rPr lang="ru-RU" sz="1800" b="1" dirty="0" smtClean="0"/>
              <a:t>По непосредственному объекту</a:t>
            </a:r>
            <a:r>
              <a:rPr lang="ru-RU" sz="1800" dirty="0" smtClean="0"/>
              <a:t> эти посягательства подразделяются на преступления против жизни и преступления против здоровья.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6" name="Picture 2" descr="C:\Users\Ed\Desktop\466x10000_out_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4509120"/>
            <a:ext cx="3240360" cy="2156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5. Преступления, реально причиняющие вред здоровью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800" b="1" dirty="0" smtClean="0"/>
              <a:t>1. Умышленное причинение тяжкого вреда здоровью (ст. 111 УК).</a:t>
            </a:r>
            <a:r>
              <a:rPr lang="ru-RU" sz="1800" dirty="0" smtClean="0"/>
              <a:t> Формами </a:t>
            </a:r>
            <a:r>
              <a:rPr lang="ru-RU" sz="1800" b="1" dirty="0" smtClean="0"/>
              <a:t>объективной стороны</a:t>
            </a:r>
            <a:r>
              <a:rPr lang="ru-RU" sz="1800" dirty="0" smtClean="0"/>
              <a:t> преступления являются:</a:t>
            </a:r>
          </a:p>
          <a:p>
            <a:pPr>
              <a:buNone/>
            </a:pPr>
            <a:r>
              <a:rPr lang="ru-RU" sz="1800" dirty="0" smtClean="0"/>
              <a:t>1) умышленное причинение тяжкого вреда, опасного для жизни человека;</a:t>
            </a:r>
          </a:p>
          <a:p>
            <a:pPr>
              <a:buNone/>
            </a:pPr>
            <a:r>
              <a:rPr lang="ru-RU" sz="1800" dirty="0" smtClean="0"/>
              <a:t>2) умышленное причинение тяжкого вреда здоровью, не опасного для жизни, но повлекшего за собой:</a:t>
            </a:r>
          </a:p>
          <a:p>
            <a:pPr>
              <a:buNone/>
            </a:pPr>
            <a:r>
              <a:rPr lang="ru-RU" sz="1800" dirty="0" smtClean="0"/>
              <a:t>а) потерю зрения, речи, слуха либо какого-либо органа;</a:t>
            </a:r>
          </a:p>
          <a:p>
            <a:pPr>
              <a:buNone/>
            </a:pPr>
            <a:r>
              <a:rPr lang="ru-RU" sz="1800" dirty="0" smtClean="0"/>
              <a:t>б) утрату органом его функций;</a:t>
            </a:r>
          </a:p>
          <a:p>
            <a:pPr>
              <a:buNone/>
            </a:pPr>
            <a:r>
              <a:rPr lang="ru-RU" sz="1800" dirty="0" smtClean="0"/>
              <a:t>в) прерывание беременности;</a:t>
            </a:r>
          </a:p>
          <a:p>
            <a:pPr>
              <a:buNone/>
            </a:pPr>
            <a:r>
              <a:rPr lang="ru-RU" sz="1800" dirty="0" smtClean="0"/>
              <a:t>г) психическое расстройство;</a:t>
            </a:r>
          </a:p>
          <a:p>
            <a:pPr>
              <a:buNone/>
            </a:pPr>
            <a:r>
              <a:rPr lang="ru-RU" sz="1800" dirty="0" err="1" smtClean="0"/>
              <a:t>д</a:t>
            </a:r>
            <a:r>
              <a:rPr lang="ru-RU" sz="1800" dirty="0" smtClean="0"/>
              <a:t>) заболевание наркоманией либо токсикоманией;</a:t>
            </a:r>
          </a:p>
          <a:p>
            <a:pPr>
              <a:buNone/>
            </a:pPr>
            <a:r>
              <a:rPr lang="ru-RU" sz="1800" dirty="0" smtClean="0"/>
              <a:t>3) умышленное причинение тяжкого вреда здоровью, выразившегося в неизгладимом </a:t>
            </a:r>
            <a:r>
              <a:rPr lang="ru-RU" sz="1800" dirty="0" err="1" smtClean="0"/>
              <a:t>обезображении</a:t>
            </a:r>
            <a:r>
              <a:rPr lang="ru-RU" sz="1800" dirty="0" smtClean="0"/>
              <a:t> лица;</a:t>
            </a:r>
          </a:p>
          <a:p>
            <a:pPr>
              <a:buNone/>
            </a:pPr>
            <a:r>
              <a:rPr lang="ru-RU" sz="1800" dirty="0" smtClean="0"/>
              <a:t>4) умышленное причинение тяжкого вреда здоровью, вызвавшего:</a:t>
            </a:r>
          </a:p>
          <a:p>
            <a:pPr>
              <a:buNone/>
            </a:pPr>
            <a:r>
              <a:rPr lang="ru-RU" sz="1800" dirty="0" smtClean="0"/>
              <a:t>а) значительную стойкую утрату общей трудоспособности не менее чем на 1/3 или</a:t>
            </a:r>
          </a:p>
          <a:p>
            <a:pPr>
              <a:buNone/>
            </a:pPr>
            <a:r>
              <a:rPr lang="ru-RU" sz="1800" dirty="0" smtClean="0"/>
              <a:t>б) заведомо для виновного полную утрату профессиональной трудоспособности.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Опасным для жизни вредом</a:t>
            </a:r>
            <a:r>
              <a:rPr lang="ru-RU" sz="1800" dirty="0" smtClean="0"/>
              <a:t> являются:</a:t>
            </a:r>
          </a:p>
          <a:p>
            <a:pPr>
              <a:buNone/>
            </a:pPr>
            <a:r>
              <a:rPr lang="ru-RU" sz="1800" dirty="0" smtClean="0"/>
              <a:t>- вред здоровью, который по своему характеру непосредственно создает угрозу для жизни (рана головы, проникающая в область черепа; вывих одного или нескольких шейных позвонков; рана живота, проникающая в брюшную полость, и т.д.);</a:t>
            </a:r>
          </a:p>
          <a:p>
            <a:pPr>
              <a:buNone/>
            </a:pPr>
            <a:r>
              <a:rPr lang="ru-RU" sz="1800" dirty="0" smtClean="0"/>
              <a:t>- вред здоровью, вызвавший развитие угрожающего жизни состояния, то есть расстройство жизненно важных функций организма человека, которое не может быть компенсировано организмом самостоятельно и обычно заканчивается смертью (шок тяжелой (III - V) степени; кома II - III степени различной этиологии; острая, обильная или массивная кровопотеря и т.д.).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К тяжкому вреду здоровью</a:t>
            </a:r>
            <a:r>
              <a:rPr lang="ru-RU" sz="1800" dirty="0" smtClean="0"/>
              <a:t> относят повреждения, заболевания, патологические состояния, повлекшие за собой стойкую утрату общей трудоспособности </a:t>
            </a:r>
            <a:r>
              <a:rPr lang="ru-RU" sz="1800" b="1" dirty="0" smtClean="0"/>
              <a:t>не менее чем на 1/3</a:t>
            </a:r>
            <a:r>
              <a:rPr lang="ru-RU" sz="1800" dirty="0" smtClean="0"/>
              <a:t> (свыше 30%). К ним относят следующие повреждения:</a:t>
            </a:r>
          </a:p>
          <a:p>
            <a:pPr>
              <a:buNone/>
            </a:pPr>
            <a:r>
              <a:rPr lang="ru-RU" sz="1800" dirty="0" smtClean="0"/>
              <a:t>- открытый или закрытый перелом плечевой кости: внутрисуставной (головки плеча), или околосуставной (анатомической шейки, под- и </a:t>
            </a:r>
            <a:r>
              <a:rPr lang="ru-RU" sz="1800" dirty="0" err="1" smtClean="0"/>
              <a:t>чрезбугорковый</a:t>
            </a:r>
            <a:r>
              <a:rPr lang="ru-RU" sz="1800" dirty="0" smtClean="0"/>
              <a:t>), или хирургической шейки или диафиза плечевой кости;</a:t>
            </a:r>
          </a:p>
          <a:p>
            <a:pPr>
              <a:buNone/>
            </a:pPr>
            <a:r>
              <a:rPr lang="ru-RU" sz="1800" dirty="0" smtClean="0"/>
              <a:t>- открытый или закрытый перелом костей, составляющих локтевой сустав;</a:t>
            </a:r>
          </a:p>
          <a:p>
            <a:pPr>
              <a:buNone/>
            </a:pPr>
            <a:r>
              <a:rPr lang="ru-RU" sz="1800" dirty="0" smtClean="0"/>
              <a:t>- открытый вывих плеча или предплечья, или кисти, или бедра, или голени, или стопы с разрывом связочного аппарата и капсулы сустава и т.д.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2. Умышленное причинение средней тяжести вреда здоровью (ст. 112 УК).</a:t>
            </a:r>
            <a:r>
              <a:rPr lang="ru-RU" sz="1800" dirty="0" smtClean="0"/>
              <a:t> Преступление имеет </a:t>
            </a:r>
            <a:r>
              <a:rPr lang="ru-RU" sz="1800" b="1" dirty="0" smtClean="0"/>
              <a:t>материальный</a:t>
            </a:r>
            <a:r>
              <a:rPr lang="ru-RU" sz="1800" dirty="0" smtClean="0"/>
              <a:t> состав. Оно окончено, если причинение вреда вызвало:</a:t>
            </a:r>
          </a:p>
          <a:p>
            <a:pPr>
              <a:buNone/>
            </a:pPr>
            <a:r>
              <a:rPr lang="ru-RU" sz="1800" dirty="0" smtClean="0"/>
              <a:t>- длительное расстройство здоровья или</a:t>
            </a:r>
          </a:p>
          <a:p>
            <a:pPr>
              <a:buNone/>
            </a:pPr>
            <a:r>
              <a:rPr lang="ru-RU" sz="1800" dirty="0" smtClean="0"/>
              <a:t>- значительную стойкую утрату общей трудоспособности менее чем на 1/3.</a:t>
            </a:r>
          </a:p>
          <a:p>
            <a:pPr>
              <a:buNone/>
            </a:pPr>
            <a:r>
              <a:rPr lang="ru-RU" sz="1800" dirty="0" smtClean="0"/>
              <a:t>Медицинскими критериями квалифицирующих признаков в отношении средней тяжести вреда здоровью являются:</a:t>
            </a:r>
          </a:p>
          <a:p>
            <a:pPr>
              <a:buNone/>
            </a:pPr>
            <a:r>
              <a:rPr lang="ru-RU" sz="1800" dirty="0" smtClean="0"/>
              <a:t>1) длительное расстройство здоровья - временное нарушение функций органов и (или) систем (временная нетрудоспособность) продолжительностью свыше трех недель (более 21 дня);</a:t>
            </a:r>
          </a:p>
          <a:p>
            <a:pPr>
              <a:buNone/>
            </a:pPr>
            <a:r>
              <a:rPr lang="ru-RU" sz="1800" dirty="0" smtClean="0"/>
              <a:t>2) значительная стойкая утрата общей трудоспособности менее чем на 1/3 - стойкая утрата общей трудоспособности от 10 до 30% включительно.</a:t>
            </a:r>
          </a:p>
          <a:p>
            <a:pPr>
              <a:buNone/>
            </a:pPr>
            <a:r>
              <a:rPr lang="ru-RU" sz="1800" b="1" dirty="0" smtClean="0"/>
              <a:t>Субъективная сторона</a:t>
            </a:r>
            <a:r>
              <a:rPr lang="ru-RU" sz="1800" dirty="0" smtClean="0"/>
              <a:t> характеризуется виной в форме умысла. Вид умысла - прямой или косвенный.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800" b="1" dirty="0" smtClean="0"/>
              <a:t>Субъект -</a:t>
            </a:r>
            <a:r>
              <a:rPr lang="ru-RU" sz="1800" dirty="0" smtClean="0"/>
              <a:t> вменяемое лицо, достигшее 14 лет.</a:t>
            </a:r>
          </a:p>
          <a:p>
            <a:pPr>
              <a:buNone/>
            </a:pPr>
            <a:r>
              <a:rPr lang="ru-RU" sz="1800" b="1" dirty="0" smtClean="0"/>
              <a:t>Квалифицирующими признаками</a:t>
            </a:r>
            <a:r>
              <a:rPr lang="ru-RU" sz="1800" dirty="0" smtClean="0"/>
              <a:t> (ч. 2 ст. 112) являются умышленное причинение средней тяжести вреда здоровью:</a:t>
            </a:r>
          </a:p>
          <a:p>
            <a:pPr>
              <a:buNone/>
            </a:pPr>
            <a:r>
              <a:rPr lang="ru-RU" sz="1800" dirty="0" smtClean="0"/>
              <a:t>а) в отношении двух или более лиц;</a:t>
            </a:r>
          </a:p>
          <a:p>
            <a:pPr>
              <a:buNone/>
            </a:pPr>
            <a:r>
              <a:rPr lang="ru-RU" sz="1800" dirty="0" smtClean="0"/>
              <a:t>б) в отношении лица или его близких в связи с осуществлением данным лицом служебной деятельности или выполнением общественного долга;</a:t>
            </a:r>
          </a:p>
          <a:p>
            <a:pPr>
              <a:buNone/>
            </a:pPr>
            <a:r>
              <a:rPr lang="ru-RU" sz="1800" dirty="0" smtClean="0"/>
              <a:t>в) </a:t>
            </a:r>
            <a:r>
              <a:rPr lang="ru-RU" sz="1800" dirty="0" err="1" smtClean="0"/>
              <a:t>в</a:t>
            </a:r>
            <a:r>
              <a:rPr lang="ru-RU" sz="1800" dirty="0" smtClean="0"/>
              <a:t> отношении малолетнего или иного лица, заведомо для виновного находящегося в беспомощном состоянии, а равно с особой жестокостью, издевательством или мучениями для потерпевшего;</a:t>
            </a:r>
          </a:p>
          <a:p>
            <a:pPr>
              <a:buNone/>
            </a:pPr>
            <a:r>
              <a:rPr lang="ru-RU" sz="1800" dirty="0" smtClean="0"/>
              <a:t>г) группой лиц, группой лиц по предварительному сговору или организованной группой;</a:t>
            </a:r>
          </a:p>
          <a:p>
            <a:pPr>
              <a:buNone/>
            </a:pPr>
            <a:r>
              <a:rPr lang="ru-RU" sz="1800" dirty="0" err="1" smtClean="0"/>
              <a:t>д</a:t>
            </a:r>
            <a:r>
              <a:rPr lang="ru-RU" sz="1800" dirty="0" smtClean="0"/>
              <a:t>) из хулиганских побуждений;</a:t>
            </a:r>
          </a:p>
          <a:p>
            <a:pPr>
              <a:buNone/>
            </a:pPr>
            <a:r>
              <a:rPr lang="ru-RU" sz="1800" dirty="0" smtClean="0"/>
              <a:t>е) по мотивам политической, идеологической, расовой, национальной или религиозной ненависти или вражды либо по мотивам ненависти или вражды в отношении какой-либо социальной группы.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4676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3. Причинение тяжкого или средней тяжести вреда здоровью в состоянии аффекта (ст. 113 УК).</a:t>
            </a:r>
            <a:r>
              <a:rPr lang="ru-RU" sz="1800" dirty="0" smtClean="0"/>
              <a:t> Аффект - это состояние внезапно возникшего сильного душевного волнения, вызванного:</a:t>
            </a:r>
          </a:p>
          <a:p>
            <a:pPr>
              <a:buNone/>
            </a:pPr>
            <a:r>
              <a:rPr lang="ru-RU" sz="1800" dirty="0" smtClean="0"/>
              <a:t>- насилием, издевательством или грубым оскорблением со стороны потерпевшего либо</a:t>
            </a:r>
          </a:p>
          <a:p>
            <a:pPr>
              <a:buNone/>
            </a:pPr>
            <a:r>
              <a:rPr lang="ru-RU" sz="1800" dirty="0" smtClean="0"/>
              <a:t>- иными противоправными или аморальными действиями (бездействием) потерпевшего, а равно</a:t>
            </a:r>
          </a:p>
          <a:p>
            <a:pPr>
              <a:buNone/>
            </a:pPr>
            <a:r>
              <a:rPr lang="ru-RU" sz="1800" dirty="0" smtClean="0"/>
              <a:t>- длительной психотравмирующей ситуацией, возникшей в связи с систематическим противоправным или аморальным поведением потерпевшего.</a:t>
            </a:r>
          </a:p>
          <a:p>
            <a:pPr>
              <a:buNone/>
            </a:pPr>
            <a:r>
              <a:rPr lang="ru-RU" sz="1800" dirty="0" smtClean="0"/>
              <a:t>С </a:t>
            </a:r>
            <a:r>
              <a:rPr lang="ru-RU" sz="1800" b="1" dirty="0" smtClean="0"/>
              <a:t>объективной стороны</a:t>
            </a:r>
            <a:r>
              <a:rPr lang="ru-RU" sz="1800" dirty="0" smtClean="0"/>
              <a:t> преступление имеет </a:t>
            </a:r>
            <a:r>
              <a:rPr lang="ru-RU" sz="1800" b="1" dirty="0" smtClean="0"/>
              <a:t>материальный</a:t>
            </a:r>
            <a:r>
              <a:rPr lang="ru-RU" sz="1800" dirty="0" smtClean="0"/>
              <a:t> состав.</a:t>
            </a:r>
          </a:p>
          <a:p>
            <a:pPr>
              <a:buNone/>
            </a:pPr>
            <a:r>
              <a:rPr lang="ru-RU" sz="1800" b="1" dirty="0" smtClean="0"/>
              <a:t>Субъективная сторона</a:t>
            </a:r>
            <a:r>
              <a:rPr lang="ru-RU" sz="1800" dirty="0" smtClean="0"/>
              <a:t> характеризуется умыслом. Вид умысла - прямой или косвенный.</a:t>
            </a:r>
          </a:p>
          <a:p>
            <a:pPr>
              <a:buNone/>
            </a:pPr>
            <a:r>
              <a:rPr lang="ru-RU" sz="1800" b="1" dirty="0" smtClean="0"/>
              <a:t>Субъект</a:t>
            </a:r>
            <a:r>
              <a:rPr lang="ru-RU" sz="1800" dirty="0" smtClean="0"/>
              <a:t> - вменяемое лицо, достигшее 16 лет.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7467600" cy="48737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800" b="1" dirty="0" smtClean="0"/>
              <a:t>4. Причинение тяжкого или средней тяжести вреда здоровью при превышении пределов необходимой обороны либо при превышении мер, необходимых для задержания лица, совершившего преступление (ст. 114 УК). Объективная сторона</a:t>
            </a:r>
            <a:r>
              <a:rPr lang="ru-RU" sz="1800" dirty="0" smtClean="0"/>
              <a:t> преступления, предусмотренного </a:t>
            </a:r>
            <a:r>
              <a:rPr lang="ru-RU" sz="1800" b="1" dirty="0" smtClean="0"/>
              <a:t>ч. 1</a:t>
            </a:r>
            <a:r>
              <a:rPr lang="ru-RU" sz="1800" dirty="0" smtClean="0"/>
              <a:t> ст. 114, состоит в причинении тяжкого вреда здоровью, совершенного при превышении пределов необходимой обороны.</a:t>
            </a:r>
          </a:p>
          <a:p>
            <a:pPr>
              <a:buNone/>
            </a:pPr>
            <a:r>
              <a:rPr lang="ru-RU" sz="1800" dirty="0" smtClean="0"/>
              <a:t>Вид состава - </a:t>
            </a:r>
            <a:r>
              <a:rPr lang="ru-RU" sz="1800" b="1" dirty="0" smtClean="0"/>
              <a:t>материальный</a:t>
            </a:r>
            <a:r>
              <a:rPr lang="ru-RU" sz="1800" dirty="0" smtClean="0"/>
              <a:t>.</a:t>
            </a:r>
          </a:p>
          <a:p>
            <a:pPr>
              <a:buNone/>
            </a:pPr>
            <a:r>
              <a:rPr lang="ru-RU" sz="1800" b="1" dirty="0" smtClean="0"/>
              <a:t>Субъективная сторона</a:t>
            </a:r>
            <a:r>
              <a:rPr lang="ru-RU" sz="1800" dirty="0" smtClean="0"/>
              <a:t> характеризуется умышленной виной. Вид умысла - прямой или косвенный.</a:t>
            </a:r>
          </a:p>
          <a:p>
            <a:pPr>
              <a:buNone/>
            </a:pPr>
            <a:r>
              <a:rPr lang="ru-RU" sz="1800" b="1" dirty="0" smtClean="0"/>
              <a:t>Субъект</a:t>
            </a:r>
            <a:r>
              <a:rPr lang="ru-RU" sz="1800" dirty="0" smtClean="0"/>
              <a:t> - вменяемое лицо, достигшее 16 лет.</a:t>
            </a:r>
          </a:p>
          <a:p>
            <a:pPr>
              <a:buNone/>
            </a:pPr>
            <a:r>
              <a:rPr lang="ru-RU" sz="1800" b="1" dirty="0" smtClean="0"/>
              <a:t>Объективная сторона</a:t>
            </a:r>
            <a:r>
              <a:rPr lang="ru-RU" sz="1800" dirty="0" smtClean="0"/>
              <a:t> преступления, предусмотренного </a:t>
            </a:r>
            <a:r>
              <a:rPr lang="ru-RU" sz="1800" b="1" dirty="0" smtClean="0"/>
              <a:t>ч. 2</a:t>
            </a:r>
            <a:r>
              <a:rPr lang="ru-RU" sz="1800" dirty="0" smtClean="0"/>
              <a:t> ст. 114, заключается в причинении тяжкого или средней тяжести вреда здоровью при превышении мер, необходимых для задержания лица, совершившего преступление.</a:t>
            </a:r>
          </a:p>
          <a:p>
            <a:pPr>
              <a:buNone/>
            </a:pPr>
            <a:r>
              <a:rPr lang="ru-RU" sz="1800" dirty="0" smtClean="0"/>
              <a:t>Вид состава - </a:t>
            </a:r>
            <a:r>
              <a:rPr lang="ru-RU" sz="1800" b="1" dirty="0" smtClean="0"/>
              <a:t>материальный.</a:t>
            </a:r>
            <a:endParaRPr lang="ru-RU" sz="1800" dirty="0" smtClean="0"/>
          </a:p>
          <a:p>
            <a:pPr>
              <a:buNone/>
            </a:pPr>
            <a:r>
              <a:rPr lang="ru-RU" sz="1800" b="1" dirty="0" smtClean="0"/>
              <a:t>Субъективная сторона</a:t>
            </a:r>
            <a:r>
              <a:rPr lang="ru-RU" sz="1800" dirty="0" smtClean="0"/>
              <a:t> характеризуется умышленной формой вины. Вид умысла - прямой или косвенный.</a:t>
            </a:r>
          </a:p>
          <a:p>
            <a:pPr>
              <a:buNone/>
            </a:pPr>
            <a:r>
              <a:rPr lang="ru-RU" sz="1800" b="1" dirty="0" smtClean="0"/>
              <a:t>Субъект -</a:t>
            </a:r>
            <a:r>
              <a:rPr lang="ru-RU" sz="1800" dirty="0" smtClean="0"/>
              <a:t> вменяемое лицо, достигшее 16 лет.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5. Умышленное причинение легкого вреда здоровью (ст. 115 УК).</a:t>
            </a:r>
            <a:r>
              <a:rPr lang="ru-RU" sz="1800" dirty="0" smtClean="0"/>
              <a:t> Преступление имеет </a:t>
            </a:r>
            <a:r>
              <a:rPr lang="ru-RU" sz="1800" b="1" dirty="0" smtClean="0"/>
              <a:t>материальный</a:t>
            </a:r>
            <a:r>
              <a:rPr lang="ru-RU" sz="1800" dirty="0" smtClean="0"/>
              <a:t> состав. Его последствиями являются:</a:t>
            </a:r>
          </a:p>
          <a:p>
            <a:pPr>
              <a:buNone/>
            </a:pPr>
            <a:r>
              <a:rPr lang="ru-RU" sz="1800" dirty="0" smtClean="0"/>
              <a:t>- кратковременное расстройство здоровья;</a:t>
            </a:r>
          </a:p>
          <a:p>
            <a:pPr>
              <a:buNone/>
            </a:pPr>
            <a:r>
              <a:rPr lang="ru-RU" sz="1800" dirty="0" smtClean="0"/>
              <a:t>- незначительная стойкая утрата общей трудоспособности.</a:t>
            </a:r>
          </a:p>
          <a:p>
            <a:pPr>
              <a:buNone/>
            </a:pPr>
            <a:r>
              <a:rPr lang="ru-RU" sz="1800" dirty="0" smtClean="0"/>
              <a:t>Медицинскими критериями квалифицирующих признаков в отношении легкого вреда здоровью являются:</a:t>
            </a:r>
          </a:p>
          <a:p>
            <a:pPr>
              <a:buNone/>
            </a:pPr>
            <a:r>
              <a:rPr lang="ru-RU" sz="1800" dirty="0" smtClean="0"/>
              <a:t>1) кратковременное расстройство здоровья - временное нарушение функций органов и (или) систем (временная нетрудоспособность) продолжительностью до 3 недель от момента причинения травмы (до 21 дня включительно);</a:t>
            </a:r>
          </a:p>
          <a:p>
            <a:pPr>
              <a:buNone/>
            </a:pPr>
            <a:r>
              <a:rPr lang="ru-RU" sz="1800" dirty="0" smtClean="0"/>
              <a:t>2) незначительная стойкая утрата общей трудоспособности - стойкая утрата общей трудоспособности менее 10%.</a:t>
            </a:r>
          </a:p>
          <a:p>
            <a:pPr>
              <a:buNone/>
            </a:pPr>
            <a:r>
              <a:rPr lang="ru-RU" sz="1800" b="1" dirty="0" smtClean="0"/>
              <a:t>Субъективная сторона</a:t>
            </a:r>
            <a:r>
              <a:rPr lang="ru-RU" sz="1800" dirty="0" smtClean="0"/>
              <a:t> может быть выражена в форме умышленной вины. Вид умысла - прямой или косвенный.</a:t>
            </a:r>
          </a:p>
          <a:p>
            <a:pPr>
              <a:buNone/>
            </a:pPr>
            <a:r>
              <a:rPr lang="ru-RU" sz="1800" b="1" dirty="0" smtClean="0"/>
              <a:t>Субъект -</a:t>
            </a:r>
            <a:r>
              <a:rPr lang="ru-RU" sz="1800" dirty="0" smtClean="0"/>
              <a:t> вменяемое лицо, достигшее 16 лет.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6. Истязание (ст. 117 УК). Объективная сторона</a:t>
            </a:r>
            <a:r>
              <a:rPr lang="ru-RU" sz="1800" dirty="0" smtClean="0"/>
              <a:t> выражается в причинении физических или психических страданий.</a:t>
            </a:r>
          </a:p>
          <a:p>
            <a:pPr>
              <a:buNone/>
            </a:pPr>
            <a:r>
              <a:rPr lang="ru-RU" sz="1800" b="1" dirty="0" smtClean="0"/>
              <a:t>Способами</a:t>
            </a:r>
            <a:r>
              <a:rPr lang="ru-RU" sz="1800" dirty="0" smtClean="0"/>
              <a:t> их причинения являются:</a:t>
            </a:r>
          </a:p>
          <a:p>
            <a:pPr>
              <a:buNone/>
            </a:pPr>
            <a:r>
              <a:rPr lang="ru-RU" sz="1800" dirty="0" smtClean="0"/>
              <a:t>- систематическое нанесение побоев;</a:t>
            </a:r>
          </a:p>
          <a:p>
            <a:pPr>
              <a:buNone/>
            </a:pPr>
            <a:r>
              <a:rPr lang="ru-RU" sz="1800" dirty="0" smtClean="0"/>
              <a:t>- иные насильственные действия.</a:t>
            </a:r>
          </a:p>
          <a:p>
            <a:pPr>
              <a:buNone/>
            </a:pPr>
            <a:r>
              <a:rPr lang="ru-RU" sz="1800" dirty="0" smtClean="0"/>
              <a:t>Состав преступления - </a:t>
            </a:r>
            <a:r>
              <a:rPr lang="ru-RU" sz="1800" b="1" dirty="0" smtClean="0"/>
              <a:t>формальный.</a:t>
            </a:r>
            <a:endParaRPr lang="ru-RU" sz="1800" dirty="0" smtClean="0"/>
          </a:p>
          <a:p>
            <a:pPr>
              <a:buNone/>
            </a:pPr>
            <a:r>
              <a:rPr lang="ru-RU" sz="1800" b="1" dirty="0" smtClean="0"/>
              <a:t>Субъективная сторона</a:t>
            </a:r>
            <a:r>
              <a:rPr lang="ru-RU" sz="1800" dirty="0" smtClean="0"/>
              <a:t> истязания характеризуется прямым умыслом.</a:t>
            </a:r>
          </a:p>
          <a:p>
            <a:pPr>
              <a:buNone/>
            </a:pPr>
            <a:r>
              <a:rPr lang="ru-RU" sz="1800" b="1" dirty="0" smtClean="0"/>
              <a:t>Субъект -</a:t>
            </a:r>
            <a:r>
              <a:rPr lang="ru-RU" sz="1800" dirty="0" smtClean="0"/>
              <a:t> вменяемое лицо, достигшее 16 лет.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896" cy="528210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1900" b="1" dirty="0" smtClean="0"/>
              <a:t>Квалифицирующими признаками</a:t>
            </a:r>
            <a:r>
              <a:rPr lang="ru-RU" sz="1900" dirty="0" smtClean="0"/>
              <a:t> (ч. 2 ст. 117) являются истязание:</a:t>
            </a:r>
          </a:p>
          <a:p>
            <a:pPr>
              <a:buNone/>
            </a:pPr>
            <a:r>
              <a:rPr lang="ru-RU" sz="1900" dirty="0" smtClean="0"/>
              <a:t>а) в отношении двух или более лиц;</a:t>
            </a:r>
          </a:p>
          <a:p>
            <a:pPr>
              <a:buNone/>
            </a:pPr>
            <a:r>
              <a:rPr lang="ru-RU" sz="1900" dirty="0" smtClean="0"/>
              <a:t>б) в отношении лица или его близких в связи с осуществлением данным лицом служебной деятельности или выполнением общественного долга;</a:t>
            </a:r>
          </a:p>
          <a:p>
            <a:pPr>
              <a:buNone/>
            </a:pPr>
            <a:r>
              <a:rPr lang="ru-RU" sz="1900" dirty="0" smtClean="0"/>
              <a:t>в) </a:t>
            </a:r>
            <a:r>
              <a:rPr lang="ru-RU" sz="1900" dirty="0" err="1" smtClean="0"/>
              <a:t>в</a:t>
            </a:r>
            <a:r>
              <a:rPr lang="ru-RU" sz="1900" dirty="0" smtClean="0"/>
              <a:t> отношении женщины, заведомо для виновного находящейся в состоянии беременности;</a:t>
            </a:r>
          </a:p>
          <a:p>
            <a:pPr>
              <a:buNone/>
            </a:pPr>
            <a:r>
              <a:rPr lang="ru-RU" sz="1900" dirty="0" smtClean="0"/>
              <a:t>г) в отношении заведомо несовершеннолетнего или лица, заведомо для виновного находящегося в беспомощном состоянии либо в материальной или иной зависимости от виновного, а равно лица, похищенного либо захваченного в качестве заложника;</a:t>
            </a:r>
          </a:p>
          <a:p>
            <a:pPr>
              <a:buNone/>
            </a:pPr>
            <a:r>
              <a:rPr lang="ru-RU" sz="1900" dirty="0" err="1" smtClean="0"/>
              <a:t>д</a:t>
            </a:r>
            <a:r>
              <a:rPr lang="ru-RU" sz="1900" dirty="0" smtClean="0"/>
              <a:t>) с применением пытки;</a:t>
            </a:r>
          </a:p>
          <a:p>
            <a:pPr>
              <a:buNone/>
            </a:pPr>
            <a:r>
              <a:rPr lang="ru-RU" sz="1900" dirty="0" smtClean="0"/>
              <a:t>е) группой лиц, группой лиц по предварительному сговору или организованной группой;</a:t>
            </a:r>
          </a:p>
          <a:p>
            <a:pPr>
              <a:buNone/>
            </a:pPr>
            <a:r>
              <a:rPr lang="ru-RU" sz="1900" dirty="0" smtClean="0"/>
              <a:t>ж) по найму;</a:t>
            </a:r>
          </a:p>
          <a:p>
            <a:pPr>
              <a:buNone/>
            </a:pPr>
            <a:r>
              <a:rPr lang="ru-RU" sz="1900" dirty="0" err="1" smtClean="0"/>
              <a:t>з</a:t>
            </a:r>
            <a:r>
              <a:rPr lang="ru-RU" sz="1900" dirty="0" smtClean="0"/>
              <a:t>) по мотивам политической, идеологической, расовой, национальной или религиозной ненависти или вражды либо по мотивам ненависти или вражды в отношении какой-либо социальной группы.</a:t>
            </a:r>
          </a:p>
          <a:p>
            <a:pPr>
              <a:buNone/>
            </a:pPr>
            <a:r>
              <a:rPr lang="ru-RU" sz="1900" dirty="0" smtClean="0"/>
              <a:t>Согласно примечанию к ст. 117 под </a:t>
            </a:r>
            <a:r>
              <a:rPr lang="ru-RU" sz="1900" b="1" dirty="0" smtClean="0"/>
              <a:t>пыткой</a:t>
            </a:r>
            <a:r>
              <a:rPr lang="ru-RU" sz="1900" dirty="0" smtClean="0"/>
              <a:t> понимается причинение физических или нравственных страданий:</a:t>
            </a:r>
          </a:p>
          <a:p>
            <a:pPr>
              <a:buNone/>
            </a:pPr>
            <a:r>
              <a:rPr lang="ru-RU" sz="1900" dirty="0" smtClean="0"/>
              <a:t>- в целях понуждения к даче показаний или иным действиям, противоречащим воле человека;</a:t>
            </a:r>
          </a:p>
          <a:p>
            <a:pPr>
              <a:buNone/>
            </a:pPr>
            <a:r>
              <a:rPr lang="ru-RU" sz="1900" dirty="0" smtClean="0"/>
              <a:t>- в целях наказания;</a:t>
            </a:r>
          </a:p>
          <a:p>
            <a:pPr>
              <a:buNone/>
            </a:pPr>
            <a:r>
              <a:rPr lang="ru-RU" sz="1900" dirty="0" smtClean="0"/>
              <a:t>- в иных целях.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К </a:t>
            </a:r>
            <a:r>
              <a:rPr lang="ru-RU" sz="1800" b="1" dirty="0" smtClean="0"/>
              <a:t>преступлениям против жизни</a:t>
            </a:r>
            <a:r>
              <a:rPr lang="ru-RU" sz="1800" dirty="0" smtClean="0"/>
              <a:t> относятся:</a:t>
            </a:r>
          </a:p>
          <a:p>
            <a:pPr>
              <a:buNone/>
            </a:pPr>
            <a:r>
              <a:rPr lang="ru-RU" sz="1800" dirty="0" smtClean="0"/>
              <a:t>- убийство (ст. 105);</a:t>
            </a:r>
          </a:p>
          <a:p>
            <a:pPr>
              <a:buNone/>
            </a:pPr>
            <a:r>
              <a:rPr lang="ru-RU" sz="1800" dirty="0" smtClean="0"/>
              <a:t>- убийство матерью новорожденного ребенка (ст. 106);</a:t>
            </a:r>
          </a:p>
          <a:p>
            <a:pPr>
              <a:buNone/>
            </a:pPr>
            <a:r>
              <a:rPr lang="ru-RU" sz="1800" dirty="0" smtClean="0"/>
              <a:t>- убийство, совершенное в состоянии аффекта (ст. 107);</a:t>
            </a:r>
          </a:p>
          <a:p>
            <a:pPr>
              <a:buNone/>
            </a:pPr>
            <a:r>
              <a:rPr lang="ru-RU" sz="1800" dirty="0" smtClean="0"/>
              <a:t>- убийство, совершенное при превышении пределов необходимой обороны либо при превышении мер, необходимых для задержания лица, совершившего преступление (ст. 108);</a:t>
            </a:r>
          </a:p>
          <a:p>
            <a:pPr>
              <a:buNone/>
            </a:pPr>
            <a:r>
              <a:rPr lang="ru-RU" sz="1800" dirty="0" smtClean="0"/>
              <a:t>- причинение смерти по неосторожности (ст. 109);</a:t>
            </a:r>
          </a:p>
          <a:p>
            <a:pPr>
              <a:buNone/>
            </a:pPr>
            <a:r>
              <a:rPr lang="ru-RU" sz="1800" dirty="0" smtClean="0"/>
              <a:t>- доведение до самоубийства (ст. 110).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467600" cy="487375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1800" b="1" dirty="0" smtClean="0"/>
              <a:t>7. Причинение тяжкого вреда здоровью по неосторожности (ст. 118 УК).</a:t>
            </a:r>
            <a:r>
              <a:rPr lang="ru-RU" sz="1800" dirty="0" smtClean="0"/>
              <a:t> Вид состава - </a:t>
            </a:r>
            <a:r>
              <a:rPr lang="ru-RU" sz="1800" b="1" dirty="0" smtClean="0"/>
              <a:t>материальный.</a:t>
            </a:r>
            <a:endParaRPr lang="ru-RU" sz="1800" dirty="0" smtClean="0"/>
          </a:p>
          <a:p>
            <a:pPr>
              <a:buNone/>
            </a:pPr>
            <a:r>
              <a:rPr lang="ru-RU" sz="1800" b="1" dirty="0" smtClean="0"/>
              <a:t>Субъективная сторона</a:t>
            </a:r>
            <a:r>
              <a:rPr lang="ru-RU" sz="1800" dirty="0" smtClean="0"/>
              <a:t> преступления характеризуется неосторожностью. Лицо, причиняющее тяжкий вред, предвидело возможность наступления общественно опасных последствий своего деяния.</a:t>
            </a:r>
          </a:p>
          <a:p>
            <a:pPr>
              <a:buNone/>
            </a:pPr>
            <a:r>
              <a:rPr lang="ru-RU" sz="1800" b="1" dirty="0" smtClean="0"/>
              <a:t>Субъект</a:t>
            </a:r>
            <a:r>
              <a:rPr lang="ru-RU" sz="1800" dirty="0" smtClean="0"/>
              <a:t> - общий (вменяемое лицо, достигшее 16 лет).</a:t>
            </a:r>
          </a:p>
          <a:p>
            <a:pPr>
              <a:buNone/>
            </a:pPr>
            <a:r>
              <a:rPr lang="ru-RU" sz="1800" b="1" dirty="0" smtClean="0"/>
              <a:t>Квалифицирующий признак</a:t>
            </a:r>
            <a:r>
              <a:rPr lang="ru-RU" sz="1800" dirty="0" smtClean="0"/>
              <a:t> - причинение тяжкого вреда здоровью вследствие ненадлежащего исполнения виновным своих профессиональных обязанностей </a:t>
            </a:r>
          </a:p>
          <a:p>
            <a:pPr>
              <a:buNone/>
            </a:pPr>
            <a:r>
              <a:rPr lang="ru-RU" sz="1800" b="1" dirty="0" smtClean="0"/>
              <a:t>8. Заражение венерической болезнью (ст. 121 УК). Объективная сторона</a:t>
            </a:r>
            <a:r>
              <a:rPr lang="ru-RU" sz="1800" dirty="0" smtClean="0"/>
              <a:t> преступления характеризуется заражением другого лица венерической болезнью.</a:t>
            </a:r>
          </a:p>
          <a:p>
            <a:pPr>
              <a:buNone/>
            </a:pPr>
            <a:r>
              <a:rPr lang="ru-RU" sz="1800" dirty="0" smtClean="0"/>
              <a:t>Преступление имеет </a:t>
            </a:r>
            <a:r>
              <a:rPr lang="ru-RU" sz="1800" b="1" dirty="0" smtClean="0"/>
              <a:t>материальный</a:t>
            </a:r>
            <a:r>
              <a:rPr lang="ru-RU" sz="1800" dirty="0" smtClean="0"/>
              <a:t> состав и считается оконченным с момента заражения.</a:t>
            </a:r>
          </a:p>
          <a:p>
            <a:pPr>
              <a:buNone/>
            </a:pPr>
            <a:r>
              <a:rPr lang="ru-RU" sz="1800" b="1" dirty="0" smtClean="0"/>
              <a:t>Субъективная сторона</a:t>
            </a:r>
            <a:r>
              <a:rPr lang="ru-RU" sz="1800" dirty="0" smtClean="0"/>
              <a:t> - вина в форме умысла (прямого или косвенного) либо неосторожности (легкомыслия).</a:t>
            </a:r>
          </a:p>
          <a:p>
            <a:pPr>
              <a:buNone/>
            </a:pPr>
            <a:r>
              <a:rPr lang="ru-RU" sz="1800" b="1" dirty="0" smtClean="0"/>
              <a:t>Субъект</a:t>
            </a:r>
            <a:r>
              <a:rPr lang="ru-RU" sz="1800" dirty="0" smtClean="0"/>
              <a:t> преступления - специальный: достигшее 16 лет лицо, которое знает о наличии у него венерической болезни (поэтому в его поведении исключается неосторожность в виде небрежности).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800" b="1" dirty="0" smtClean="0"/>
              <a:t>Квалифицирующие признаки</a:t>
            </a:r>
            <a:r>
              <a:rPr lang="ru-RU" sz="1800" dirty="0" smtClean="0"/>
              <a:t> (ч. 2 ст. 121):</a:t>
            </a:r>
          </a:p>
          <a:p>
            <a:pPr>
              <a:buNone/>
            </a:pPr>
            <a:r>
              <a:rPr lang="ru-RU" sz="1800" dirty="0" smtClean="0"/>
              <a:t>а) заражение венерической болезнью двух или более лиц;</a:t>
            </a:r>
          </a:p>
          <a:p>
            <a:pPr>
              <a:buNone/>
            </a:pPr>
            <a:r>
              <a:rPr lang="ru-RU" sz="1800" dirty="0" smtClean="0"/>
              <a:t>б) заражение заведомо несовершеннолетнего.</a:t>
            </a:r>
          </a:p>
          <a:p>
            <a:pPr>
              <a:buNone/>
            </a:pPr>
            <a:r>
              <a:rPr lang="ru-RU" sz="1800" b="1" dirty="0" smtClean="0"/>
              <a:t>9. Неоказание помощи больному (ст. 124 УК). Объективная сторона</a:t>
            </a:r>
            <a:r>
              <a:rPr lang="ru-RU" sz="1800" dirty="0" smtClean="0"/>
              <a:t> выражается в неоказании помощи больному, если это повлекло по неосторожности причинение средней тяжести вреда здоровью больного.</a:t>
            </a:r>
          </a:p>
          <a:p>
            <a:pPr>
              <a:buNone/>
            </a:pPr>
            <a:r>
              <a:rPr lang="ru-RU" sz="1800" dirty="0" smtClean="0"/>
              <a:t>Состав преступления - </a:t>
            </a:r>
            <a:r>
              <a:rPr lang="ru-RU" sz="1800" b="1" dirty="0" smtClean="0"/>
              <a:t>материальный</a:t>
            </a:r>
            <a:r>
              <a:rPr lang="ru-RU" sz="1800" dirty="0" smtClean="0"/>
              <a:t>.</a:t>
            </a:r>
          </a:p>
          <a:p>
            <a:pPr>
              <a:buNone/>
            </a:pPr>
            <a:r>
              <a:rPr lang="ru-RU" sz="1800" dirty="0" smtClean="0"/>
              <a:t>В отношении наступившего последствия с </a:t>
            </a:r>
            <a:r>
              <a:rPr lang="ru-RU" sz="1800" b="1" dirty="0" smtClean="0"/>
              <a:t>субъективной стороны</a:t>
            </a:r>
            <a:r>
              <a:rPr lang="ru-RU" sz="1800" dirty="0" smtClean="0"/>
              <a:t> вина может быть только в форме неосторожности.</a:t>
            </a:r>
          </a:p>
          <a:p>
            <a:pPr>
              <a:buNone/>
            </a:pPr>
            <a:r>
              <a:rPr lang="ru-RU" sz="1800" b="1" dirty="0" smtClean="0"/>
              <a:t>Субъект</a:t>
            </a:r>
            <a:r>
              <a:rPr lang="ru-RU" sz="1800" dirty="0" smtClean="0"/>
              <a:t> - специальный: достигшее 16 лет лицо, обязанное оказывать помощь больному в соответствии с законом или со специальным правилом.</a:t>
            </a:r>
          </a:p>
          <a:p>
            <a:pPr>
              <a:buNone/>
            </a:pPr>
            <a:r>
              <a:rPr lang="ru-RU" sz="1800" b="1" dirty="0" smtClean="0"/>
              <a:t>Квалифицированный состав</a:t>
            </a:r>
            <a:r>
              <a:rPr lang="ru-RU" sz="1800" dirty="0" smtClean="0"/>
              <a:t> (ч. 2 ст. 124) образует неоказание помощи больному, если это повлекло по неосторожности:</a:t>
            </a:r>
          </a:p>
          <a:p>
            <a:pPr>
              <a:buNone/>
            </a:pPr>
            <a:r>
              <a:rPr lang="ru-RU" sz="1800" dirty="0" smtClean="0"/>
              <a:t>а) смерть больного;</a:t>
            </a:r>
          </a:p>
          <a:p>
            <a:pPr>
              <a:buNone/>
            </a:pPr>
            <a:r>
              <a:rPr lang="ru-RU" sz="1800" dirty="0" smtClean="0"/>
              <a:t>б) причинение тяжкого вреда его здоровью.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6. Преступления, ставящие в опасность жизнь и здоровье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300" b="1" dirty="0" smtClean="0"/>
              <a:t>1. Побои (ст. 116 УК). Объективная сторона</a:t>
            </a:r>
            <a:r>
              <a:rPr lang="ru-RU" sz="2300" dirty="0" smtClean="0"/>
              <a:t> преступления выражается:</a:t>
            </a:r>
          </a:p>
          <a:p>
            <a:pPr>
              <a:buNone/>
            </a:pPr>
            <a:r>
              <a:rPr lang="ru-RU" sz="2300" dirty="0" smtClean="0"/>
              <a:t>1) в нанесении побоев;</a:t>
            </a:r>
          </a:p>
          <a:p>
            <a:pPr>
              <a:buNone/>
            </a:pPr>
            <a:r>
              <a:rPr lang="ru-RU" sz="2300" dirty="0" smtClean="0"/>
              <a:t>2) в совершении иных насильственных действий, причинивших физическую боль.</a:t>
            </a:r>
          </a:p>
          <a:p>
            <a:pPr>
              <a:buNone/>
            </a:pPr>
            <a:r>
              <a:rPr lang="ru-RU" sz="2300" b="1" dirty="0" smtClean="0"/>
              <a:t>Необходимое условие</a:t>
            </a:r>
            <a:r>
              <a:rPr lang="ru-RU" sz="2300" dirty="0" smtClean="0"/>
              <a:t> уголовной ответственности - отсутствие в деянии виновного признаков умышленного причинения легкого вреда здоровью. </a:t>
            </a:r>
          </a:p>
          <a:p>
            <a:pPr>
              <a:buNone/>
            </a:pPr>
            <a:r>
              <a:rPr lang="ru-RU" sz="2300" b="1" dirty="0" smtClean="0"/>
              <a:t>Субъективная сторона</a:t>
            </a:r>
            <a:r>
              <a:rPr lang="ru-RU" sz="2300" dirty="0" smtClean="0"/>
              <a:t> преступления - вина в форме умысла. Вид умысла - прямой.</a:t>
            </a:r>
          </a:p>
          <a:p>
            <a:pPr>
              <a:buNone/>
            </a:pPr>
            <a:r>
              <a:rPr lang="ru-RU" sz="2300" b="1" dirty="0" smtClean="0"/>
              <a:t>Субъект -</a:t>
            </a:r>
            <a:r>
              <a:rPr lang="ru-RU" sz="2300" dirty="0" smtClean="0"/>
              <a:t> вменяемое лицо, достигшее 16 лет.</a:t>
            </a:r>
          </a:p>
          <a:p>
            <a:pPr>
              <a:buNone/>
            </a:pPr>
            <a:r>
              <a:rPr lang="ru-RU" sz="2300" dirty="0" smtClean="0"/>
              <a:t>Нанесение побоев или совершение иных насильственных действий, причинивших физическую боль, из хулиганских побуждений, а также по мотивам политической, идеологической, расовой, национальной или религиозной ненависти или вражды либо по мотивам ненависти или вражды в отношении какой-либо социальной группы образует </a:t>
            </a:r>
            <a:r>
              <a:rPr lang="ru-RU" sz="2300" b="1" dirty="0" smtClean="0"/>
              <a:t>квалифицированный состав</a:t>
            </a:r>
            <a:r>
              <a:rPr lang="ru-RU" sz="2300" dirty="0" smtClean="0"/>
              <a:t> (ч. 2 ст. 116).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2. Угроза убийством или причинением тяжкого вреда здоровью (ст. 119 УК). Объективная сторона</a:t>
            </a:r>
            <a:r>
              <a:rPr lang="ru-RU" sz="1800" dirty="0" smtClean="0"/>
              <a:t> выражается:</a:t>
            </a:r>
          </a:p>
          <a:p>
            <a:pPr>
              <a:buNone/>
            </a:pPr>
            <a:r>
              <a:rPr lang="ru-RU" sz="1800" dirty="0" smtClean="0"/>
              <a:t>1) в угрозе убийством;</a:t>
            </a:r>
          </a:p>
          <a:p>
            <a:pPr>
              <a:buNone/>
            </a:pPr>
            <a:r>
              <a:rPr lang="ru-RU" sz="1800" dirty="0" smtClean="0"/>
              <a:t>2) в угрозе причинения тяжкого вреда здоровью.</a:t>
            </a:r>
          </a:p>
          <a:p>
            <a:pPr>
              <a:buNone/>
            </a:pPr>
            <a:r>
              <a:rPr lang="ru-RU" sz="1800" dirty="0" smtClean="0"/>
              <a:t>Необходимое </a:t>
            </a:r>
            <a:r>
              <a:rPr lang="ru-RU" sz="1800" b="1" dirty="0" smtClean="0"/>
              <a:t>условие</a:t>
            </a:r>
            <a:r>
              <a:rPr lang="ru-RU" sz="1800" dirty="0" smtClean="0"/>
              <a:t> уголовной ответственности - наличие оснований опасаться осуществления угрозы.</a:t>
            </a:r>
          </a:p>
          <a:p>
            <a:pPr>
              <a:buNone/>
            </a:pPr>
            <a:r>
              <a:rPr lang="ru-RU" sz="1800" dirty="0" smtClean="0"/>
              <a:t>Состав преступления - </a:t>
            </a:r>
            <a:r>
              <a:rPr lang="ru-RU" sz="1800" b="1" dirty="0" smtClean="0"/>
              <a:t>формальный</a:t>
            </a:r>
            <a:r>
              <a:rPr lang="ru-RU" sz="1800" dirty="0" smtClean="0"/>
              <a:t>.</a:t>
            </a:r>
          </a:p>
          <a:p>
            <a:pPr>
              <a:buNone/>
            </a:pPr>
            <a:r>
              <a:rPr lang="ru-RU" sz="1800" b="1" dirty="0" smtClean="0"/>
              <a:t>Субъективная сторона</a:t>
            </a:r>
            <a:r>
              <a:rPr lang="ru-RU" sz="1800" dirty="0" smtClean="0"/>
              <a:t> характеризуется виной в форме умысла. Вид умысла - прямой.</a:t>
            </a:r>
          </a:p>
          <a:p>
            <a:pPr>
              <a:buNone/>
            </a:pPr>
            <a:r>
              <a:rPr lang="ru-RU" sz="1800" b="1" dirty="0" smtClean="0"/>
              <a:t>Субъект -</a:t>
            </a:r>
            <a:r>
              <a:rPr lang="ru-RU" sz="1800" dirty="0" smtClean="0"/>
              <a:t> вменяемое лицо, достигшее 16 лет.</a:t>
            </a:r>
          </a:p>
          <a:p>
            <a:pPr>
              <a:buNone/>
            </a:pPr>
            <a:r>
              <a:rPr lang="ru-RU" sz="1800" dirty="0" smtClean="0"/>
              <a:t> 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3. Принуждение к изъятию органов или тканей человека для трансплантации (ст. 120 УК). Объективная сторона</a:t>
            </a:r>
            <a:r>
              <a:rPr lang="ru-RU" sz="1800" dirty="0" smtClean="0"/>
              <a:t> преступления выражается в принуждении к изъятию органов или тканей человека для трансплантации. Уголовная ответственность наступает только за такое принуждение, которое совершено с применением:</a:t>
            </a:r>
          </a:p>
          <a:p>
            <a:pPr>
              <a:buNone/>
            </a:pPr>
            <a:r>
              <a:rPr lang="ru-RU" sz="1800" dirty="0" smtClean="0"/>
              <a:t>- насилия (исключая умышленное причинение тяжкого вреда здоровью);</a:t>
            </a:r>
          </a:p>
          <a:p>
            <a:pPr>
              <a:buNone/>
            </a:pPr>
            <a:r>
              <a:rPr lang="ru-RU" sz="1800" dirty="0" smtClean="0"/>
              <a:t>- угрозы применения насилия.</a:t>
            </a:r>
          </a:p>
          <a:p>
            <a:pPr>
              <a:buNone/>
            </a:pPr>
            <a:r>
              <a:rPr lang="ru-RU" sz="1800" dirty="0" smtClean="0"/>
              <a:t>Состав преступления - </a:t>
            </a:r>
            <a:r>
              <a:rPr lang="ru-RU" sz="1800" b="1" dirty="0" smtClean="0"/>
              <a:t>формальный</a:t>
            </a:r>
            <a:r>
              <a:rPr lang="ru-RU" sz="1800" dirty="0" smtClean="0"/>
              <a:t>.</a:t>
            </a:r>
          </a:p>
          <a:p>
            <a:pPr>
              <a:buNone/>
            </a:pPr>
            <a:r>
              <a:rPr lang="ru-RU" sz="1800" b="1" dirty="0" smtClean="0"/>
              <a:t>Субъективная сторона</a:t>
            </a:r>
            <a:r>
              <a:rPr lang="ru-RU" sz="1800" dirty="0" smtClean="0"/>
              <a:t> - вина в форме умысла (вид умысла - прямой).</a:t>
            </a:r>
          </a:p>
          <a:p>
            <a:pPr>
              <a:buNone/>
            </a:pPr>
            <a:r>
              <a:rPr lang="ru-RU" sz="1800" b="1" dirty="0" smtClean="0"/>
              <a:t>Субъект</a:t>
            </a:r>
            <a:r>
              <a:rPr lang="ru-RU" sz="1800" dirty="0" smtClean="0"/>
              <a:t> - вменяемое лицо, достигшее 16 лет.</a:t>
            </a:r>
          </a:p>
          <a:p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Ed\Desktop\1396243024general_pages_31_March_2014_i9909_obshchestvennaya_palata_zayav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88640"/>
            <a:ext cx="3035829" cy="22768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420888"/>
            <a:ext cx="8352927" cy="372162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b="1" dirty="0" smtClean="0"/>
              <a:t>4. Заражение ВИЧ-инфекцией (ст. 122 УК). Объективная сторона</a:t>
            </a:r>
            <a:r>
              <a:rPr lang="ru-RU" sz="1600" dirty="0" smtClean="0"/>
              <a:t> основного состава преступления заключается в проставлении другого лица в опасность заражения ВИЧ-инфекцией.</a:t>
            </a:r>
          </a:p>
          <a:p>
            <a:pPr>
              <a:buNone/>
            </a:pPr>
            <a:r>
              <a:rPr lang="ru-RU" sz="1600" dirty="0" smtClean="0"/>
              <a:t>Вид состава - </a:t>
            </a:r>
            <a:r>
              <a:rPr lang="ru-RU" sz="1600" b="1" dirty="0" smtClean="0"/>
              <a:t>формальный</a:t>
            </a:r>
            <a:r>
              <a:rPr lang="ru-RU" sz="1600" dirty="0" smtClean="0"/>
              <a:t>.</a:t>
            </a:r>
          </a:p>
          <a:p>
            <a:pPr>
              <a:buNone/>
            </a:pPr>
            <a:r>
              <a:rPr lang="ru-RU" sz="1600" b="1" dirty="0" smtClean="0"/>
              <a:t>Субъективная сторона</a:t>
            </a:r>
            <a:r>
              <a:rPr lang="ru-RU" sz="1600" dirty="0" smtClean="0"/>
              <a:t> преступления характеризуется виной в форме умысла. Вид умысла - прямой. </a:t>
            </a:r>
          </a:p>
          <a:p>
            <a:pPr>
              <a:buNone/>
            </a:pPr>
            <a:r>
              <a:rPr lang="ru-RU" sz="1600" b="1" dirty="0" smtClean="0"/>
              <a:t>Субъект</a:t>
            </a:r>
            <a:r>
              <a:rPr lang="ru-RU" sz="1600" dirty="0" smtClean="0"/>
              <a:t> - вменяемое лицо, достигшее 16 лет.</a:t>
            </a:r>
          </a:p>
          <a:p>
            <a:pPr>
              <a:buNone/>
            </a:pPr>
            <a:r>
              <a:rPr lang="ru-RU" sz="1600" b="1" dirty="0" smtClean="0"/>
              <a:t>Квалифицированный состав</a:t>
            </a:r>
            <a:r>
              <a:rPr lang="ru-RU" sz="1600" dirty="0" smtClean="0"/>
              <a:t> (ч. 2 ст. 122) предусматривает ответственность за заражение другого лица ВИЧ-инфекцией. Вид состава - </a:t>
            </a:r>
            <a:r>
              <a:rPr lang="ru-RU" sz="1600" b="1" dirty="0" smtClean="0"/>
              <a:t>материальный</a:t>
            </a:r>
            <a:r>
              <a:rPr lang="ru-RU" sz="1600" dirty="0" smtClean="0"/>
              <a:t>. </a:t>
            </a:r>
            <a:r>
              <a:rPr lang="ru-RU" sz="1600" b="1" dirty="0" smtClean="0"/>
              <a:t>Субъективная сторона</a:t>
            </a:r>
            <a:r>
              <a:rPr lang="ru-RU" sz="1600" dirty="0" smtClean="0"/>
              <a:t> характеризуется умышленной или неосторожной формой вины.</a:t>
            </a:r>
          </a:p>
          <a:p>
            <a:pPr>
              <a:buNone/>
            </a:pPr>
            <a:r>
              <a:rPr lang="ru-RU" sz="1600" dirty="0" smtClean="0"/>
              <a:t>Лицо, поставившее другое лицо в опасность заражения ВИЧ-инфекцией или заразившее его, </a:t>
            </a:r>
            <a:r>
              <a:rPr lang="ru-RU" sz="1600" b="1" dirty="0" smtClean="0"/>
              <a:t>освобождается</a:t>
            </a:r>
            <a:r>
              <a:rPr lang="ru-RU" sz="1600" dirty="0" smtClean="0"/>
              <a:t> от уголовной ответственности, если потерпевший:</a:t>
            </a:r>
          </a:p>
          <a:p>
            <a:pPr>
              <a:buNone/>
            </a:pPr>
            <a:r>
              <a:rPr lang="ru-RU" sz="1600" dirty="0" smtClean="0"/>
              <a:t>- был своевременно предупрежден о наличии у виновного этой болезни и</a:t>
            </a:r>
          </a:p>
          <a:p>
            <a:pPr>
              <a:buNone/>
            </a:pPr>
            <a:r>
              <a:rPr lang="ru-RU" sz="1600" dirty="0" smtClean="0"/>
              <a:t>- добровольно согласился совершить действия, создавшие опасность заражения.</a:t>
            </a:r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790848"/>
            <a:ext cx="8640960" cy="280650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800" b="1" dirty="0" smtClean="0"/>
              <a:t>5. Незаконное производство аборта (ст. 123 УК). Потерпевший</a:t>
            </a:r>
            <a:r>
              <a:rPr lang="ru-RU" sz="1800" dirty="0" smtClean="0"/>
              <a:t> - беременная женщина.</a:t>
            </a:r>
          </a:p>
          <a:p>
            <a:pPr>
              <a:buNone/>
            </a:pPr>
            <a:r>
              <a:rPr lang="ru-RU" sz="1800" b="1" dirty="0" smtClean="0"/>
              <a:t>Объективная сторона</a:t>
            </a:r>
            <a:r>
              <a:rPr lang="ru-RU" sz="1800" dirty="0" smtClean="0"/>
              <a:t> преступления заключается в производстве аборта. Состав преступления - </a:t>
            </a:r>
            <a:r>
              <a:rPr lang="ru-RU" sz="1800" b="1" dirty="0" smtClean="0"/>
              <a:t>формальный</a:t>
            </a:r>
            <a:r>
              <a:rPr lang="ru-RU" sz="1800" dirty="0" smtClean="0"/>
              <a:t>.</a:t>
            </a:r>
          </a:p>
          <a:p>
            <a:pPr>
              <a:buNone/>
            </a:pPr>
            <a:r>
              <a:rPr lang="ru-RU" sz="1800" b="1" dirty="0" smtClean="0"/>
              <a:t>Субъективная сторона</a:t>
            </a:r>
            <a:r>
              <a:rPr lang="ru-RU" sz="1800" dirty="0" smtClean="0"/>
              <a:t> выражается в умышленной форме вины. Вид умысла - прямой.</a:t>
            </a:r>
          </a:p>
          <a:p>
            <a:pPr>
              <a:buNone/>
            </a:pPr>
            <a:r>
              <a:rPr lang="ru-RU" sz="1800" b="1" dirty="0" smtClean="0"/>
              <a:t>Субъект -</a:t>
            </a:r>
            <a:r>
              <a:rPr lang="ru-RU" sz="1800" dirty="0" smtClean="0"/>
              <a:t> вменяемое, достигшее 16 лет лицо, не имеющее высшего медицинского образования соответствующего профиля.</a:t>
            </a:r>
          </a:p>
          <a:p>
            <a:pPr>
              <a:buNone/>
            </a:pPr>
            <a:r>
              <a:rPr lang="ru-RU" sz="1800" b="1" dirty="0" smtClean="0"/>
              <a:t>Квалифицирующий признак -</a:t>
            </a:r>
            <a:r>
              <a:rPr lang="ru-RU" sz="1800" dirty="0" smtClean="0"/>
              <a:t> производство аборта, повлекшее по неосторожности смерть потерпевшей либо причинение тяжкого вреда ее здоровью. 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  <p:pic>
        <p:nvPicPr>
          <p:cNvPr id="6146" name="Picture 2" descr="C:\Users\Ed\Desktop\20121123-104206-25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35488" y="260648"/>
            <a:ext cx="4608512" cy="306715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Ed\Desktop\385947_serdce_stetoskop_belyj-fon_1680x1050_www.GdeFon.ru_-1024x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3789040"/>
            <a:ext cx="4464496" cy="279031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6. Оставление в опасности (ст. 125 УК). Потерпевший</a:t>
            </a:r>
            <a:r>
              <a:rPr lang="ru-RU" sz="1800" dirty="0" smtClean="0"/>
              <a:t> - лицо:</a:t>
            </a:r>
          </a:p>
          <a:p>
            <a:pPr>
              <a:buNone/>
            </a:pPr>
            <a:r>
              <a:rPr lang="ru-RU" sz="1800" dirty="0" smtClean="0"/>
              <a:t>- находящееся в опасном для жизни или здоровья состоянии и</a:t>
            </a:r>
          </a:p>
          <a:p>
            <a:pPr>
              <a:buNone/>
            </a:pPr>
            <a:r>
              <a:rPr lang="ru-RU" sz="1800" dirty="0" smtClean="0"/>
              <a:t>- лишенное возможности принять меры к самосохранению по малолетству, старости, болезни или вследствие своей беспомощности.</a:t>
            </a:r>
          </a:p>
          <a:p>
            <a:pPr>
              <a:buNone/>
            </a:pPr>
            <a:r>
              <a:rPr lang="ru-RU" sz="1800" b="1" dirty="0" smtClean="0"/>
              <a:t>Объективная сторона</a:t>
            </a:r>
            <a:r>
              <a:rPr lang="ru-RU" sz="1800" dirty="0" smtClean="0"/>
              <a:t> преступления характеризуется бездействием - заведомым оставлением потерпевшего без помощи. </a:t>
            </a:r>
          </a:p>
          <a:p>
            <a:pPr>
              <a:buNone/>
            </a:pPr>
            <a:r>
              <a:rPr lang="ru-RU" sz="1800" dirty="0" smtClean="0"/>
              <a:t>Состав преступления - </a:t>
            </a:r>
            <a:r>
              <a:rPr lang="ru-RU" sz="1800" b="1" dirty="0" smtClean="0"/>
              <a:t>формальный</a:t>
            </a:r>
            <a:r>
              <a:rPr lang="ru-RU" sz="1800" dirty="0" smtClean="0"/>
              <a:t>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Для </a:t>
            </a:r>
            <a:r>
              <a:rPr lang="ru-RU" sz="2000" b="1" dirty="0" smtClean="0"/>
              <a:t>субъективной стороны</a:t>
            </a:r>
            <a:r>
              <a:rPr lang="ru-RU" sz="2000" dirty="0" smtClean="0"/>
              <a:t> характерен прямой умысел.</a:t>
            </a:r>
          </a:p>
          <a:p>
            <a:pPr>
              <a:buNone/>
            </a:pPr>
            <a:r>
              <a:rPr lang="ru-RU" sz="2000" b="1" dirty="0" smtClean="0"/>
              <a:t>Субъект</a:t>
            </a:r>
            <a:r>
              <a:rPr lang="ru-RU" sz="2000" dirty="0" smtClean="0"/>
              <a:t> - вменяемое, достигшее 16 лет лицо:</a:t>
            </a:r>
          </a:p>
          <a:p>
            <a:pPr>
              <a:buNone/>
            </a:pPr>
            <a:r>
              <a:rPr lang="ru-RU" sz="2000" dirty="0" smtClean="0"/>
              <a:t>- имевшее возможность оказать помощь потерпевшему и обязанное иметь о нем заботу;</a:t>
            </a:r>
          </a:p>
          <a:p>
            <a:pPr>
              <a:buNone/>
            </a:pPr>
            <a:r>
              <a:rPr lang="ru-RU" sz="2000" dirty="0" smtClean="0"/>
              <a:t>- само поставившее потерпевшего в опасное для жизни или здоровья состояние.</a:t>
            </a:r>
          </a:p>
          <a:p>
            <a:pPr>
              <a:buNone/>
            </a:pPr>
            <a:r>
              <a:rPr lang="ru-RU" sz="2000" dirty="0" smtClean="0"/>
              <a:t> </a:t>
            </a:r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136904" cy="532859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2600" dirty="0" smtClean="0"/>
              <a:t>К </a:t>
            </a:r>
            <a:r>
              <a:rPr lang="ru-RU" sz="2600" b="1" dirty="0" smtClean="0"/>
              <a:t>преступлениям против здоровья</a:t>
            </a:r>
            <a:r>
              <a:rPr lang="ru-RU" sz="2600" dirty="0" smtClean="0"/>
              <a:t> относятся:</a:t>
            </a:r>
          </a:p>
          <a:p>
            <a:pPr>
              <a:buNone/>
            </a:pPr>
            <a:r>
              <a:rPr lang="ru-RU" sz="2600" dirty="0" smtClean="0"/>
              <a:t>- умышленное причинение тяжкого вреда здоровью (ст. 111);</a:t>
            </a:r>
          </a:p>
          <a:p>
            <a:pPr>
              <a:buNone/>
            </a:pPr>
            <a:r>
              <a:rPr lang="ru-RU" sz="2600" dirty="0" smtClean="0"/>
              <a:t>- умышленное причинение средней тяжести вреда здоровью (ст. 112);</a:t>
            </a:r>
          </a:p>
          <a:p>
            <a:pPr>
              <a:buNone/>
            </a:pPr>
            <a:r>
              <a:rPr lang="ru-RU" sz="2600" dirty="0" smtClean="0"/>
              <a:t>- причинение тяжкого или средней тяжести вреда здоровью в состоянии аффекта (ст. 113);</a:t>
            </a:r>
          </a:p>
          <a:p>
            <a:pPr>
              <a:buNone/>
            </a:pPr>
            <a:r>
              <a:rPr lang="ru-RU" sz="2600" dirty="0" smtClean="0"/>
              <a:t>- причинение тяжкого или средней тяжести вреда здоровью при превышении пределов необходимой обороны либо при превышении мер, необходимых для задержания лица, совершившего преступление (ст. 114);</a:t>
            </a:r>
          </a:p>
          <a:p>
            <a:pPr>
              <a:buNone/>
            </a:pPr>
            <a:r>
              <a:rPr lang="ru-RU" sz="2600" dirty="0" smtClean="0"/>
              <a:t>- умышленное причинение легкого вреда здоровью (ст. 115);</a:t>
            </a:r>
          </a:p>
          <a:p>
            <a:pPr>
              <a:buNone/>
            </a:pPr>
            <a:r>
              <a:rPr lang="ru-RU" sz="2600" dirty="0" smtClean="0"/>
              <a:t>- побои (ст. 116);</a:t>
            </a:r>
          </a:p>
          <a:p>
            <a:pPr>
              <a:buNone/>
            </a:pPr>
            <a:r>
              <a:rPr lang="ru-RU" sz="2600" dirty="0" smtClean="0"/>
              <a:t>- истязание (ст. 117);</a:t>
            </a:r>
          </a:p>
          <a:p>
            <a:pPr>
              <a:buNone/>
            </a:pPr>
            <a:r>
              <a:rPr lang="ru-RU" sz="2600" dirty="0" smtClean="0"/>
              <a:t>- причинение тяжкого вреда здоровью по неосторожности (ст. 118);</a:t>
            </a:r>
          </a:p>
          <a:p>
            <a:pPr>
              <a:buNone/>
            </a:pPr>
            <a:r>
              <a:rPr lang="ru-RU" sz="2600" dirty="0" smtClean="0"/>
              <a:t>- угроза убийством или причинением тяжкого вреда здоровью (ст. 119);</a:t>
            </a:r>
          </a:p>
          <a:p>
            <a:pPr>
              <a:buNone/>
            </a:pPr>
            <a:r>
              <a:rPr lang="ru-RU" sz="2600" dirty="0" smtClean="0"/>
              <a:t>- принуждение к изъятию органов или тканей человека для трансплантации (ст. 120);</a:t>
            </a:r>
          </a:p>
          <a:p>
            <a:pPr>
              <a:buNone/>
            </a:pPr>
            <a:r>
              <a:rPr lang="ru-RU" sz="2600" dirty="0" smtClean="0"/>
              <a:t>- заражение венерической болезнью (ст. 121);</a:t>
            </a:r>
          </a:p>
          <a:p>
            <a:pPr>
              <a:buNone/>
            </a:pPr>
            <a:r>
              <a:rPr lang="ru-RU" sz="2600" dirty="0" smtClean="0"/>
              <a:t>- заражение ВИЧ-инфекцией (ст. 122);</a:t>
            </a:r>
          </a:p>
          <a:p>
            <a:pPr>
              <a:buNone/>
            </a:pPr>
            <a:r>
              <a:rPr lang="ru-RU" sz="2600" dirty="0" smtClean="0"/>
              <a:t>- незаконное производство аборта (ст. 123);</a:t>
            </a:r>
          </a:p>
          <a:p>
            <a:pPr>
              <a:buNone/>
            </a:pPr>
            <a:r>
              <a:rPr lang="ru-RU" sz="2600" dirty="0" smtClean="0"/>
              <a:t>- неоказание помощи больному (ст. 124);</a:t>
            </a:r>
          </a:p>
          <a:p>
            <a:pPr>
              <a:buNone/>
            </a:pPr>
            <a:r>
              <a:rPr lang="ru-RU" sz="2600" dirty="0" smtClean="0"/>
              <a:t>- оставление в опасности (ст. 125).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2. Преступления против жизни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84784"/>
            <a:ext cx="74676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1. </a:t>
            </a:r>
            <a:r>
              <a:rPr lang="ru-RU" sz="1800" b="1" dirty="0" smtClean="0"/>
              <a:t>Убийство (ст. 105 УК)</a:t>
            </a:r>
            <a:r>
              <a:rPr lang="ru-RU" sz="1800" dirty="0" smtClean="0"/>
              <a:t> определяется как умышленное причинение смерти другому человеку.</a:t>
            </a:r>
          </a:p>
          <a:p>
            <a:pPr>
              <a:buNone/>
            </a:pPr>
            <a:r>
              <a:rPr lang="ru-RU" sz="1800" dirty="0" smtClean="0"/>
              <a:t>Обязательный признак убийства - противоправность лишения жизни.</a:t>
            </a:r>
          </a:p>
          <a:p>
            <a:r>
              <a:rPr lang="ru-RU" sz="1800" b="1" dirty="0" smtClean="0"/>
              <a:t>Непосредственный объект</a:t>
            </a:r>
            <a:r>
              <a:rPr lang="ru-RU" sz="1800" dirty="0" smtClean="0"/>
              <a:t> убийства - жизнь человека. Начало жизни - момент физиологических родов, конец жизни - физиологическая (биологическая) смерть.</a:t>
            </a:r>
          </a:p>
          <a:p>
            <a:r>
              <a:rPr lang="ru-RU" sz="1800" b="1" dirty="0" smtClean="0"/>
              <a:t>Объективная сторона</a:t>
            </a:r>
            <a:r>
              <a:rPr lang="ru-RU" sz="1800" dirty="0" smtClean="0"/>
              <a:t> убийства выражается в лишении жизни человека.</a:t>
            </a:r>
          </a:p>
          <a:p>
            <a:pPr>
              <a:buNone/>
            </a:pPr>
            <a:r>
              <a:rPr lang="ru-RU" sz="1800" dirty="0" smtClean="0"/>
              <a:t>Преступление имеет </a:t>
            </a:r>
            <a:r>
              <a:rPr lang="ru-RU" sz="1800" b="1" dirty="0" smtClean="0"/>
              <a:t>материальный</a:t>
            </a:r>
            <a:r>
              <a:rPr lang="ru-RU" sz="1800" dirty="0" smtClean="0"/>
              <a:t> состав и считается оконченным с момента наступления (причинения) смерти. Поэтому обязательным признаком убийства является причинная связь между деянием, направленным на лишение жизни, и наступившей смертью.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Ed\Desktop\fdb03fa5677866526a1622c065dceea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3356992"/>
            <a:ext cx="4104456" cy="307333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4392488" cy="5040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Убийство с </a:t>
            </a:r>
            <a:r>
              <a:rPr lang="ru-RU" sz="2000" b="1" dirty="0" smtClean="0"/>
              <a:t>субъективной стороны</a:t>
            </a:r>
            <a:r>
              <a:rPr lang="ru-RU" sz="2000" dirty="0" smtClean="0"/>
              <a:t> характеризуется умышленной виной. Возможен как прямой, так и косвенный умысел. Лицо:</a:t>
            </a:r>
          </a:p>
          <a:p>
            <a:pPr>
              <a:buNone/>
            </a:pPr>
            <a:r>
              <a:rPr lang="ru-RU" sz="2000" dirty="0" smtClean="0"/>
              <a:t>- осознавало, что совершает деяние, направленное на лишение жизни другого человека;</a:t>
            </a:r>
          </a:p>
          <a:p>
            <a:pPr>
              <a:buNone/>
            </a:pPr>
            <a:r>
              <a:rPr lang="ru-RU" sz="2000" dirty="0" smtClean="0"/>
              <a:t>- предвидело возможность или неизбежность наступления смерти и</a:t>
            </a:r>
          </a:p>
          <a:p>
            <a:pPr>
              <a:buNone/>
            </a:pPr>
            <a:r>
              <a:rPr lang="ru-RU" sz="2000" dirty="0" smtClean="0"/>
              <a:t>- желало или сознательно допускало ее наступление либо относилось к такому последствию безразлично.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340768"/>
            <a:ext cx="8424936" cy="55172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Субъект</a:t>
            </a:r>
            <a:r>
              <a:rPr lang="ru-RU" sz="1800" dirty="0" smtClean="0"/>
              <a:t> убийства, предусмотренного ст. 105, - вменяемое физическое лицо, достигшее 14 лет.</a:t>
            </a:r>
          </a:p>
          <a:p>
            <a:pPr>
              <a:buNone/>
            </a:pPr>
            <a:r>
              <a:rPr lang="ru-RU" sz="1800" b="1" dirty="0" smtClean="0"/>
              <a:t>Часть 1</a:t>
            </a:r>
            <a:r>
              <a:rPr lang="ru-RU" sz="1800" dirty="0" smtClean="0"/>
              <a:t> ст. 105 содержит основной состав убийства (так называемое простое убийство). По ней квалифицируется убийство, совершенное без указанных в законе отягчающих и смягчающих обстоятельств.</a:t>
            </a:r>
          </a:p>
          <a:p>
            <a:pPr>
              <a:buNone/>
            </a:pPr>
            <a:r>
              <a:rPr lang="ru-RU" sz="1800" dirty="0" smtClean="0"/>
              <a:t>1) </a:t>
            </a:r>
            <a:r>
              <a:rPr lang="ru-RU" sz="1800" b="1" dirty="0" smtClean="0"/>
              <a:t>Убийство двух или более лиц</a:t>
            </a:r>
            <a:r>
              <a:rPr lang="ru-RU" sz="1800" dirty="0" smtClean="0"/>
              <a:t>. Имеет место, когда лишение жизни потерпевших охватывалось единым умыслом. Как правило, убийство двух или более лиц происходит одновременно.</a:t>
            </a:r>
          </a:p>
          <a:p>
            <a:pPr>
              <a:buNone/>
            </a:pPr>
            <a:r>
              <a:rPr lang="ru-RU" sz="1800" dirty="0" smtClean="0"/>
              <a:t>2) </a:t>
            </a:r>
            <a:r>
              <a:rPr lang="ru-RU" sz="1800" b="1" dirty="0" smtClean="0"/>
              <a:t>Убийство лица или его близких в связи с осуществлением данным лицом служебной деятельности или выполнением общественного долга</a:t>
            </a:r>
            <a:r>
              <a:rPr lang="ru-RU" sz="1800" dirty="0" smtClean="0"/>
              <a:t>. Означает убийство с целью воспрепятствования правомерному осуществлению потерпевшим своей служебной деятельности или выполнению общественного долга либо по мотивам мести за такую деятельность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3) </a:t>
            </a:r>
            <a:r>
              <a:rPr lang="ru-RU" sz="1800" b="1" dirty="0" smtClean="0"/>
              <a:t>Убийство малолетнего или иного лица, заведомо для виновного находящегося в беспомощном состоянии</a:t>
            </a:r>
            <a:r>
              <a:rPr lang="ru-RU" sz="1800" dirty="0" smtClean="0"/>
              <a:t>. Означает умышленное причинение смерти потерпевшему, неспособному в силу физического или психического состояния защитить себя, оказать активное сопротивление виновному, когда последний, совершая убийство, сознает это обстоятельство. К рассматриваемому виду убийства приравнено </a:t>
            </a:r>
            <a:r>
              <a:rPr lang="ru-RU" sz="1800" b="1" dirty="0" smtClean="0"/>
              <a:t>убийство, сопряженное с похищением человека.</a:t>
            </a:r>
            <a:r>
              <a:rPr lang="ru-RU" sz="1800" dirty="0" smtClean="0"/>
              <a:t> При этом не имеет значения, кому умышленно причиняется смерть - похищенному или другому лицу. Совершенное убийство должно квалифицироваться по совокупности с похищением человека (ст. 126 УК).</a:t>
            </a:r>
          </a:p>
          <a:p>
            <a:pPr>
              <a:buNone/>
            </a:pPr>
            <a:r>
              <a:rPr lang="ru-RU" sz="1800" dirty="0" smtClean="0"/>
              <a:t>4) </a:t>
            </a:r>
            <a:r>
              <a:rPr lang="ru-RU" sz="1800" b="1" dirty="0" smtClean="0"/>
              <a:t>Убийство женщины, заведомо для виновного находящейся в состоянии беременности</a:t>
            </a:r>
            <a:r>
              <a:rPr lang="ru-RU" sz="1800" dirty="0" smtClean="0"/>
              <a:t>. Для квалификации не имеет значения срок беременности.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12776"/>
            <a:ext cx="74676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5) </a:t>
            </a:r>
            <a:r>
              <a:rPr lang="ru-RU" sz="1800" b="1" dirty="0" smtClean="0"/>
              <a:t>Убийство, совершенное с особой жестокостью.</a:t>
            </a:r>
            <a:r>
              <a:rPr lang="ru-RU" sz="1800" dirty="0" smtClean="0"/>
              <a:t> Понятие особой жестокости связывается как со способом убийства, так и с другими обстоятельствами, свидетельствующими о проявлении виновным особой жестокости. При этом для признания убийства совершенным с особой жестокостью необходимо установить, что умыслом виновного охватывалось данное обстоятельство.</a:t>
            </a:r>
          </a:p>
          <a:p>
            <a:pPr>
              <a:buNone/>
            </a:pPr>
            <a:r>
              <a:rPr lang="ru-RU" sz="1800" dirty="0" smtClean="0"/>
              <a:t>6) </a:t>
            </a:r>
            <a:r>
              <a:rPr lang="ru-RU" sz="1800" b="1" dirty="0" smtClean="0"/>
              <a:t>Убийство, совершенное </a:t>
            </a:r>
            <a:r>
              <a:rPr lang="ru-RU" sz="1800" b="1" dirty="0" err="1" smtClean="0"/>
              <a:t>общеопасным</a:t>
            </a:r>
            <a:r>
              <a:rPr lang="ru-RU" sz="1800" b="1" dirty="0" smtClean="0"/>
              <a:t> способом</a:t>
            </a:r>
            <a:r>
              <a:rPr lang="ru-RU" sz="1800" dirty="0" smtClean="0"/>
              <a:t>. Под </a:t>
            </a:r>
            <a:r>
              <a:rPr lang="ru-RU" sz="1800" dirty="0" err="1" smtClean="0"/>
              <a:t>общеопасным</a:t>
            </a:r>
            <a:r>
              <a:rPr lang="ru-RU" sz="1800" dirty="0" smtClean="0"/>
              <a:t> способом убийства следует понимать такой способ умышленного причинения смерти, который заведомо для виновного представляет опасность для жизни не только потерпевшего, но хотя бы еще одного лица (например, путем взрыва, поджога, и т.д.).</a:t>
            </a:r>
          </a:p>
          <a:p>
            <a:pPr>
              <a:buNone/>
            </a:pPr>
            <a:r>
              <a:rPr lang="ru-RU" sz="1800" dirty="0" smtClean="0"/>
              <a:t>7) </a:t>
            </a:r>
            <a:r>
              <a:rPr lang="ru-RU" sz="1800" b="1" dirty="0" smtClean="0"/>
              <a:t>Убийство, совершенное по мотиву кровной мести</a:t>
            </a:r>
            <a:r>
              <a:rPr lang="ru-RU" sz="1800" dirty="0" smtClean="0"/>
              <a:t>. Убийца и потерпевший могут оказаться представителями одной и той же национальной группы, признающей обычай кровной мести.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</TotalTime>
  <Words>4073</Words>
  <Application>Microsoft Office PowerPoint</Application>
  <PresentationFormat>Экран (4:3)</PresentationFormat>
  <Paragraphs>255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Трек</vt:lpstr>
      <vt:lpstr>ПРЕСТУПЛЕНИЯ ПРОТИВ ЖИЗНИ И ЗДОРОВЬЯ</vt:lpstr>
      <vt:lpstr>1. Понятие и виды преступлений против жизни и здоровья</vt:lpstr>
      <vt:lpstr>Слайд 3</vt:lpstr>
      <vt:lpstr>Слайд 4</vt:lpstr>
      <vt:lpstr>2. Преступления против жизни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3. Иные преступления против жизни</vt:lpstr>
      <vt:lpstr>Слайд 17</vt:lpstr>
      <vt:lpstr>4. Преступления против здоровья</vt:lpstr>
      <vt:lpstr>Слайд 19</vt:lpstr>
      <vt:lpstr>5. Преступления, реально причиняющие вред здоровью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6. Преступления, ставящие в опасность жизнь и здоровье</vt:lpstr>
      <vt:lpstr>Слайд 33</vt:lpstr>
      <vt:lpstr>Слайд 34</vt:lpstr>
      <vt:lpstr>Слайд 35</vt:lpstr>
      <vt:lpstr>Слайд 36</vt:lpstr>
      <vt:lpstr>Слайд 37</vt:lpstr>
      <vt:lpstr>Слайд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ПРЕСТУПЛЕНИЯ ПРОТИВ ЖИЗНИ И ЗДОРОВЬЯ</dc:title>
  <dc:creator>Ed</dc:creator>
  <cp:lastModifiedBy>Ivanova_GG</cp:lastModifiedBy>
  <cp:revision>6</cp:revision>
  <dcterms:created xsi:type="dcterms:W3CDTF">2015-03-18T19:18:37Z</dcterms:created>
  <dcterms:modified xsi:type="dcterms:W3CDTF">2024-05-15T02:27:42Z</dcterms:modified>
</cp:coreProperties>
</file>