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9" r:id="rId20"/>
    <p:sldId id="290" r:id="rId21"/>
    <p:sldId id="291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58112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89356-D19D-48D6-B7BD-14B5985A772B}" type="datetimeFigureOut">
              <a:rPr lang="ru-RU"/>
              <a:pPr>
                <a:defRPr/>
              </a:pPr>
              <a:t>31.08.2026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742F10-6ECB-480B-817B-D39AB65A18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DF0D5-9A9E-4BA9-8B52-6CA1627B91E0}" type="datetimeFigureOut">
              <a:rPr lang="ru-RU"/>
              <a:pPr>
                <a:defRPr/>
              </a:pPr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FF40F-4E05-4BD7-9FAA-8194F875B2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6F890-1B53-4EAB-9D55-117C0FA87347}" type="datetimeFigureOut">
              <a:rPr lang="ru-RU"/>
              <a:pPr>
                <a:defRPr/>
              </a:pPr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92A37-CF2C-43B2-90D2-53648B68BA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009A0-B4A4-4C2C-834C-B58A16E29799}" type="datetimeFigureOut">
              <a:rPr lang="ru-RU"/>
              <a:pPr>
                <a:defRPr/>
              </a:pPr>
              <a:t>31.08.2026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0FAAC-EC16-4D9A-976B-0ED0C62BA8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55CAB-5D36-4FCE-B80E-18516E181500}" type="datetimeFigureOut">
              <a:rPr lang="ru-RU"/>
              <a:pPr>
                <a:defRPr/>
              </a:pPr>
              <a:t>31.08.2026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5FF09-E2F5-43F3-95B2-47B2B2B62A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DD696-4EA0-46CB-B402-B87745469A40}" type="datetimeFigureOut">
              <a:rPr lang="ru-RU"/>
              <a:pPr>
                <a:defRPr/>
              </a:pPr>
              <a:t>31.08.2026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1C9EA-9D60-49D5-B5E3-E2C7A1827E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D5183-EAC8-4FF5-8548-463857BAC2D8}" type="datetimeFigureOut">
              <a:rPr lang="ru-RU"/>
              <a:pPr>
                <a:defRPr/>
              </a:pPr>
              <a:t>31.08.2026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E9280-62F7-4A6F-980F-72AAA00280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9B664-DD03-4D8E-A4E2-4C887DC9BCAF}" type="datetimeFigureOut">
              <a:rPr lang="ru-RU"/>
              <a:pPr>
                <a:defRPr/>
              </a:pPr>
              <a:t>31.08.2026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F218C-683B-4ED6-AC4A-1AD911E58C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D02C5-6B1D-4D1D-8798-03D754B7614A}" type="datetimeFigureOut">
              <a:rPr lang="ru-RU"/>
              <a:pPr>
                <a:defRPr/>
              </a:pPr>
              <a:t>31.08.2026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3565B-EF90-4CF9-9BAF-A3CC3EF2DB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9F362-4542-4870-A81B-9CA052793C59}" type="datetimeFigureOut">
              <a:rPr lang="ru-RU"/>
              <a:pPr>
                <a:defRPr/>
              </a:pPr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99319-9CDB-46A4-86EF-78A9B5CCA3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3198C-7754-42C8-A466-EC91CDDAC399}" type="datetimeFigureOut">
              <a:rPr lang="ru-RU"/>
              <a:pPr>
                <a:defRPr/>
              </a:pPr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AF826-C8D6-4477-95A6-3C06C0B01F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F867A3A-CF8C-49F2-BA30-4A4AB185B9D5}" type="datetimeFigureOut">
              <a:rPr lang="ru-RU"/>
              <a:pPr>
                <a:defRPr/>
              </a:pPr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C5807C5-F3C4-4F51-934C-9EB208D79A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86050" y="285728"/>
            <a:ext cx="6143668" cy="285752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 </a:t>
            </a:r>
            <a:br>
              <a:rPr lang="ru-RU" b="1" dirty="0" smtClean="0"/>
            </a:br>
            <a:r>
              <a:rPr lang="ru-RU" sz="31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 урока: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«Молоко и молочные продукты. </a:t>
            </a:r>
            <a:b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Исследование качества молока».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ru-RU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714348" y="274638"/>
            <a:ext cx="7972452" cy="582594"/>
          </a:xfrm>
        </p:spPr>
        <p:txBody>
          <a:bodyPr/>
          <a:lstStyle/>
          <a:p>
            <a:r>
              <a:rPr lang="ru-RU" sz="32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урока:</a:t>
            </a:r>
            <a:endParaRPr lang="ru-RU" sz="3200" i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Объект 2"/>
          <p:cNvSpPr>
            <a:spLocks noGrp="1"/>
          </p:cNvSpPr>
          <p:nvPr>
            <p:ph idx="1"/>
          </p:nvPr>
        </p:nvSpPr>
        <p:spPr>
          <a:xfrm>
            <a:off x="214282" y="857232"/>
            <a:ext cx="8786874" cy="5286412"/>
          </a:xfrm>
        </p:spPr>
        <p:txBody>
          <a:bodyPr/>
          <a:lstStyle/>
          <a:p>
            <a:pPr algn="ctr"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Закрепление и совершенствование знаний и умений по определению качества молока (органолептический; физико-химический анализ).</a:t>
            </a:r>
          </a:p>
          <a:p>
            <a:pPr>
              <a:buNone/>
            </a:pP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Обучающая: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Совершенствование навыков по идентификации различных видов молочных товаров;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оценке качества по органолептическим показателям; распознаванию дефектов пищевых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товаров; по созданию оптимальных условий хранения товаров. </a:t>
            </a:r>
          </a:p>
          <a:p>
            <a:pPr algn="just">
              <a:buNone/>
            </a:pP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Развивающая: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Развитие профессиональных компетенций по обслуживанию покупателей,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консультированию их о пищевой ценности, вкусовых особенностях и свойствах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молочных товаров; по соблюдению условия хранения, сроков годности, сроков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хранения и сроков реализации продаваемых продуктов. </a:t>
            </a:r>
          </a:p>
          <a:p>
            <a:pPr>
              <a:buNone/>
            </a:pP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Воспитательная: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Воспитание понимания сущности и социальной значимости своей будущей профессии,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проявления к ней устойчивого интереса через формирования навыков работы в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команде, эффективного общения с коллегами, руководством, клиентами.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/>
          <a:lstStyle/>
          <a:p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sz="40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Питательная ценность молока.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43050"/>
            <a:ext cx="8715436" cy="4483113"/>
          </a:xfrm>
        </p:spPr>
        <p:txBody>
          <a:bodyPr/>
          <a:lstStyle/>
          <a:p>
            <a:pPr algn="just"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Молоко – содержит большое количество</a:t>
            </a:r>
          </a:p>
          <a:p>
            <a:pPr algn="just"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полезных веществ необходимых для роста и</a:t>
            </a:r>
          </a:p>
          <a:p>
            <a:pPr algn="just"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развития организма. В молоко входят жиры,</a:t>
            </a:r>
          </a:p>
          <a:p>
            <a:pPr algn="just"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белки, витамины и микроэлементы. Молоко</a:t>
            </a:r>
          </a:p>
          <a:p>
            <a:pPr algn="just"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включает в своем составе более 100 полезных</a:t>
            </a:r>
          </a:p>
          <a:p>
            <a:pPr algn="just"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компонентов, из них около 20 сбалансированных </a:t>
            </a:r>
          </a:p>
          <a:p>
            <a:pPr algn="just"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жирных аминокислот, лактоза, минеральные</a:t>
            </a:r>
          </a:p>
          <a:p>
            <a:pPr algn="just"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вещества.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5572164" cy="1928818"/>
          </a:xfrm>
        </p:spPr>
        <p:txBody>
          <a:bodyPr/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Коровье молоко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наиболее распространено, белок, содержащийся в молоке, очень хорошо усваивается, а по питательности литр коровьего молока можно сравнить с 500 г. мяса. В нем также содержится суточная доза кальция.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User\Desktop\Коровье-молоко-вред-и-польза-e1455659824628-324x2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714356"/>
            <a:ext cx="2894622" cy="2098832"/>
          </a:xfrm>
          <a:prstGeom prst="rect">
            <a:avLst/>
          </a:prstGeom>
          <a:noFill/>
        </p:spPr>
      </p:pic>
      <p:pic>
        <p:nvPicPr>
          <p:cNvPr id="1027" name="Picture 3" descr="C:\Users\User\Desktop\koze-molok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786058"/>
            <a:ext cx="3357586" cy="207170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143372" y="3786190"/>
            <a:ext cx="478631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Козье молоко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– оно отлично усваивается и не вызывает расстройства желудка, а также  гипоаллергенно, по составу приближает его к грудному молоку. </a:t>
            </a:r>
          </a:p>
          <a:p>
            <a:pPr algn="ctr"/>
            <a:endParaRPr lang="ru-RU" sz="20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571480"/>
            <a:ext cx="471490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Молоко лошадей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состав кобыльего молока очень схож с человеческим молоком, поэтому его применяют для изготовления некоторых детских смесей для искусственного вскармливания.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o58p.y5wwkI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714356"/>
            <a:ext cx="3348964" cy="192303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286248" y="3571876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Буйволиное молоко -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используется для приготовления кисломолочных продуктов, в частности сыр моцарелла. 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User\Desktop\bujvolinoe-molok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571744"/>
            <a:ext cx="3625835" cy="24189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785794"/>
            <a:ext cx="47148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Молоко верблюдов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содержит витамины С и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  которых в три раза больше, чем в коровьем молоке.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User\Desktop\camel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500042"/>
            <a:ext cx="3487784" cy="235745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643438" y="3714752"/>
            <a:ext cx="407193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Овечье молоко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содержит молоко витамины В1, В2 и А, которых больше чем в коровьем в 2-3 раза. Из него изготавливают кефир, простоквашу, сыр и масло.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C:\Users\User\Desktop\131999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643182"/>
            <a:ext cx="3429024" cy="2590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8662" y="642918"/>
            <a:ext cx="4286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Молоко ослиц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является одним из самых полезных в мире. В день ослица дает молока не более двух литров.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User\Desktop\moloko-oslitsyi-polza-i-vred-300x3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7112" y="500042"/>
            <a:ext cx="2979374" cy="250033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357686" y="3929066"/>
            <a:ext cx="42862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Молоко олених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 сравнению с коровьем молоком, в нем содержится больше белка (в 3 раза) и жира (в 5 раз).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C:\Users\User\Desktop\maxresdefault-1-752x49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357430"/>
            <a:ext cx="3837242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572560" cy="1143000"/>
          </a:xfrm>
        </p:spPr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Существует несколько форм молока: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2" name="Picture 2" descr="C:\Users\User\Desktop\chem-polezno-parnoe-molok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142984"/>
            <a:ext cx="3297237" cy="3234347"/>
          </a:xfrm>
          <a:prstGeom prst="rect">
            <a:avLst/>
          </a:prstGeom>
          <a:noFill/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785786" y="1714488"/>
            <a:ext cx="392909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457200" algn="l"/>
              </a:tabLst>
            </a:pP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арное молоко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– только сдоенное молоко, которое еще не остыло.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4429124" y="4572008"/>
            <a:ext cx="4286216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457200" algn="l"/>
              </a:tabLst>
            </a:pP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</a:t>
            </a:r>
            <a:r>
              <a:rPr kumimoji="0" lang="ru-RU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опленое молоко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– это молоко подверженное термической обработке при температуре 95*С в течение 3-4 часов.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5" name="Picture 5" descr="C:\Users\User\Desktop\5045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168" y="3214686"/>
            <a:ext cx="3968778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500034" y="500042"/>
            <a:ext cx="442915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457200" algn="l"/>
              </a:tabLst>
            </a:pP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kumimoji="0" lang="ru-RU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ухое молоко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– белый порошок, произведенный путем выпаривания молока;</a:t>
            </a: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Users\User\Desktop\Польза-и-вред-сухого-молока-324x2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357166"/>
            <a:ext cx="3400420" cy="2466354"/>
          </a:xfrm>
          <a:prstGeom prst="rect">
            <a:avLst/>
          </a:prstGeom>
          <a:noFill/>
        </p:spPr>
      </p:pic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4500562" y="3786190"/>
            <a:ext cx="4143404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457200" algn="l"/>
              </a:tabLst>
            </a:pP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астеризованное молоко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– это  молоко, прогретое до 75*С, такая обработка позволяет молоку не портится в течение 2-х недель;</a:t>
            </a: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8" name="Picture 4" descr="C:\Users\User\Desktop\pasterizovannoe_moloko_5-340x4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1879298"/>
            <a:ext cx="3143272" cy="39198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428596" y="500042"/>
            <a:ext cx="4357718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457200" algn="l"/>
              </a:tabLst>
            </a:pP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kumimoji="0" lang="ru-RU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терилизованное молоко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– это молоко, подверженное нагреву до 145*С. При этом погибают все микробы и бактерии, однако снижаются полезные свойства молока;</a:t>
            </a: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User\Desktop\2e39d5889211d73a405b33c500a479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4054" y="500042"/>
            <a:ext cx="3923780" cy="2214578"/>
          </a:xfrm>
          <a:prstGeom prst="rect">
            <a:avLst/>
          </a:prstGeom>
          <a:noFill/>
        </p:spPr>
      </p:pic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4643438" y="3857628"/>
            <a:ext cx="4071966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457200" algn="l"/>
              </a:tabLst>
            </a:pP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kumimoji="0" lang="ru-RU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гущенное молоко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– это молоко, произведенное путем выпаривания влаги до густой консистенции и добавлением сахара.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Picture 4" descr="C:\Users\User\Desktop\220px-Сгущёнка_Рогачевского_МКК_-_Донор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2285992"/>
            <a:ext cx="2928958" cy="3643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57166"/>
            <a:ext cx="8501122" cy="5572163"/>
          </a:xfrm>
        </p:spPr>
        <p:txBody>
          <a:bodyPr/>
          <a:lstStyle/>
          <a:p>
            <a:pPr algn="ctr">
              <a:buNone/>
            </a:pPr>
            <a:endParaRPr lang="ru-RU" sz="28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Для определения качества молока мы выбрали молоко</a:t>
            </a:r>
            <a:r>
              <a:rPr lang="ru-RU" sz="2800" dirty="0" smtClean="0"/>
              <a:t>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2 производителей:</a:t>
            </a:r>
          </a:p>
          <a:p>
            <a:pPr>
              <a:buNone/>
            </a:pP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ООО Молочно-Мясной Комплекс «Исеть-Молоко» производимое  с. Бархатово Исетского района;</a:t>
            </a:r>
          </a:p>
          <a:p>
            <a:pPr marL="514350" indent="-514350">
              <a:buNone/>
            </a:pP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Филиал АО «Золотые луга» «Молочный комбинат» «Ситниковский» производимое с. Ситниково».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3" descr="G:\ОТ.ур\молоко\DSC023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4071942"/>
            <a:ext cx="3357586" cy="2167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14356"/>
            <a:ext cx="8786874" cy="4786346"/>
          </a:xfrm>
        </p:spPr>
        <p:txBody>
          <a:bodyPr/>
          <a:lstStyle/>
          <a:p>
            <a:pPr>
              <a:buNone/>
            </a:pP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Участники  распределяются на две команды, получают</a:t>
            </a:r>
          </a:p>
          <a:p>
            <a:pPr>
              <a:buNone/>
            </a:pP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задания и натуральные образцы молочных товаров</a:t>
            </a:r>
          </a:p>
          <a:p>
            <a:pPr>
              <a:buNone/>
            </a:pP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(молоко пастеризованное, 3,2 % жира). Необходимо</a:t>
            </a:r>
          </a:p>
          <a:p>
            <a:pPr>
              <a:buNone/>
            </a:pP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Провести контроль органолептических показателей</a:t>
            </a:r>
          </a:p>
          <a:p>
            <a:pPr>
              <a:buNone/>
            </a:pP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качества. Выявить соответствуют ли показатели</a:t>
            </a:r>
          </a:p>
          <a:p>
            <a:pPr>
              <a:buNone/>
            </a:pP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качества данного продукта требованиям ГОСТ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31450-</a:t>
            </a:r>
          </a:p>
          <a:p>
            <a:pPr>
              <a:buNone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2013</a:t>
            </a: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По окончании работы каждая сторона</a:t>
            </a:r>
          </a:p>
          <a:p>
            <a:pPr>
              <a:buNone/>
            </a:pP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выскажет свое решение о качестве молочных товаров. </a:t>
            </a:r>
            <a:endParaRPr lang="ru-RU" sz="28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643998" cy="1011222"/>
          </a:xfrm>
        </p:spPr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Часть 1: Определение органолептических показателей молока.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736"/>
            <a:ext cx="8715436" cy="4214841"/>
          </a:xfrm>
        </p:spPr>
        <p:txBody>
          <a:bodyPr/>
          <a:lstStyle/>
          <a:p>
            <a:pPr algn="ctr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Задание 1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определение внешнего вида молока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Внешний вид молока оценивается при его осмотре в прозрачном сосуде.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Отмечается: однородность; осадок; загрязнения; примеси.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Оборудование: стеклянный цилиндр 100-200 мл или конический стакан.</a:t>
            </a:r>
          </a:p>
          <a:p>
            <a:pPr algn="ctr"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Ход работы: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Наливаем в химический стакан или цилиндр молока до середины объема.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Внимательно рассмотрим молоко на наличие загрязнений, примесей и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отметим однородность.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Даем молоку отстояться в течение 3-5 минут, и отмечаем наличие осадка.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4. Полученные данные записываем в сводную  таблицу (приложение 1).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642918"/>
            <a:ext cx="8643998" cy="4525963"/>
          </a:xfrm>
        </p:spPr>
        <p:txBody>
          <a:bodyPr/>
          <a:lstStyle/>
          <a:p>
            <a:pPr algn="ctr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Задание 2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определение цвета молока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Цвет молока бывает: белый; желтый; слегка желтоватый; кремовый оттенок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(для топленого молока); серый; голубой; слегка синеватого оттенок (для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нежирного молока).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Оборудование: мерный цилиндр на 100-250 мл, белый лист бумаги</a:t>
            </a:r>
          </a:p>
          <a:p>
            <a:pPr algn="ctr">
              <a:buNone/>
            </a:pPr>
            <a:endParaRPr lang="ru-RU" sz="20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Ход работы: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Нальем в цилиндр 50-60 мл молока.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Поднесем к цилиндру белый лист бумаги и сравним цвет.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Полученные данные запишем в сводную таблицу (приложение 1).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00042"/>
            <a:ext cx="8715436" cy="4525963"/>
          </a:xfrm>
        </p:spPr>
        <p:txBody>
          <a:bodyPr/>
          <a:lstStyle/>
          <a:p>
            <a:pPr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Задание 3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определение консистенции молока.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Консистенция молока определяется по следу молока, остающемуся на стенках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сосуда после его взбалтывания. При нормальной консистенции после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стекания молока со стенок сосуда остается равномерный белый след.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Оборудование: большая пробирка с пробкой.  </a:t>
            </a:r>
          </a:p>
          <a:p>
            <a:pPr algn="ctr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Ход работы: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Нальем в пробирку молока до середины объема.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Закроем пробирку и слегка встряхнем ее, чтобы намокли стенки.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 Даем молоку стечь и в течение 1-2 минуты оцениваем результат.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 Полученные данные записываем в сводную таблицу (приложение 1).       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14356"/>
            <a:ext cx="8715436" cy="4525963"/>
          </a:xfrm>
        </p:spPr>
        <p:txBody>
          <a:bodyPr/>
          <a:lstStyle/>
          <a:p>
            <a:pPr algn="ctr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Задание 4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определение запаха молока.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Свежее молоко имеет слабый специфический запах.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 временем:  запаха может не быть или он становится слабо ощутимым;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Оборудование: пробирка с пробкой. </a:t>
            </a:r>
          </a:p>
          <a:p>
            <a:pPr algn="ctr"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Ход работы: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Нальем в пробирку молока чуть больше половины ее объема, закроем пробирку (лучше предметным стеклом).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Энергично взбалтываем.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Откроем пробирку, сразу нюхаем. Запах определяется многократными короткими  вдыханиями.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4. Полученные данные записываем в сводную таблицу (приложение 1).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642918"/>
            <a:ext cx="8643998" cy="5429288"/>
          </a:xfrm>
        </p:spPr>
        <p:txBody>
          <a:bodyPr/>
          <a:lstStyle/>
          <a:p>
            <a:pPr algn="ctr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Задание 5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определение вкуса молока.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Молоко должно быть комнатной температуры. Полость рта ополаскивается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небольшим количеством молока (5-10 мл). Вкус доброкачественного молока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слегка сладковатый.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Оборудование: стеклянный или пластиковый стакан.</a:t>
            </a:r>
          </a:p>
          <a:p>
            <a:pPr algn="ctr"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Ход работы: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Нальем в стакан 10-20 мл молока.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Возьмем глоток молока в рот, стараясь распределить его по всей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поверхности ротовой полости и держать его некоторое время. Определим его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вкус.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После каждой пробы молока следует прополоскать рот водой и между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отдельными определениями делать небольшие перерывы.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4.  Полученные данные запишем в сводную таблицу (приложение 1).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14356"/>
            <a:ext cx="8229600" cy="2071702"/>
          </a:xfrm>
        </p:spPr>
        <p:txBody>
          <a:bodyPr/>
          <a:lstStyle/>
          <a:p>
            <a:pPr algn="ctr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Задание 6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определение соответствия исследованного молока показателям </a:t>
            </a: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ГОСТа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Сравниваем органолептические показатели исследованного молока с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показателями  </a:t>
            </a:r>
            <a:r>
              <a:rPr lang="ru-RU" sz="20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ГОСТа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(приложение 1).   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1143000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Часть 2: Определение физико-химических показателей молока.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785926"/>
            <a:ext cx="8715436" cy="4071966"/>
          </a:xfrm>
        </p:spPr>
        <p:txBody>
          <a:bodyPr/>
          <a:lstStyle/>
          <a:p>
            <a:pPr algn="ctr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Задание 1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определение степени чистоты молока.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степени загрязненности молоко делят  на три группы: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- 1группа  -  молоко не оставляет на фильтре даже следов  грязи (механических примесей меньше 3 мг на 1 л).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- 2 группа   -  на фильтре заметен сероватый осадок (примесей от 4 до 6 мг на 1л);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 группа  -  на фильтре имеются механические примеси, цвет фильтра грязно ― серый (7 и более мг примесей на 1 л).</a:t>
            </a:r>
          </a:p>
          <a:p>
            <a:pPr>
              <a:buNone/>
            </a:pPr>
            <a:r>
              <a:rPr lang="ru-RU" sz="2000" dirty="0" smtClean="0"/>
              <a:t>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Реактивы и оборудование: мерные цилиндры  на 100 ― 250 мл, ватные и бумажные фильтры, воронка,  химический стакан.</a:t>
            </a:r>
          </a:p>
          <a:p>
            <a:pPr>
              <a:buFontTx/>
              <a:buChar char="-"/>
            </a:pPr>
            <a:endParaRPr lang="ru-RU" sz="20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ru-RU" sz="20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928670"/>
            <a:ext cx="8572560" cy="4714908"/>
          </a:xfrm>
        </p:spPr>
        <p:txBody>
          <a:bodyPr/>
          <a:lstStyle/>
          <a:p>
            <a:pPr algn="ctr">
              <a:lnSpc>
                <a:spcPct val="150000"/>
              </a:lnSpc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Ход работы:</a:t>
            </a:r>
          </a:p>
          <a:p>
            <a:pPr>
              <a:lnSpc>
                <a:spcPct val="150000"/>
              </a:lnSpc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Поместили в воронку фильтр  (бумажный или ватный).</a:t>
            </a:r>
          </a:p>
          <a:p>
            <a:pPr>
              <a:lnSpc>
                <a:spcPct val="150000"/>
              </a:lnSpc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Опустили  воронку в стакан для сбора  профильтрованного молока.</a:t>
            </a:r>
          </a:p>
          <a:p>
            <a:pPr>
              <a:lnSpc>
                <a:spcPct val="150000"/>
              </a:lnSpc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Налили в цилиндр  50 мл молока.</a:t>
            </a:r>
          </a:p>
          <a:p>
            <a:pPr>
              <a:lnSpc>
                <a:spcPct val="150000"/>
              </a:lnSpc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4. После того как молоко отфильтруется, осторожно снимем фильтр и положим его на лист бумаги для просушки.</a:t>
            </a:r>
          </a:p>
          <a:p>
            <a:pPr>
              <a:lnSpc>
                <a:spcPct val="150000"/>
              </a:lnSpc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5. Сравниваем  загрязненность ватного кружка (фильтра) со стандартным эталоном.</a:t>
            </a:r>
          </a:p>
          <a:p>
            <a:pPr>
              <a:lnSpc>
                <a:spcPct val="150000"/>
              </a:lnSpc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6. Полученные данные записываем в сводную таблицу  (Приложение 3).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857232"/>
            <a:ext cx="8643998" cy="3929090"/>
          </a:xfrm>
        </p:spPr>
        <p:txBody>
          <a:bodyPr/>
          <a:lstStyle/>
          <a:p>
            <a:pPr algn="ctr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Задание 2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определение наличия крахмала в молоке.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Крахмал и муку добавляют в молоко, чтобы придать ему более густую консистенцию после разбавления водой.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Материалы и оборудование: пробирка, спиртовка, держатель пробирки.      </a:t>
            </a:r>
          </a:p>
          <a:p>
            <a:pPr algn="ctr"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Ход работы: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В пробирку нальем 5-10 мл молока и доведем до кипения.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Охладим молоко и наливаем раствора </a:t>
            </a:r>
            <a:r>
              <a:rPr lang="ru-RU" sz="20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Люголя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Появление синей окраски указывает на присутствие крахмала.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Полученные результаты запишем в сводную таблицу (Приложение 3).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1035</Words>
  <Application>Microsoft Office PowerPoint</Application>
  <PresentationFormat>Экран (4:3)</PresentationFormat>
  <Paragraphs>139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Times New Roman</vt:lpstr>
      <vt:lpstr>Wingdings</vt:lpstr>
      <vt:lpstr>Тема Office</vt:lpstr>
      <vt:lpstr>  тема урока: «Молоко и молочные продукты.  Исследование качества молока».  </vt:lpstr>
      <vt:lpstr>Цель урока:</vt:lpstr>
      <vt:lpstr> Питательная ценность молока. </vt:lpstr>
      <vt:lpstr>  Коровье молоко наиболее распространено, белок, содержащийся в молоке, очень хорошо усваивается, а по питательности литр коровьего молока можно сравнить с 500 г. мяса. В нем также содержится суточная доза кальция.  </vt:lpstr>
      <vt:lpstr>Презентация PowerPoint</vt:lpstr>
      <vt:lpstr>Презентация PowerPoint</vt:lpstr>
      <vt:lpstr>Презентация PowerPoint</vt:lpstr>
      <vt:lpstr> Существует несколько форм молока: </vt:lpstr>
      <vt:lpstr>Презентация PowerPoint</vt:lpstr>
      <vt:lpstr>Презентация PowerPoint</vt:lpstr>
      <vt:lpstr>Презентация PowerPoint</vt:lpstr>
      <vt:lpstr>Презентация PowerPoint</vt:lpstr>
      <vt:lpstr> Часть 1: Определение органолептических показателей молока.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Часть 2: Определение физико-химических показателей молока.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Дэниел Домников</cp:lastModifiedBy>
  <cp:revision>46</cp:revision>
  <dcterms:created xsi:type="dcterms:W3CDTF">2014-05-22T19:45:49Z</dcterms:created>
  <dcterms:modified xsi:type="dcterms:W3CDTF">2026-08-31T08:44:00Z</dcterms:modified>
</cp:coreProperties>
</file>