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70" r:id="rId5"/>
    <p:sldId id="274" r:id="rId6"/>
    <p:sldId id="260" r:id="rId7"/>
    <p:sldId id="271" r:id="rId8"/>
    <p:sldId id="272" r:id="rId9"/>
    <p:sldId id="275" r:id="rId10"/>
    <p:sldId id="276" r:id="rId11"/>
    <p:sldId id="27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CC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53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8CB93-EE03-4C0C-B108-8140409041E6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D8E54-3414-4ECE-A273-BEEB4A525E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32387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8CB93-EE03-4C0C-B108-8140409041E6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D8E54-3414-4ECE-A273-BEEB4A525E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1391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8CB93-EE03-4C0C-B108-8140409041E6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D8E54-3414-4ECE-A273-BEEB4A525E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6976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8CB93-EE03-4C0C-B108-8140409041E6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D8E54-3414-4ECE-A273-BEEB4A525E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7651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8CB93-EE03-4C0C-B108-8140409041E6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D8E54-3414-4ECE-A273-BEEB4A525E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2118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8CB93-EE03-4C0C-B108-8140409041E6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D8E54-3414-4ECE-A273-BEEB4A525E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7843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8CB93-EE03-4C0C-B108-8140409041E6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D8E54-3414-4ECE-A273-BEEB4A525E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1012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8CB93-EE03-4C0C-B108-8140409041E6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D8E54-3414-4ECE-A273-BEEB4A525E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32324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8CB93-EE03-4C0C-B108-8140409041E6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D8E54-3414-4ECE-A273-BEEB4A525E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2486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8CB93-EE03-4C0C-B108-8140409041E6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D8E54-3414-4ECE-A273-BEEB4A525E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70252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8CB93-EE03-4C0C-B108-8140409041E6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D8E54-3414-4ECE-A273-BEEB4A525E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6493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9000"/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E8CB93-EE03-4C0C-B108-8140409041E6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D8E54-3414-4ECE-A273-BEEB4A525E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6127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30" y="0"/>
            <a:ext cx="921702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7544" y="112494"/>
            <a:ext cx="4392488" cy="304698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12700">
              <a:bevelT w="31750" h="12700" prst="coolSlant"/>
            </a:sp3d>
          </a:bodyPr>
          <a:lstStyle/>
          <a:p>
            <a:r>
              <a:rPr lang="ru-RU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Мёд -  </a:t>
            </a:r>
            <a: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продукт жизнедеятельности пчёл, которые собирают нектар с цветущих растений-медоносов </a:t>
            </a:r>
          </a:p>
        </p:txBody>
      </p:sp>
    </p:spTree>
    <p:extLst>
      <p:ext uri="{BB962C8B-B14F-4D97-AF65-F5344CB8AC3E}">
        <p14:creationId xmlns:p14="http://schemas.microsoft.com/office/powerpoint/2010/main" val="2142440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0"/>
            <a:ext cx="4040188" cy="720080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ель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0" y="620688"/>
            <a:ext cx="7452320" cy="2304256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Создать тестовый набор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простых, но достаточно эффективных методов определения фальсифицированного меда. 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251520" y="2060848"/>
            <a:ext cx="4041775" cy="639762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Задачи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179512" y="2852936"/>
            <a:ext cx="8856984" cy="3789041"/>
          </a:xfrm>
        </p:spPr>
        <p:txBody>
          <a:bodyPr>
            <a:normAutofit fontScale="92500"/>
          </a:bodyPr>
          <a:lstStyle/>
          <a:p>
            <a:pPr lvl="0"/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Изучить литературный материал по данному вопросу</a:t>
            </a:r>
          </a:p>
          <a:p>
            <a:pPr lvl="0"/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Подобрать методы определения фальсифицированного меда, пригодные для экспресс-анализа в домашних условиях</a:t>
            </a:r>
          </a:p>
          <a:p>
            <a:pPr lvl="0"/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Провести тестирование отобранных экспресс-методов фальсификации меда на  образцах, купленных в разных магазинах и на рынках города.</a:t>
            </a:r>
          </a:p>
          <a:p>
            <a:pPr lvl="0"/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Сделать вывод о качестве исследуемых образцов</a:t>
            </a:r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164288" y="908720"/>
            <a:ext cx="1872208" cy="1699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899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332656"/>
            <a:ext cx="4040188" cy="639762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r>
              <a:rPr lang="ru-RU" sz="5400" dirty="0" smtClean="0">
                <a:latin typeface="Arial" panose="020B0604020202020204" pitchFamily="34" charset="0"/>
                <a:cs typeface="Arial" panose="020B0604020202020204" pitchFamily="34" charset="0"/>
              </a:rPr>
              <a:t>Гипотеза</a:t>
            </a:r>
            <a:endParaRPr lang="ru-RU" sz="5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0" y="1988840"/>
            <a:ext cx="8964488" cy="2736304"/>
          </a:xfrm>
        </p:spPr>
        <p:txBody>
          <a:bodyPr>
            <a:noAutofit/>
          </a:bodyPr>
          <a:lstStyle/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 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предполагаем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что фальсификацию мёда можно проверить в домашних условиях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08304" y="5373216"/>
            <a:ext cx="1368152" cy="1242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287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856984" cy="1143000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Явная фальсификация мёда: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ru-RU" dirty="0" smtClean="0"/>
              <a:t>получение </a:t>
            </a:r>
            <a:r>
              <a:rPr lang="ru-RU" dirty="0"/>
              <a:t>«мёда» от пчёл при скармливании лишь сахарного сиропа;</a:t>
            </a:r>
          </a:p>
          <a:p>
            <a:pPr lvl="0"/>
            <a:r>
              <a:rPr lang="ru-RU" dirty="0"/>
              <a:t>смешивание натурального мёда с различными суррогатами: патокой, сахарным сиропом, крахмалом и т.п.</a:t>
            </a:r>
          </a:p>
          <a:p>
            <a:pPr lvl="0"/>
            <a:r>
              <a:rPr lang="ru-RU" dirty="0"/>
              <a:t>выдача сладких продуктов за мёд, например сахарная патока.</a:t>
            </a:r>
          </a:p>
          <a:p>
            <a:r>
              <a:rPr lang="ru-RU" dirty="0"/>
              <a:t>Во всех случаях конечный продукт далек от того, что покупатели считают мёдом, а также от юридического определения меда.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4260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420888"/>
            <a:ext cx="8229600" cy="1143000"/>
          </a:xfrm>
        </p:spPr>
        <p:txBody>
          <a:bodyPr>
            <a:normAutofit fontScale="90000"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Экспериментальная часть</a:t>
            </a:r>
            <a:endParaRPr lang="ru-RU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2434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8636"/>
            <a:ext cx="8229600" cy="1143000"/>
          </a:xfrm>
        </p:spPr>
        <p:txBody>
          <a:bodyPr/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Образцы мёда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12776"/>
            <a:ext cx="7848872" cy="4987500"/>
          </a:xfrm>
          <a:prstGeom prst="rect">
            <a:avLst/>
          </a:prstGeom>
          <a:noFill/>
          <a:ln w="28575">
            <a:solidFill>
              <a:schemeClr val="bg2">
                <a:lumMod val="90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4299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8551" y="-171400"/>
            <a:ext cx="8229600" cy="1143000"/>
          </a:xfrm>
        </p:spPr>
        <p:txBody>
          <a:bodyPr/>
          <a:lstStyle/>
          <a:p>
            <a:r>
              <a:rPr lang="ru-RU" u="sng" dirty="0" smtClean="0"/>
              <a:t>Проверка на содержание воды</a:t>
            </a:r>
            <a:endParaRPr lang="ru-RU" u="sng" dirty="0"/>
          </a:p>
        </p:txBody>
      </p:sp>
      <p:sp>
        <p:nvSpPr>
          <p:cNvPr id="4" name="TextBox 3"/>
          <p:cNvSpPr txBox="1"/>
          <p:nvPr/>
        </p:nvSpPr>
        <p:spPr>
          <a:xfrm>
            <a:off x="354222" y="5949280"/>
            <a:ext cx="853825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Если мёд растекся и образовал большой мокрый след, значит, в мёде содержание воды превышает норму.</a:t>
            </a:r>
          </a:p>
          <a:p>
            <a:endParaRPr lang="ru-RU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556" y="1052736"/>
            <a:ext cx="6585589" cy="4699134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42005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004" y="116632"/>
            <a:ext cx="9144000" cy="971600"/>
          </a:xfrm>
        </p:spPr>
        <p:txBody>
          <a:bodyPr>
            <a:normAutofit fontScale="90000"/>
          </a:bodyPr>
          <a:lstStyle/>
          <a:p>
            <a:r>
              <a:rPr lang="ru-RU" u="sng" dirty="0" smtClean="0">
                <a:latin typeface="Arial" panose="020B0604020202020204" pitchFamily="34" charset="0"/>
                <a:cs typeface="Arial" panose="020B0604020202020204" pitchFamily="34" charset="0"/>
              </a:rPr>
              <a:t>Проверка </a:t>
            </a:r>
            <a:r>
              <a:rPr lang="ru-RU" u="sng" dirty="0">
                <a:latin typeface="Arial" panose="020B0604020202020204" pitchFamily="34" charset="0"/>
                <a:cs typeface="Arial" panose="020B0604020202020204" pitchFamily="34" charset="0"/>
              </a:rPr>
              <a:t>на наличие крахмальной патоки</a:t>
            </a: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852"/>
          <a:stretch/>
        </p:blipFill>
        <p:spPr bwMode="auto">
          <a:xfrm>
            <a:off x="1547664" y="1484784"/>
            <a:ext cx="6281549" cy="3519264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1520" y="5103674"/>
            <a:ext cx="87129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При наличии крахмальной патоки раствор окрашивается в бурый цвет и выпадает бурый осадок (сульфат аммония)</a:t>
            </a:r>
          </a:p>
          <a:p>
            <a:pPr algn="ctr">
              <a:lnSpc>
                <a:spcPct val="125000"/>
              </a:lnSpc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NH</a:t>
            </a:r>
            <a:r>
              <a:rPr lang="ru-RU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OH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  +  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ru-RU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SO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4  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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  (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NH</a:t>
            </a:r>
            <a:r>
              <a:rPr lang="ru-RU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ru-RU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SO</a:t>
            </a:r>
            <a:r>
              <a:rPr lang="ru-RU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 +   2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ru-RU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042593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-27296"/>
            <a:ext cx="8229600" cy="1143000"/>
          </a:xfrm>
        </p:spPr>
        <p:txBody>
          <a:bodyPr>
            <a:normAutofit/>
          </a:bodyPr>
          <a:lstStyle/>
          <a:p>
            <a:r>
              <a:rPr lang="ru-RU" sz="4800" u="sng" dirty="0" err="1" smtClean="0"/>
              <a:t>Диастазное</a:t>
            </a:r>
            <a:r>
              <a:rPr lang="ru-RU" sz="4800" u="sng" dirty="0" smtClean="0"/>
              <a:t> число</a:t>
            </a:r>
            <a:endParaRPr lang="ru-RU" sz="4800" u="sng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124744"/>
            <a:ext cx="3888432" cy="5184576"/>
          </a:xfrm>
          <a:ln>
            <a:solidFill>
              <a:schemeClr val="bg2">
                <a:lumMod val="9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5" name="TextBox 4"/>
          <p:cNvSpPr txBox="1"/>
          <p:nvPr/>
        </p:nvSpPr>
        <p:spPr>
          <a:xfrm>
            <a:off x="4921375" y="1244114"/>
            <a:ext cx="3960440" cy="5216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Если раствор после тщательного перемешивания стал слабоокрашенным жёлтым или бесцветным, то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диастазное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число более 7 единиц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(выше нормы).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5816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2974570"/>
              </p:ext>
            </p:extLst>
          </p:nvPr>
        </p:nvGraphicFramePr>
        <p:xfrm>
          <a:off x="0" y="-52456"/>
          <a:ext cx="9144000" cy="6894178"/>
        </p:xfrm>
        <a:graphic>
          <a:graphicData uri="http://schemas.openxmlformats.org/drawingml/2006/table">
            <a:tbl>
              <a:tblPr firstRow="1" firstCol="1" bandRow="1" bandCol="1">
                <a:tableStyleId>{912C8C85-51F0-491E-9774-3900AFEF0FD7}</a:tableStyleId>
              </a:tblPr>
              <a:tblGrid>
                <a:gridCol w="5904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91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30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57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0148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2505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3064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1980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3285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8032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91535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0426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№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образца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Заявленное ботаническое происхождение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Содержание воды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Реакция с йодом (содержание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крахма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-ла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Реакция с 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  <a:effectLst/>
                        </a:rPr>
                        <a:t>CH</a:t>
                      </a:r>
                      <a:r>
                        <a:rPr lang="en-US" sz="1200" baseline="-25000" dirty="0" smtClean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  <a:effectLst/>
                        </a:rPr>
                        <a:t>COOH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(мел)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Наличие осадка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Реакция с нашатырным спиртом (крахмальная патока)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solidFill>
                            <a:schemeClr val="tx1"/>
                          </a:solidFill>
                          <a:effectLst/>
                        </a:rPr>
                        <a:t>Диастазное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 число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Признаки брожения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Реакция с ацетатом свинца (свекловичная патока)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Спиртовая реакция (присутствие белка - падевый мед)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50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Подсолнечник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</a:t>
                      </a:r>
                      <a:endParaRPr lang="ru-RU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</a:t>
                      </a:r>
                      <a:endParaRPr lang="ru-RU" sz="180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</a:t>
                      </a:r>
                      <a:endParaRPr lang="ru-RU" sz="180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+</a:t>
                      </a:r>
                      <a:endParaRPr lang="ru-RU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+</a:t>
                      </a:r>
                      <a:endParaRPr lang="ru-RU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норма</a:t>
                      </a:r>
                      <a:endParaRPr lang="ru-RU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</a:t>
                      </a:r>
                      <a:endParaRPr lang="ru-RU" sz="180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</a:t>
                      </a:r>
                      <a:endParaRPr lang="ru-RU" sz="180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+</a:t>
                      </a:r>
                      <a:endParaRPr lang="ru-RU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98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Клевер, боярышник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+</a:t>
                      </a:r>
                      <a:endParaRPr lang="ru-RU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</a:t>
                      </a:r>
                      <a:endParaRPr lang="ru-RU" sz="180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</a:t>
                      </a:r>
                      <a:endParaRPr lang="ru-RU" sz="180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+</a:t>
                      </a:r>
                      <a:endParaRPr lang="ru-RU" sz="180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норма</a:t>
                      </a:r>
                      <a:endParaRPr lang="ru-RU" sz="180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</a:t>
                      </a:r>
                      <a:endParaRPr lang="ru-RU" sz="180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</a:t>
                      </a:r>
                      <a:endParaRPr lang="ru-RU" sz="180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</a:t>
                      </a:r>
                      <a:endParaRPr lang="ru-RU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54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Липа, Фацелий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+</a:t>
                      </a:r>
                      <a:endParaRPr lang="ru-RU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</a:t>
                      </a:r>
                      <a:endParaRPr lang="ru-RU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</a:t>
                      </a:r>
                      <a:endParaRPr lang="ru-RU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+</a:t>
                      </a:r>
                      <a:endParaRPr lang="ru-RU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</a:t>
                      </a:r>
                      <a:endParaRPr lang="ru-RU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норма</a:t>
                      </a:r>
                      <a:endParaRPr lang="ru-RU" sz="180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</a:t>
                      </a:r>
                      <a:endParaRPr lang="ru-RU" sz="180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</a:t>
                      </a:r>
                      <a:endParaRPr lang="ru-RU" sz="180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</a:t>
                      </a:r>
                      <a:endParaRPr lang="ru-RU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80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Гречиха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</a:t>
                      </a:r>
                      <a:endParaRPr lang="ru-RU" sz="180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</a:t>
                      </a:r>
                      <a:endParaRPr lang="ru-RU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</a:t>
                      </a:r>
                      <a:endParaRPr lang="ru-RU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</a:t>
                      </a:r>
                      <a:endParaRPr lang="ru-RU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</a:t>
                      </a:r>
                      <a:endParaRPr lang="ru-RU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норма</a:t>
                      </a:r>
                      <a:endParaRPr lang="ru-RU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</a:t>
                      </a:r>
                      <a:endParaRPr lang="ru-RU" sz="180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</a:t>
                      </a:r>
                      <a:endParaRPr lang="ru-RU" sz="180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</a:t>
                      </a:r>
                      <a:endParaRPr lang="ru-RU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606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Цветочно-вересковый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+</a:t>
                      </a:r>
                      <a:endParaRPr lang="ru-RU" sz="180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</a:t>
                      </a:r>
                      <a:endParaRPr lang="ru-RU" sz="180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</a:t>
                      </a:r>
                      <a:endParaRPr lang="ru-RU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</a:t>
                      </a:r>
                      <a:endParaRPr lang="ru-RU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+</a:t>
                      </a:r>
                      <a:endParaRPr lang="ru-RU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норма</a:t>
                      </a:r>
                      <a:endParaRPr lang="ru-RU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</a:t>
                      </a:r>
                      <a:endParaRPr lang="ru-RU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</a:t>
                      </a:r>
                      <a:endParaRPr lang="ru-RU" sz="180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</a:t>
                      </a:r>
                      <a:endParaRPr lang="ru-RU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9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Липа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+</a:t>
                      </a:r>
                      <a:endParaRPr lang="ru-RU" sz="180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</a:t>
                      </a:r>
                      <a:endParaRPr lang="ru-RU" sz="180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</a:t>
                      </a:r>
                      <a:endParaRPr lang="ru-RU" sz="180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+</a:t>
                      </a:r>
                      <a:endParaRPr lang="ru-RU" sz="180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</a:t>
                      </a:r>
                      <a:endParaRPr lang="ru-RU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норма</a:t>
                      </a:r>
                      <a:endParaRPr lang="ru-RU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</a:t>
                      </a:r>
                      <a:endParaRPr lang="ru-RU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</a:t>
                      </a:r>
                      <a:endParaRPr lang="ru-RU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</a:t>
                      </a:r>
                      <a:endParaRPr lang="ru-RU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58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Донник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+</a:t>
                      </a:r>
                      <a:endParaRPr lang="ru-RU" sz="180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</a:t>
                      </a:r>
                      <a:endParaRPr lang="ru-RU" sz="180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</a:t>
                      </a:r>
                      <a:endParaRPr lang="ru-RU" sz="180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</a:t>
                      </a:r>
                      <a:endParaRPr lang="ru-RU" sz="180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+</a:t>
                      </a:r>
                      <a:endParaRPr lang="ru-RU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норма</a:t>
                      </a:r>
                      <a:endParaRPr lang="ru-RU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</a:t>
                      </a:r>
                      <a:endParaRPr lang="ru-RU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</a:t>
                      </a:r>
                      <a:endParaRPr lang="ru-RU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</a:t>
                      </a:r>
                      <a:endParaRPr lang="ru-RU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454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Цветочный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+</a:t>
                      </a:r>
                      <a:endParaRPr lang="ru-RU" sz="180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</a:t>
                      </a:r>
                      <a:endParaRPr lang="ru-RU" sz="180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</a:t>
                      </a:r>
                      <a:endParaRPr lang="ru-RU" sz="180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</a:t>
                      </a:r>
                      <a:endParaRPr lang="ru-RU" sz="180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</a:t>
                      </a:r>
                      <a:endParaRPr lang="ru-RU" sz="180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выше нормы</a:t>
                      </a:r>
                      <a:endParaRPr lang="ru-RU" sz="180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+</a:t>
                      </a:r>
                      <a:endParaRPr lang="ru-RU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</a:t>
                      </a:r>
                      <a:endParaRPr lang="ru-RU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+</a:t>
                      </a:r>
                      <a:endParaRPr lang="ru-RU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876" marR="47876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2451100" y="1600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060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r>
              <a:rPr lang="ru-RU" sz="6000" dirty="0" smtClean="0">
                <a:latin typeface="Arial" panose="020B0604020202020204" pitchFamily="34" charset="0"/>
                <a:cs typeface="Arial" panose="020B0604020202020204" pitchFamily="34" charset="0"/>
              </a:rPr>
              <a:t>Выводы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268760"/>
            <a:ext cx="8856984" cy="5400600"/>
          </a:xfrm>
        </p:spPr>
        <p:txBody>
          <a:bodyPr>
            <a:normAutofit lnSpcReduction="10000"/>
          </a:bodyPr>
          <a:lstStyle/>
          <a:p>
            <a:pPr lvl="0"/>
            <a:r>
              <a:rPr lang="ru-RU" dirty="0"/>
              <a:t>Мед это ценный продукт, обладающий большим спектром биологического действия</a:t>
            </a:r>
          </a:p>
          <a:p>
            <a:pPr lvl="0"/>
            <a:r>
              <a:rPr lang="ru-RU" dirty="0"/>
              <a:t>Учитывая высокий спрос на мед, возможны различные варианты его </a:t>
            </a:r>
            <a:r>
              <a:rPr lang="ru-RU" dirty="0" smtClean="0"/>
              <a:t>фальсификации.</a:t>
            </a:r>
            <a:endParaRPr lang="ru-RU" dirty="0"/>
          </a:p>
          <a:p>
            <a:pPr lvl="0"/>
            <a:r>
              <a:rPr lang="ru-RU" dirty="0"/>
              <a:t>Предложены методы экспресс-анализа меда, в большинстве своем пригодные для использования в домашних </a:t>
            </a:r>
            <a:r>
              <a:rPr lang="ru-RU" dirty="0" smtClean="0"/>
              <a:t>условиях.</a:t>
            </a:r>
            <a:endParaRPr lang="ru-RU" dirty="0"/>
          </a:p>
          <a:p>
            <a:pPr lvl="0"/>
            <a:r>
              <a:rPr lang="ru-RU" dirty="0"/>
              <a:t>Лучшими показателями из представленных образцов обладает гречишный мед, купленный на центральном рынке г. Калининграда (мед из Правдинского района).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38912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</TotalTime>
  <Words>439</Words>
  <Application>Microsoft Office PowerPoint</Application>
  <PresentationFormat>Экран (4:3)</PresentationFormat>
  <Paragraphs>130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Symbol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Явная фальсификация мёда:</vt:lpstr>
      <vt:lpstr>Экспериментальная часть</vt:lpstr>
      <vt:lpstr>Образцы мёда</vt:lpstr>
      <vt:lpstr>Проверка на содержание воды</vt:lpstr>
      <vt:lpstr>Проверка на наличие крахмальной патоки</vt:lpstr>
      <vt:lpstr>Диастазное число</vt:lpstr>
      <vt:lpstr>Презентация PowerPoint</vt:lpstr>
      <vt:lpstr>Выводы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ТЕСТИРОВАНИЕ ЭКСПРЕСС-МЕТОДОВ ОПРЕДЕЛЕНИЯ ФАЛЬСИФИКАЦИИ МЕДА</dc:title>
  <dc:creator>Татьяна</dc:creator>
  <cp:lastModifiedBy>Дэниел Домников</cp:lastModifiedBy>
  <cp:revision>19</cp:revision>
  <dcterms:created xsi:type="dcterms:W3CDTF">2018-12-07T15:10:49Z</dcterms:created>
  <dcterms:modified xsi:type="dcterms:W3CDTF">2026-08-31T08:42:07Z</dcterms:modified>
</cp:coreProperties>
</file>