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305800" cy="5772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/>
              <a:t>Майонез - сметанообразная мелкодисперсная эмульсия типа «масло в воде», приготовленная из рафинированных дезодорированных растительных масел с добавлением эмульгаторов, стабилизаторов, вкусовых добавок и пряностей, разрешенных органами государственного санитарно-эпидемиологического надзора. Майонезы применяются в качестве приправы для улучшения вкуса и усвояемости продуктов, а также в качестве добавки при изготовлении пищевых продуктов.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Майонез является наиболее употребляемым товаром, относящимся к пищевым жирам.</a:t>
            </a:r>
            <a:endParaRPr lang="ru-R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2700" b="1" dirty="0" smtClean="0"/>
              <a:t>Цель контрольной работы: изучить товароведную характеристику и провести оценку качества высококалорийных майонезов «Ряба», «Слобода», «</a:t>
            </a:r>
            <a:r>
              <a:rPr lang="ru-RU" sz="2700" b="1" dirty="0" err="1" smtClean="0"/>
              <a:t>Махеевъ</a:t>
            </a:r>
            <a:r>
              <a:rPr lang="ru-RU" sz="2700" b="1" dirty="0" smtClean="0"/>
              <a:t>».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Для достижения поставленной цели необходимо решить следующие задачи:</a:t>
            </a:r>
            <a:br>
              <a:rPr lang="ru-RU" sz="2700" b="1" dirty="0" smtClean="0"/>
            </a:br>
            <a:r>
              <a:rPr lang="ru-RU" sz="2700" b="1" dirty="0" smtClean="0"/>
              <a:t>- Изучить товароведную характеристику майонеза - состав, пищевую ценность, сырье, классификацию.</a:t>
            </a:r>
            <a:br>
              <a:rPr lang="ru-RU" sz="2700" b="1" dirty="0" smtClean="0"/>
            </a:br>
            <a:r>
              <a:rPr lang="ru-RU" sz="2700" b="1" dirty="0" smtClean="0"/>
              <a:t>- Провести сравнительные исследования отобранных образцов майонеза по органолептическим и физико-химическим показателям качества.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Объектом исследования является майонез.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Предмет исследования - качество выбранных трех товарных образцов майонеза.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9253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/>
              <a:t>Пищевая ценность майонеза определяется содержанием растительного масла (30-66 %) и тем, что он представляет собой эмульсию прямого типа, легко усваиваемую организмом.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Энергетическая ценность майонеза зависит от содержания в нем растительного масла и составляет в среднем от 300 до 628 ккал. 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704088"/>
            <a:ext cx="86106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/>
              <a:t>Согласно ГОСТ 30004.1-93 «Майонезы. Общие технические условия» майонез классифицируется по содержанию растительного масла на три группы: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Высококалорийные с содержанием масла более 55%.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</a:t>
            </a:r>
            <a:r>
              <a:rPr lang="ru-RU" sz="2400" dirty="0" err="1" smtClean="0"/>
              <a:t>Среднекалорийные</a:t>
            </a:r>
            <a:r>
              <a:rPr lang="ru-RU" sz="2400" dirty="0" smtClean="0"/>
              <a:t> с содержанием масла в пределах 40% - 55%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- Низкокалорийные с содержанием масла менее 40%.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772912"/>
          </a:xfrm>
        </p:spPr>
        <p:txBody>
          <a:bodyPr anchor="ctr">
            <a:normAutofit/>
          </a:bodyPr>
          <a:lstStyle/>
          <a:p>
            <a:pPr algn="ctr"/>
            <a:r>
              <a:rPr lang="ru-RU" sz="3200" dirty="0" smtClean="0"/>
              <a:t>По характеру содержащихся специй и добавок различают следующие майонезы:</a:t>
            </a:r>
            <a:br>
              <a:rPr lang="ru-RU" sz="3200" dirty="0" smtClean="0"/>
            </a:br>
            <a:r>
              <a:rPr lang="ru-RU" sz="3200" dirty="0" smtClean="0"/>
              <a:t>- Майонез с томатом</a:t>
            </a:r>
            <a:br>
              <a:rPr lang="ru-RU" sz="3200" dirty="0" smtClean="0"/>
            </a:br>
            <a:r>
              <a:rPr lang="ru-RU" sz="3200" dirty="0" smtClean="0"/>
              <a:t>- Майонез с хреном</a:t>
            </a:r>
            <a:br>
              <a:rPr lang="ru-RU" sz="3200" dirty="0" smtClean="0"/>
            </a:br>
            <a:r>
              <a:rPr lang="ru-RU" sz="3200" dirty="0" smtClean="0"/>
              <a:t>- Майонез «Южный»</a:t>
            </a:r>
            <a:br>
              <a:rPr lang="ru-RU" sz="3200" dirty="0" smtClean="0"/>
            </a:br>
            <a:r>
              <a:rPr lang="ru-RU" sz="3200" dirty="0" smtClean="0"/>
              <a:t>- Майонез салатный</a:t>
            </a:r>
            <a:br>
              <a:rPr lang="ru-RU" sz="3200" dirty="0" smtClean="0"/>
            </a:br>
            <a:r>
              <a:rPr lang="ru-RU" sz="3200" dirty="0" smtClean="0"/>
              <a:t>- Майонез витаминизированный</a:t>
            </a:r>
            <a:br>
              <a:rPr lang="ru-RU" sz="3200" dirty="0" smtClean="0"/>
            </a:br>
            <a:r>
              <a:rPr lang="ru-RU" sz="3200" dirty="0" smtClean="0"/>
              <a:t>- Майонез лимонный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 smtClean="0"/>
              <a:t>В зависимости от состава и назначения майонезы подразделяют на:</a:t>
            </a:r>
            <a:br>
              <a:rPr lang="ru-RU" sz="3600" dirty="0" smtClean="0"/>
            </a:br>
            <a:r>
              <a:rPr lang="ru-RU" sz="3600" dirty="0" smtClean="0"/>
              <a:t>- Закусочные майонезы.</a:t>
            </a:r>
            <a:br>
              <a:rPr lang="ru-RU" sz="3600" dirty="0" smtClean="0"/>
            </a:br>
            <a:r>
              <a:rPr lang="ru-RU" sz="3600" dirty="0" smtClean="0"/>
              <a:t>- Десертные майонезы</a:t>
            </a:r>
            <a:br>
              <a:rPr lang="ru-RU" sz="3600" dirty="0" smtClean="0"/>
            </a:br>
            <a:r>
              <a:rPr lang="ru-RU" sz="3600" dirty="0" smtClean="0"/>
              <a:t>- Диетические майонезы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 smtClean="0"/>
              <a:t>По консистенции майонезы подразделяют на:</a:t>
            </a:r>
            <a:br>
              <a:rPr lang="ru-RU" sz="3600" dirty="0" smtClean="0"/>
            </a:br>
            <a:r>
              <a:rPr lang="ru-RU" sz="3600" dirty="0" smtClean="0"/>
              <a:t>- сметанообразные </a:t>
            </a:r>
            <a:br>
              <a:rPr lang="ru-RU" sz="3600" dirty="0" smtClean="0"/>
            </a:br>
            <a:r>
              <a:rPr lang="ru-RU" sz="3600" dirty="0" smtClean="0"/>
              <a:t>- порошкообразные</a:t>
            </a:r>
            <a:br>
              <a:rPr lang="ru-RU" sz="3600" dirty="0" smtClean="0"/>
            </a:br>
            <a:r>
              <a:rPr lang="ru-RU" sz="3600" dirty="0" smtClean="0"/>
              <a:t>- пастообразные </a:t>
            </a:r>
            <a:br>
              <a:rPr lang="ru-RU" sz="36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49112"/>
          </a:xfrm>
        </p:spPr>
        <p:txBody>
          <a:bodyPr anchor="t">
            <a:normAutofit/>
          </a:bodyPr>
          <a:lstStyle/>
          <a:p>
            <a:r>
              <a:rPr lang="ru-RU" sz="2800" dirty="0" smtClean="0"/>
              <a:t>Самыми известными торговыми марками на российском рынке являются:</a:t>
            </a:r>
            <a:br>
              <a:rPr lang="ru-RU" sz="2800" dirty="0" smtClean="0"/>
            </a:br>
            <a:r>
              <a:rPr lang="ru-RU" sz="2800" dirty="0" smtClean="0"/>
              <a:t>- «CALVE» (ООО «</a:t>
            </a:r>
            <a:r>
              <a:rPr lang="ru-RU" sz="2800" dirty="0" err="1" smtClean="0"/>
              <a:t>Юнилевер</a:t>
            </a:r>
            <a:r>
              <a:rPr lang="ru-RU" sz="2800" dirty="0" smtClean="0"/>
              <a:t> Русь»);</a:t>
            </a:r>
            <a:br>
              <a:rPr lang="ru-RU" sz="2800" dirty="0" smtClean="0"/>
            </a:br>
            <a:r>
              <a:rPr lang="ru-RU" sz="2800" dirty="0" smtClean="0"/>
              <a:t>- «</a:t>
            </a:r>
            <a:r>
              <a:rPr lang="ru-RU" sz="2800" dirty="0" err="1" smtClean="0"/>
              <a:t>MRRicco</a:t>
            </a:r>
            <a:r>
              <a:rPr lang="ru-RU" sz="2800" dirty="0" smtClean="0"/>
              <a:t>» и «Ласка» (ОАО «Казанский жировой комбинат»);</a:t>
            </a:r>
            <a:br>
              <a:rPr lang="ru-RU" sz="2800" dirty="0" smtClean="0"/>
            </a:br>
            <a:r>
              <a:rPr lang="ru-RU" sz="2800" dirty="0" smtClean="0"/>
              <a:t>- «Скит» (ООО «Компания Скит»);</a:t>
            </a:r>
            <a:br>
              <a:rPr lang="ru-RU" sz="2800" dirty="0" smtClean="0"/>
            </a:br>
            <a:r>
              <a:rPr lang="ru-RU" sz="2800" dirty="0" smtClean="0"/>
              <a:t>- «</a:t>
            </a:r>
            <a:r>
              <a:rPr lang="ru-RU" sz="2800" dirty="0" err="1" smtClean="0"/>
              <a:t>Обжорка</a:t>
            </a:r>
            <a:r>
              <a:rPr lang="ru-RU" sz="2800" dirty="0" smtClean="0"/>
              <a:t>» и «Ермак» (ООО «Счастливые времена»);</a:t>
            </a:r>
            <a:br>
              <a:rPr lang="ru-RU" sz="2800" dirty="0" smtClean="0"/>
            </a:br>
            <a:r>
              <a:rPr lang="ru-RU" sz="2800" dirty="0" smtClean="0"/>
              <a:t>- «</a:t>
            </a:r>
            <a:r>
              <a:rPr lang="ru-RU" sz="2800" dirty="0" err="1" smtClean="0"/>
              <a:t>Янта</a:t>
            </a:r>
            <a:r>
              <a:rPr lang="ru-RU" sz="2800" dirty="0" smtClean="0"/>
              <a:t>» (ОАО «Иркутский МЖК»);</a:t>
            </a:r>
            <a:br>
              <a:rPr lang="ru-RU" sz="2800" dirty="0" smtClean="0"/>
            </a:br>
            <a:r>
              <a:rPr lang="ru-RU" sz="2800" dirty="0" smtClean="0"/>
              <a:t>- «Моя семья» и «Мечта хозяйки» (компания «</a:t>
            </a:r>
            <a:r>
              <a:rPr lang="ru-RU" sz="2800" dirty="0" err="1" smtClean="0"/>
              <a:t>Hainz-Ps</a:t>
            </a:r>
            <a:r>
              <a:rPr lang="ru-RU" sz="2800" dirty="0" smtClean="0"/>
              <a:t>»);</a:t>
            </a:r>
            <a:br>
              <a:rPr lang="ru-RU" sz="2800" dirty="0" smtClean="0"/>
            </a:br>
            <a:r>
              <a:rPr lang="ru-RU" sz="2800" dirty="0" smtClean="0"/>
              <a:t>- «Балтимор» (Компания «Балтимор»).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04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для органолептических характеристик майонеза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93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Характеристика продукта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5544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Внешний вид, консистенция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Однородный сметанообразный продукт; допускаются единичные пузырьки воздуха.</a:t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Для майонезных соусов допускается более жидкая сметанообразная, слегка тянущаяся и желеобразная консистенция.</a:t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Допускается наличие включений в случае внесения измельченных </a:t>
                      </a:r>
                      <a:r>
                        <a:rPr lang="ru-RU" sz="1800" dirty="0" err="1">
                          <a:latin typeface="+mn-lt"/>
                          <a:ea typeface="Times New Roman"/>
                          <a:cs typeface="Times New Roman"/>
                        </a:rPr>
                        <a:t>вкусоароматических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добавок, в том числе натуральных,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380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Вкус и запах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Вкус слегка острый, кисловатый, с запахом и привкусом внесенных </a:t>
                      </a:r>
                      <a:r>
                        <a:rPr lang="ru-RU" sz="1800" dirty="0" err="1">
                          <a:latin typeface="+mn-lt"/>
                          <a:ea typeface="Times New Roman"/>
                          <a:cs typeface="Times New Roman"/>
                        </a:rPr>
                        <a:t>вкусоароматических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добавок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0096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Цвет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От белого до желтовато-кремового, однородный по всей массе или обусловленный внесенными добавками в соответствии с техническим документом на эмульсионный продукт конкретного наименования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417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Требования для физико-химических характеристик майонеза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31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Наименование показателя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Норма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0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Майонезы</a:t>
                      </a:r>
                      <a:endParaRPr lang="ru-RU" dirty="0"/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Майонезные соусы</a:t>
                      </a:r>
                      <a:endParaRPr lang="ru-RU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558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Массовая доля жира, %, не менее*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15,0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558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Массовая доля влаги, %, не более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В соответствии с техническим документом на продукт конкретного наименования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Массовая доля яичных продуктов в пересчете на сухой желток, %, не менее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Не регламентируется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Кислотность, % в пересчете на уксусную кислоту, не более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  <a:endParaRPr lang="ru-RU" sz="18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37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Стойкость эмульсии, процент </a:t>
                      </a:r>
                      <a:r>
                        <a:rPr lang="ru-RU" sz="1800" spc="10" dirty="0" err="1">
                          <a:latin typeface="+mn-lt"/>
                          <a:ea typeface="Times New Roman"/>
                          <a:cs typeface="Times New Roman"/>
                        </a:rPr>
                        <a:t>неразрушенной</a:t>
                      </a: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 эмульсии, не менее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97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3558">
                <a:tc gridSpan="3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spc="10" dirty="0">
                          <a:latin typeface="+mn-lt"/>
                          <a:ea typeface="Times New Roman"/>
                          <a:cs typeface="Times New Roman"/>
                        </a:rPr>
                        <a:t>* Конкретное значение массовой доли жира указывают в техническом документе на продукт конкретного наименования.</a:t>
                      </a:r>
                      <a:endParaRPr lang="ru-RU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990" marR="4699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46990" marR="4699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dirty="0" smtClean="0"/>
              <a:t>Тара и упаковка должны соответствовать требованиям санитарии и стандартов или технических условий и обеспечивать сохранность майонезов при транспортировании и хранении.</a:t>
            </a:r>
            <a:br>
              <a:rPr lang="ru-RU" sz="2400" dirty="0" smtClean="0"/>
            </a:br>
            <a:r>
              <a:rPr lang="ru-RU" sz="2400" dirty="0" smtClean="0"/>
              <a:t>Упаковывают майонез:</a:t>
            </a:r>
            <a:br>
              <a:rPr lang="ru-RU" sz="2400" dirty="0" smtClean="0"/>
            </a:br>
            <a:r>
              <a:rPr lang="ru-RU" sz="2400" dirty="0" smtClean="0"/>
              <a:t>- в стеклянные банки массой 100-250 г;</a:t>
            </a:r>
            <a:br>
              <a:rPr lang="ru-RU" sz="2400" dirty="0" smtClean="0"/>
            </a:br>
            <a:r>
              <a:rPr lang="ru-RU" sz="2400" dirty="0" smtClean="0"/>
              <a:t>- тубы из алюминия или из полимерных материалов массой 50-250 г;</a:t>
            </a:r>
            <a:br>
              <a:rPr lang="ru-RU" sz="2400" dirty="0" smtClean="0"/>
            </a:br>
            <a:r>
              <a:rPr lang="ru-RU" sz="2400" dirty="0" smtClean="0"/>
              <a:t>- в стаканы и банки из полимерных материалов массой 250-500 г;</a:t>
            </a:r>
            <a:br>
              <a:rPr lang="ru-RU" sz="2400" dirty="0" smtClean="0"/>
            </a:br>
            <a:r>
              <a:rPr lang="ru-RU" sz="2400" dirty="0" smtClean="0"/>
              <a:t>- пластиковые ведра массой 750-6000 г;</a:t>
            </a:r>
            <a:br>
              <a:rPr lang="ru-RU" sz="2400" dirty="0" smtClean="0"/>
            </a:br>
            <a:r>
              <a:rPr lang="ru-RU" sz="2400" dirty="0" smtClean="0"/>
              <a:t>- пластиковые бутылки массой 900 г;</a:t>
            </a:r>
            <a:br>
              <a:rPr lang="ru-RU" sz="2400" dirty="0" smtClean="0"/>
            </a:br>
            <a:r>
              <a:rPr lang="ru-RU" sz="2400" dirty="0" smtClean="0"/>
              <a:t>- в пакеты из полимерных материалов массой 100,150 и 200 г.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Майонез должен храниться у изготовителя и потребителя в складских охлаждаемых помещениях или холодильниках при циркуляции воздуха, при температуре не ниже 0°С и не выше 18°С, при относительной влажности воздуха не более 75%.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6153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/>
              <a:t>Для проведения экспертизы качества майонеза были выбраны следующие образцы:</a:t>
            </a:r>
            <a:br>
              <a:rPr lang="ru-RU" sz="2800" dirty="0" smtClean="0"/>
            </a:br>
            <a:r>
              <a:rPr lang="ru-RU" sz="2800" dirty="0" smtClean="0"/>
              <a:t>Образец №1 – «</a:t>
            </a:r>
            <a:r>
              <a:rPr lang="ru-RU" sz="2800" dirty="0" err="1" smtClean="0"/>
              <a:t>Махеевъ</a:t>
            </a:r>
            <a:r>
              <a:rPr lang="ru-RU" sz="2800" dirty="0" smtClean="0"/>
              <a:t>. Провансаль» – майонез высококалорийный, жирность 67%. </a:t>
            </a:r>
            <a:br>
              <a:rPr lang="ru-RU" sz="2800" dirty="0" smtClean="0"/>
            </a:br>
            <a:r>
              <a:rPr lang="ru-RU" sz="2800" dirty="0" smtClean="0"/>
              <a:t>Образец №2 – «Ряба. Провансаль» – майонез высококалорийный, жирность 67% . </a:t>
            </a:r>
            <a:br>
              <a:rPr lang="ru-RU" sz="2800" dirty="0" smtClean="0"/>
            </a:br>
            <a:r>
              <a:rPr lang="ru-RU" sz="2800" dirty="0" smtClean="0"/>
              <a:t>Образец №3 – «Слобода. Провансаль» – майонез высококалорийный, жирность 67%. 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21499_full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600200"/>
            <a:ext cx="3084805" cy="3437718"/>
          </a:xfrm>
          <a:prstGeom prst="rect">
            <a:avLst/>
          </a:prstGeom>
        </p:spPr>
      </p:pic>
      <p:pic>
        <p:nvPicPr>
          <p:cNvPr id="4" name="Рисунок 3" descr="pr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2209800"/>
            <a:ext cx="2743200" cy="4335109"/>
          </a:xfrm>
          <a:prstGeom prst="rect">
            <a:avLst/>
          </a:prstGeom>
        </p:spPr>
      </p:pic>
      <p:pic>
        <p:nvPicPr>
          <p:cNvPr id="5" name="Рисунок 4" descr="ryaba_provan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362200"/>
            <a:ext cx="237172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391912"/>
          </a:xfrm>
        </p:spPr>
        <p:txBody>
          <a:bodyPr anchor="ctr">
            <a:normAutofit/>
          </a:bodyPr>
          <a:lstStyle/>
          <a:p>
            <a:pPr algn="ctr"/>
            <a:r>
              <a:rPr lang="ru-RU" sz="2800" dirty="0" smtClean="0"/>
              <a:t>Первым этапом проведения экспертизы качества стало изучение маркировки майонезов. Экспертиза проводилась на основании требований ГОСТ 31761-2012. Данные о результатах экспертизы проиллюстрированы в следующей таблице..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1"/>
          <a:ext cx="9144001" cy="6978646"/>
        </p:xfrm>
        <a:graphic>
          <a:graphicData uri="http://schemas.openxmlformats.org/drawingml/2006/table">
            <a:tbl>
              <a:tblPr/>
              <a:tblGrid>
                <a:gridCol w="2061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5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Наименования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Производитель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ЗАО «Эссен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продакшн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АГ», Россия, 445142, Самарская обл.,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Ставрапольский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район, с.Васильевка, ул.Коллективная, </a:t>
                      </a:r>
                      <a:r>
                        <a:rPr lang="ru-RU" sz="1400" dirty="0" err="1">
                          <a:latin typeface="+mn-lt"/>
                          <a:ea typeface="Calibri"/>
                          <a:cs typeface="Times New Roman"/>
                        </a:rPr>
                        <a:t>д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 54а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ОАО «Нижегородский масложировой комбинат». Адрес: Россия, 603950, г.Нижний Новгород, ш. Жиркомбинат, 11.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ОАО "ЭФКО". Адрес: Россия, 309850, Белгородская обл., г.Алексеевка, ул.Фрунзе, д. 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Масса (г)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200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233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230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Нормативный документ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ФЗ № 90 от 24.06.2008 и ГОСТа 30004.1-93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Пицевой состав на 100 г. продукта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Белки 0,5г, Жиры 6,7г, Углеводы 2,1г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Жиры 67г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Белки 3,0г, Жиры 67г, Углеводы 2.8г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Срок годности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0˚…+14˚ - 180 сут.; свыше 14˚…+20 – 90 сут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0˚…+10 – 90 сут; +10˚…+18˚- 45 сут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Фирменное название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41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Состав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Масло подсолнечное, вода, яичный желток, сахар, соль, уксус из пищевого сырья, масло горчичное, сорбиновая кислота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Масло подсолнечное, вода, сахар, яичные продукты, соль, уксус, эфирное горчичное масло, провитамин А.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Подсолнечное масло, вода, яичный желток, сухое молоко, сахар, соль поваренная, уксусная кислота, горчичное масло.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0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Рекомендации по хранению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Хранить в холодильнике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78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Наименование ФЗ и ГОСТа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Р 53590-2009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Р 53590-2009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ФЗ №90 от 24.06.08г ГОСТ 31761-2012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55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Доп. информация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Без ГМО, марка премиум, без крахмала, с витамином А, без искусственных ароматизаторов и красителей.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</a:rPr>
                        <a:t>Без ГМО, с маслом первого отжима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</a:rPr>
                        <a:t>Товар года 2012</a:t>
                      </a:r>
                    </a:p>
                  </a:txBody>
                  <a:tcPr marL="34158" marR="34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990599"/>
          <a:ext cx="9144000" cy="5960537"/>
        </p:xfrm>
        <a:graphic>
          <a:graphicData uri="http://schemas.openxmlformats.org/drawingml/2006/table">
            <a:tbl>
              <a:tblPr/>
              <a:tblGrid>
                <a:gridCol w="184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8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0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80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7309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Требования ГОСТа 30004.1-93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Характеристика образца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0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Запах и вкус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чистые, слегка острые, кисловатые, без горечи, соответствовать данному виду майонеза без посторонних привкусов и запахов.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Кисловато-острый, без посторонних тонов.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22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Внешний вид и консистенция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Однородный сметанообразный продукт с единичными пузырьками воздуха.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однородная, нежная, обладающая высокими распределяющимися свойствами.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05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Цвет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Белый или кремовато-желтый по всей массе, установленными техническими описаниями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Однородный по всей массе, без крапинок</a:t>
                      </a:r>
                    </a:p>
                  </a:txBody>
                  <a:tcPr marL="49107" marR="491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ru-RU" sz="3200" dirty="0" smtClean="0"/>
              <a:t>Органолептические показатели образцов майонеза</a:t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ru-RU" sz="3200" dirty="0" smtClean="0"/>
              <a:t>Физико-химические показатели образцов майонеза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143000"/>
          <a:ext cx="9143999" cy="5714999"/>
        </p:xfrm>
        <a:graphic>
          <a:graphicData uri="http://schemas.openxmlformats.org/drawingml/2006/table">
            <a:tbl>
              <a:tblPr/>
              <a:tblGrid>
                <a:gridCol w="2794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2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781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Нормы по ГОСТ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11780" algn="l"/>
                        </a:tabLs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Фактические данные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«Махеевъ»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«Ряба»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«Слобода»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5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Массовая доля влаги, %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более 31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29,26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28,84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29,17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Кислотное число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более 1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Times New Roman"/>
                        </a:rPr>
                        <a:t>0.021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0.016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0.022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6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Стойкость эмульсии, %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Не менее 98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99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n-lt"/>
                          <a:ea typeface="Calibri"/>
                          <a:cs typeface="Times New Roman"/>
                        </a:rPr>
                        <a:t>99</a:t>
                      </a:r>
                      <a:endParaRPr lang="ru-RU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n-lt"/>
                          <a:ea typeface="Calibri"/>
                          <a:cs typeface="Times New Roman"/>
                        </a:rPr>
                        <a:t>98</a:t>
                      </a:r>
                      <a:endParaRPr lang="ru-RU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</TotalTime>
  <Words>875</Words>
  <Application>Microsoft Office PowerPoint</Application>
  <PresentationFormat>Экран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Calibri</vt:lpstr>
      <vt:lpstr>Constantia</vt:lpstr>
      <vt:lpstr>Times New Roman</vt:lpstr>
      <vt:lpstr>Wingdings 2</vt:lpstr>
      <vt:lpstr>Поток</vt:lpstr>
      <vt:lpstr>Майонез - сметанообразная мелкодисперсная эмульсия типа «масло в воде», приготовленная из рафинированных дезодорированных растительных масел с добавлением эмульгаторов, стабилизаторов, вкусовых добавок и пряностей, разрешенных органами государственного санитарно-эпидемиологического надзора. Майонезы применяются в качестве приправы для улучшения вкуса и усвояемости продуктов, а также в качестве добавки при изготовлении пищевых продуктов.  Майонез является наиболее употребляемым товаром, относящимся к пищевым жирам.</vt:lpstr>
      <vt:lpstr>Цель контрольной работы: изучить товароведную характеристику и провести оценку качества высококалорийных майонезов «Ряба», «Слобода», «Махеевъ».  Для достижения поставленной цели необходимо решить следующие задачи: - Изучить товароведную характеристику майонеза - состав, пищевую ценность, сырье, классификацию. - Провести сравнительные исследования отобранных образцов майонеза по органолептическим и физико-химическим показателям качества.  Объектом исследования является майонез.  Предмет исследования - качество выбранных трех товарных образцов майонеза. </vt:lpstr>
      <vt:lpstr>Пищевая ценность майонеза определяется содержанием растительного масла (30-66 %) и тем, что он представляет собой эмульсию прямого типа, легко усваиваемую организмом.  Энергетическая ценность майонеза зависит от содержания в нем растительного масла и составляет в среднем от 300 до 628 ккал.  </vt:lpstr>
      <vt:lpstr>Согласно ГОСТ 30004.1-93 «Майонезы. Общие технические условия» майонез классифицируется по содержанию растительного масла на три группы:  - Высококалорийные с содержанием масла более 55%.  - Среднекалорийные с содержанием масла в пределах 40% - 55%  - Низкокалорийные с содержанием масла менее 40%. </vt:lpstr>
      <vt:lpstr>По характеру содержащихся специй и добавок различают следующие майонезы: - Майонез с томатом - Майонез с хреном - Майонез «Южный» - Майонез салатный - Майонез витаминизированный - Майонез лимонный </vt:lpstr>
      <vt:lpstr>В зависимости от состава и назначения майонезы подразделяют на: - Закусочные майонезы. - Десертные майонезы - Диетические майонезы </vt:lpstr>
      <vt:lpstr>По консистенции майонезы подразделяют на: - сметанообразные  - порошкообразные - пастообразные   </vt:lpstr>
      <vt:lpstr>Самыми известными торговыми марками на российском рынке являются: - «CALVE» (ООО «Юнилевер Русь»); - «MRRicco» и «Ласка» (ОАО «Казанский жировой комбинат»); - «Скит» (ООО «Компания Скит»); - «Обжорка» и «Ермак» (ООО «Счастливые времена»); - «Янта» (ОАО «Иркутский МЖК»); - «Моя семья» и «Мечта хозяйки» (компания «Hainz-Ps»); - «Балтимор» (Компания «Балтимор»). </vt:lpstr>
      <vt:lpstr>Презентация PowerPoint</vt:lpstr>
      <vt:lpstr>Презентация PowerPoint</vt:lpstr>
      <vt:lpstr>Тара и упаковка должны соответствовать требованиям санитарии и стандартов или технических условий и обеспечивать сохранность майонезов при транспортировании и хранении. Упаковывают майонез: - в стеклянные банки массой 100-250 г; - тубы из алюминия или из полимерных материалов массой 50-250 г; - в стаканы и банки из полимерных материалов массой 250-500 г; - пластиковые ведра массой 750-6000 г; - пластиковые бутылки массой 900 г; - в пакеты из полимерных материалов массой 100,150 и 200 г.  Майонез должен храниться у изготовителя и потребителя в складских охлаждаемых помещениях или холодильниках при циркуляции воздуха, при температуре не ниже 0°С и не выше 18°С, при относительной влажности воздуха не более 75%. </vt:lpstr>
      <vt:lpstr>Для проведения экспертизы качества майонеза были выбраны следующие образцы: Образец №1 – «Махеевъ. Провансаль» – майонез высококалорийный, жирность 67%.  Образец №2 – «Ряба. Провансаль» – майонез высококалорийный, жирность 67% .  Образец №3 – «Слобода. Провансаль» – майонез высококалорийный, жирность 67%.  </vt:lpstr>
      <vt:lpstr>Презентация PowerPoint</vt:lpstr>
      <vt:lpstr>Первым этапом проведения экспертизы качества стало изучение маркировки майонезов. Экспертиза проводилась на основании требований ГОСТ 31761-2012. Данные о результатах экспертизы проиллюстрированы в следующей таблице.. </vt:lpstr>
      <vt:lpstr>Презентация PowerPoint</vt:lpstr>
      <vt:lpstr>Органолептические показатели образцов майонеза </vt:lpstr>
      <vt:lpstr>Физико-химические показатели образцов майонеза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АССОРТИМЕНТА И ЭКСПЕРТИЗА КАЧЕСТВА МАЙОНЕЗА</dc:title>
  <dc:creator>ars</dc:creator>
  <cp:lastModifiedBy>Дэниел Домников</cp:lastModifiedBy>
  <cp:revision>6</cp:revision>
  <dcterms:created xsi:type="dcterms:W3CDTF">2016-11-27T20:28:09Z</dcterms:created>
  <dcterms:modified xsi:type="dcterms:W3CDTF">2026-08-31T08:38:59Z</dcterms:modified>
</cp:coreProperties>
</file>