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7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428604"/>
            <a:ext cx="7215238" cy="683504"/>
          </a:xfrm>
        </p:spPr>
        <p:txBody>
          <a:bodyPr/>
          <a:lstStyle/>
          <a:p>
            <a:r>
              <a:rPr lang="ru-RU" sz="3600" dirty="0" smtClean="0"/>
              <a:t>Микрофлора пищевых продуктов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48" y="1785926"/>
            <a:ext cx="8113614" cy="3081790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Пищевые продукты могут содержать разнообразную микрофлору. Естественная и безвредная микрофлора пищевых продуктов представляет собой сложный биоценоз, который служит биологической зашитой от нежелательных микроорганизмов. Вместе с тем отдельные виды микроорганизмов могут оказывать влияние на качество пищевых продуктов. При нарушении обработки, хранения или реализации продуктов эти микроорганизмы могут, размножившись до значительного уровня, привести к порче продукта и пищевому отравлению.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0"/>
            <a:ext cx="7772400" cy="607514"/>
          </a:xfrm>
        </p:spPr>
        <p:txBody>
          <a:bodyPr/>
          <a:lstStyle/>
          <a:p>
            <a:pPr algn="ctr"/>
            <a:r>
              <a:rPr lang="ru-RU" sz="2800" dirty="0" smtClean="0"/>
              <a:t>Микрофлора пищевых жиров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642918"/>
            <a:ext cx="8643998" cy="2786082"/>
          </a:xfrm>
        </p:spPr>
        <p:txBody>
          <a:bodyPr/>
          <a:lstStyle/>
          <a:p>
            <a:pPr algn="ctr"/>
            <a:r>
              <a:rPr lang="ru-RU" dirty="0" smtClean="0"/>
              <a:t>Классификация  жиров</a:t>
            </a:r>
          </a:p>
          <a:p>
            <a:pPr algn="ctr"/>
            <a:endParaRPr lang="ru-RU" dirty="0" smtClean="0"/>
          </a:p>
          <a:p>
            <a:endParaRPr lang="ru-RU" dirty="0" smtClean="0"/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Жиры животного происхождения:      Жиры растительного происхождения:         Жировые продукты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Сливочное масло                                     Оливково, подсолнечное, кукурузное,           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промышленного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Животное сало                                          соевое, пальмовое масла                                 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производства: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Рыбий жир                                                                                                                                 Маргарин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Майонез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2500298" y="1071546"/>
            <a:ext cx="642942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>
            <a:off x="4357686" y="1428736"/>
            <a:ext cx="572298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6072198" y="1071546"/>
            <a:ext cx="785818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 descr="rastitelnye-zhiry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554" y="3000372"/>
            <a:ext cx="2412966" cy="1851090"/>
          </a:xfrm>
          <a:prstGeom prst="rect">
            <a:avLst/>
          </a:prstGeom>
        </p:spPr>
      </p:pic>
      <p:pic>
        <p:nvPicPr>
          <p:cNvPr id="12" name="Рисунок 11" descr="Майонез-домашний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00826" y="3286125"/>
            <a:ext cx="2214578" cy="1660934"/>
          </a:xfrm>
          <a:prstGeom prst="rect">
            <a:avLst/>
          </a:prstGeom>
        </p:spPr>
      </p:pic>
      <p:pic>
        <p:nvPicPr>
          <p:cNvPr id="13" name="Рисунок 12" descr="212975_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90608" y="5000636"/>
            <a:ext cx="2420019" cy="1857364"/>
          </a:xfrm>
          <a:prstGeom prst="rect">
            <a:avLst/>
          </a:prstGeom>
        </p:spPr>
      </p:pic>
      <p:pic>
        <p:nvPicPr>
          <p:cNvPr id="14" name="Рисунок 13" descr="rybii_zhir_dlya_lic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929198"/>
            <a:ext cx="2000264" cy="1497072"/>
          </a:xfrm>
          <a:prstGeom prst="rect">
            <a:avLst/>
          </a:prstGeom>
        </p:spPr>
      </p:pic>
      <p:pic>
        <p:nvPicPr>
          <p:cNvPr id="15" name="Рисунок 14" descr="13139987_fot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3357562"/>
            <a:ext cx="1808234" cy="12906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1472" y="928670"/>
            <a:ext cx="7772400" cy="364333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/>
              <a:t>Топленые животные жиры и растительные масла содержат очень незначительное количество влаги и являются неблагоприятной средой для большинства микробов.</a:t>
            </a:r>
          </a:p>
          <a:p>
            <a:pPr algn="just"/>
            <a:r>
              <a:rPr lang="ru-RU" dirty="0" smtClean="0"/>
              <a:t>Сливочное масло содержит много влаги, микробы развиваются как на поверхности масла, гак и внутри его. Гнилостные и другие бактерии, дрожжи, размножаясь на поверхности масла, разлагают белки и жиры, приводят к образованию </a:t>
            </a:r>
            <a:r>
              <a:rPr lang="ru-RU" dirty="0" err="1" smtClean="0"/>
              <a:t>штаффа</a:t>
            </a:r>
            <a:r>
              <a:rPr lang="ru-RU" dirty="0" smtClean="0"/>
              <a:t> (ярко-желтый слой). При длительном хранении масла на поверхности развиваются плесневые грибы (</a:t>
            </a:r>
            <a:r>
              <a:rPr lang="ru-RU" dirty="0" err="1" smtClean="0"/>
              <a:t>одиум</a:t>
            </a:r>
            <a:r>
              <a:rPr lang="ru-RU" dirty="0" smtClean="0"/>
              <a:t>, </a:t>
            </a:r>
            <a:r>
              <a:rPr lang="ru-RU" dirty="0" err="1" smtClean="0"/>
              <a:t>мукор</a:t>
            </a:r>
            <a:r>
              <a:rPr lang="ru-RU" dirty="0" smtClean="0"/>
              <a:t> и др.). </a:t>
            </a:r>
            <a:r>
              <a:rPr lang="ru-RU" dirty="0" err="1" smtClean="0"/>
              <a:t>Прогоркание</a:t>
            </a:r>
            <a:r>
              <a:rPr lang="ru-RU" dirty="0" smtClean="0"/>
              <a:t> масла вызывают жирорасщепляющие бактерии, горький вкус придают также продукты расщеплении белков протеолитическими бактериями и микрококками.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0"/>
            <a:ext cx="7772400" cy="536076"/>
          </a:xfrm>
        </p:spPr>
        <p:txBody>
          <a:bodyPr/>
          <a:lstStyle/>
          <a:p>
            <a:pPr algn="ctr"/>
            <a:r>
              <a:rPr lang="ru-RU" sz="2800" dirty="0" smtClean="0"/>
              <a:t>Микрофлора яиц и яичных продуктов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2910" y="857232"/>
            <a:ext cx="7772400" cy="235745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/>
              <a:t>Яйцо - прекрасная среда для размножения микроорганизмов. При колебаниях температуры хранения яйцам присуще «термическое» дыхание. Повышение температуры приводит к расширению содержимого яйца и вытеснению воздуха из пути (воздушной камеры) через норы наружу. При понижении температуры воздух засасывается внутрь яйца. Вместе с воздухом в яйцо проникают споры плесени и различные, в том числе патогенные, микроорганизмы, кишечная палочка, протейная палочка и другие гнилостные бактерии, которые осаждаются на </a:t>
            </a:r>
            <a:r>
              <a:rPr lang="ru-RU" dirty="0" err="1" smtClean="0"/>
              <a:t>подскорлупной</a:t>
            </a:r>
            <a:r>
              <a:rPr lang="ru-RU" dirty="0" smtClean="0"/>
              <a:t> оболочке, удерживающей их от проникновения в белок.</a:t>
            </a:r>
            <a:endParaRPr lang="ru-RU" dirty="0"/>
          </a:p>
        </p:txBody>
      </p:sp>
      <p:pic>
        <p:nvPicPr>
          <p:cNvPr id="6" name="Рисунок 5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3500438"/>
            <a:ext cx="2381250" cy="1952625"/>
          </a:xfrm>
          <a:prstGeom prst="rect">
            <a:avLst/>
          </a:prstGeom>
        </p:spPr>
      </p:pic>
      <p:pic>
        <p:nvPicPr>
          <p:cNvPr id="7" name="Рисунок 6" descr="FfqoyTF84y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6446" y="3429000"/>
            <a:ext cx="1969276" cy="2143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2910" y="428604"/>
            <a:ext cx="7772400" cy="4357718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ru-RU" sz="1400" dirty="0" smtClean="0"/>
              <a:t>Яйца, полученные от больной птицы, заражаются эндогенным путем, т. е. инфекция попадает в содержимое яйца до образования скорлупы. Возможно проникновение патогенных микроорганизмов в яйцо экзогенным путем (снаружи) через повреждения скорлупы. В белке свежего яйца микробы, в том числе сальмонеллы, не выживают из-за бактерицидного действия лизоцима.</a:t>
            </a:r>
          </a:p>
          <a:p>
            <a:endParaRPr lang="ru-RU" sz="1400" dirty="0" smtClean="0"/>
          </a:p>
          <a:p>
            <a:pPr>
              <a:buFont typeface="Wingdings" pitchFamily="2" charset="2"/>
              <a:buChar char="v"/>
            </a:pPr>
            <a:r>
              <a:rPr lang="ru-RU" sz="1400" dirty="0" smtClean="0"/>
              <a:t>Присутствие сальмонелл чаще всего обнаруживается в яйцах водоплавающей птицы. У взрослых уток и гусей сальмонеллезы протекают бессимптомно, но при этом скорлупа и желток яиц инфицируются сальмонеллами.</a:t>
            </a:r>
          </a:p>
          <a:p>
            <a:pPr>
              <a:buFont typeface="Wingdings" pitchFamily="2" charset="2"/>
              <a:buChar char="v"/>
            </a:pPr>
            <a:endParaRPr lang="ru-RU" sz="1400" dirty="0" smtClean="0"/>
          </a:p>
          <a:p>
            <a:pPr>
              <a:buFont typeface="Wingdings" pitchFamily="2" charset="2"/>
              <a:buChar char="v"/>
            </a:pPr>
            <a:r>
              <a:rPr lang="ru-RU" sz="1400" dirty="0" smtClean="0"/>
              <a:t>Споры плесени развиваются обычно на поверхности оболочки яйца, образуя колонии различной величины, которые выглядят при </a:t>
            </a:r>
            <a:r>
              <a:rPr lang="ru-RU" sz="1400" dirty="0" err="1" smtClean="0"/>
              <a:t>овоскопировании</a:t>
            </a:r>
            <a:r>
              <a:rPr lang="ru-RU" sz="1400" dirty="0" smtClean="0"/>
              <a:t> в виде пятен или покрывают яйцо полностью («тумак»). Плесень придает яйцу неприятный плесневелый запах, делает его непригодным в пищу.</a:t>
            </a:r>
          </a:p>
          <a:p>
            <a:pPr>
              <a:buFont typeface="Wingdings" pitchFamily="2" charset="2"/>
              <a:buChar char="v"/>
            </a:pPr>
            <a:endParaRPr lang="ru-RU" sz="1400" dirty="0" smtClean="0"/>
          </a:p>
          <a:p>
            <a:pPr>
              <a:buFont typeface="Wingdings" pitchFamily="2" charset="2"/>
              <a:buChar char="v"/>
            </a:pPr>
            <a:r>
              <a:rPr lang="ru-RU" sz="1400" dirty="0" smtClean="0"/>
              <a:t>В процессе хранения защитные свойства лизоцима снижаются, и микробы проникают внутрь яйца. Размножение гнилостной микрофлоры вызывает процессы гниения с образованием продуктов распада белков яйца, в том числе и токсичных, с неприятным вкусом и запахом — аммиака, сероводорода и др. Этот вид порчи яйца называется «гнилостное разложение». Использование яйца с таким пороком не допускается.</a:t>
            </a:r>
            <a:endParaRPr lang="ru-RU" sz="1400" dirty="0"/>
          </a:p>
        </p:txBody>
      </p:sp>
      <p:pic>
        <p:nvPicPr>
          <p:cNvPr id="4" name="Рисунок 3" descr="265px-SalmonellaNIAI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926" y="4643446"/>
            <a:ext cx="3286148" cy="22145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14290"/>
            <a:ext cx="7772400" cy="464638"/>
          </a:xfrm>
        </p:spPr>
        <p:txBody>
          <a:bodyPr/>
          <a:lstStyle/>
          <a:p>
            <a:pPr algn="ctr"/>
            <a:r>
              <a:rPr lang="ru-RU" sz="2800" dirty="0" smtClean="0"/>
              <a:t>Микрофлора баночных консервов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7224" y="1071546"/>
            <a:ext cx="7772400" cy="307183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/>
              <a:t>Критериями безопасности консервированных пищевых продуктов является отсутствие в них микроорганизмов и микробных токсинов, вызывающих пищевые отравления. Наиболее опасными пищевыми отравлениями, связанными с употреблением баночных консервов, являются ботулизм и </a:t>
            </a:r>
            <a:r>
              <a:rPr lang="ru-RU" dirty="0" err="1" smtClean="0"/>
              <a:t>токсикоинфекция</a:t>
            </a:r>
            <a:r>
              <a:rPr lang="ru-RU" dirty="0" smtClean="0"/>
              <a:t>, вызываемая палочкой </a:t>
            </a:r>
            <a:r>
              <a:rPr lang="ru-RU" dirty="0" err="1" smtClean="0"/>
              <a:t>перфрингенс</a:t>
            </a:r>
            <a:r>
              <a:rPr lang="ru-RU" dirty="0" smtClean="0"/>
              <a:t>. </a:t>
            </a:r>
            <a:r>
              <a:rPr lang="ru-RU" dirty="0" err="1" smtClean="0"/>
              <a:t>Ботулиновая</a:t>
            </a:r>
            <a:r>
              <a:rPr lang="ru-RU" dirty="0" smtClean="0"/>
              <a:t> палочка и палочка </a:t>
            </a:r>
            <a:r>
              <a:rPr lang="ru-RU" dirty="0" err="1" smtClean="0"/>
              <a:t>перфрингенс</a:t>
            </a:r>
            <a:r>
              <a:rPr lang="ru-RU" dirty="0" smtClean="0"/>
              <a:t> относятся к спорообразующим анаэробным </a:t>
            </a:r>
            <a:r>
              <a:rPr lang="ru-RU" dirty="0" err="1" smtClean="0"/>
              <a:t>мезофильным</a:t>
            </a:r>
            <a:r>
              <a:rPr lang="ru-RU" dirty="0" smtClean="0"/>
              <a:t> бактериям из группы </a:t>
            </a:r>
            <a:r>
              <a:rPr lang="ru-RU" dirty="0" err="1" smtClean="0"/>
              <a:t>сульфитредуцирующих</a:t>
            </a:r>
            <a:r>
              <a:rPr lang="ru-RU" dirty="0" smtClean="0"/>
              <a:t> </a:t>
            </a:r>
            <a:r>
              <a:rPr lang="ru-RU" dirty="0" err="1" smtClean="0"/>
              <a:t>клостридий</a:t>
            </a:r>
            <a:r>
              <a:rPr lang="ru-RU" dirty="0" smtClean="0"/>
              <a:t>. Споры </a:t>
            </a:r>
            <a:r>
              <a:rPr lang="ru-RU" dirty="0" err="1" smtClean="0"/>
              <a:t>клостридий</a:t>
            </a:r>
            <a:r>
              <a:rPr lang="ru-RU" dirty="0" smtClean="0"/>
              <a:t> и других газообразующих бактерий способны выдерживать высокие температуры при консервировании и размножаться в консервах в отсутствие кислорода с образованием углекислого газа и водорода, вызывая вздутие банок (бомбаж). В консервах с высокой кислотностью (</a:t>
            </a:r>
            <a:r>
              <a:rPr lang="ru-RU" dirty="0" err="1" smtClean="0"/>
              <a:t>рН</a:t>
            </a:r>
            <a:r>
              <a:rPr lang="ru-RU" dirty="0" smtClean="0"/>
              <a:t> ниже 4,2) споры </a:t>
            </a:r>
            <a:r>
              <a:rPr lang="ru-RU" dirty="0" err="1" smtClean="0"/>
              <a:t>клостридий</a:t>
            </a:r>
            <a:r>
              <a:rPr lang="ru-RU" dirty="0" smtClean="0"/>
              <a:t> не прорастают и не размножаются.</a:t>
            </a:r>
            <a:endParaRPr lang="ru-RU" dirty="0"/>
          </a:p>
        </p:txBody>
      </p:sp>
      <p:pic>
        <p:nvPicPr>
          <p:cNvPr id="5" name="Рисунок 4" descr="250px-Clostridium_botulinu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4000504"/>
            <a:ext cx="2486766" cy="2357454"/>
          </a:xfrm>
          <a:prstGeom prst="rect">
            <a:avLst/>
          </a:prstGeom>
        </p:spPr>
      </p:pic>
      <p:pic>
        <p:nvPicPr>
          <p:cNvPr id="6" name="Рисунок 5" descr="Clostridium_difficile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826" y="3929066"/>
            <a:ext cx="2086622" cy="2071702"/>
          </a:xfrm>
          <a:prstGeom prst="rect">
            <a:avLst/>
          </a:prstGeom>
        </p:spPr>
      </p:pic>
      <p:pic>
        <p:nvPicPr>
          <p:cNvPr id="7" name="Рисунок 6" descr="265px-Clostridium_perfringen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868" y="4071942"/>
            <a:ext cx="2662681" cy="17684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48" y="428604"/>
            <a:ext cx="7772400" cy="385765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/>
              <a:t>Овощные и мясорастительные консервы могут подвергаться </a:t>
            </a:r>
            <a:r>
              <a:rPr lang="ru-RU" dirty="0" err="1" smtClean="0"/>
              <a:t>плоскокислой</a:t>
            </a:r>
            <a:r>
              <a:rPr lang="ru-RU" dirty="0" smtClean="0"/>
              <a:t> порче — закисанию продукта без вздутия банки. Этот вид порчи вызывают термофильные аэробные и факультативно анаэробные кислотообразующие бациллы.</a:t>
            </a:r>
          </a:p>
          <a:p>
            <a:pPr algn="just"/>
            <a:r>
              <a:rPr lang="ru-RU" dirty="0" smtClean="0"/>
              <a:t>При обильном инфицировании сырья и недостаточной стерилизации в консервах и </a:t>
            </a:r>
            <a:r>
              <a:rPr lang="ru-RU" dirty="0" err="1" smtClean="0"/>
              <a:t>полуконсервах</a:t>
            </a:r>
            <a:r>
              <a:rPr lang="ru-RU" dirty="0" smtClean="0"/>
              <a:t> (пастеризованных и др.) могут остаться жизнеспособными </a:t>
            </a:r>
            <a:r>
              <a:rPr lang="ru-RU" dirty="0" err="1" smtClean="0"/>
              <a:t>неспорообразующие</a:t>
            </a:r>
            <a:r>
              <a:rPr lang="ru-RU" dirty="0" smtClean="0"/>
              <a:t> микроорганизмы — кол и формы, плесени, дрожжи, золотистый стафилококк и др.</a:t>
            </a:r>
          </a:p>
          <a:p>
            <a:pPr algn="just"/>
            <a:r>
              <a:rPr lang="ru-RU" dirty="0" smtClean="0"/>
              <a:t>S. </a:t>
            </a:r>
            <a:r>
              <a:rPr lang="ru-RU" dirty="0" err="1" smtClean="0"/>
              <a:t>aureus</a:t>
            </a:r>
            <a:r>
              <a:rPr lang="ru-RU" dirty="0" smtClean="0"/>
              <a:t> относится к </a:t>
            </a:r>
            <a:r>
              <a:rPr lang="ru-RU" dirty="0" err="1" smtClean="0"/>
              <a:t>негазообразующим</a:t>
            </a:r>
            <a:r>
              <a:rPr lang="ru-RU" dirty="0" smtClean="0"/>
              <a:t> микроорганизмам, размножение которых в консервах не сопровождается </a:t>
            </a:r>
            <a:r>
              <a:rPr lang="ru-RU" dirty="0" err="1" smtClean="0"/>
              <a:t>бомбажом</a:t>
            </a:r>
            <a:r>
              <a:rPr lang="ru-RU" dirty="0" smtClean="0"/>
              <a:t>. В этих случаях консервы могут стать причиной стафилококкового токсикоза и других пищевых отравлений. Размножение стафилококков и накопление </a:t>
            </a:r>
            <a:r>
              <a:rPr lang="ru-RU" dirty="0" err="1" smtClean="0"/>
              <a:t>энтеротоксина</a:t>
            </a:r>
            <a:r>
              <a:rPr lang="ru-RU" dirty="0" smtClean="0"/>
              <a:t> приостанавливается при низких значениях </a:t>
            </a:r>
            <a:r>
              <a:rPr lang="ru-RU" dirty="0" err="1" smtClean="0"/>
              <a:t>рН</a:t>
            </a:r>
            <a:r>
              <a:rPr lang="ru-RU" dirty="0" smtClean="0"/>
              <a:t> в консервах.</a:t>
            </a:r>
            <a:endParaRPr lang="ru-RU" dirty="0"/>
          </a:p>
        </p:txBody>
      </p:sp>
      <p:pic>
        <p:nvPicPr>
          <p:cNvPr id="4" name="Рисунок 3" descr="265px-CDC-10046-MRS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174" y="4226226"/>
            <a:ext cx="3874556" cy="26317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7772400" cy="536076"/>
          </a:xfrm>
        </p:spPr>
        <p:txBody>
          <a:bodyPr/>
          <a:lstStyle/>
          <a:p>
            <a:pPr algn="ctr"/>
            <a:r>
              <a:rPr lang="ru-RU" sz="2400" dirty="0" smtClean="0"/>
              <a:t>Микрофлора зерновых продуктов и хлеба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571480"/>
            <a:ext cx="7772400" cy="221457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Микроорганизмы (бактерии, споры плесневых грибов, дрожжи и др.) попадают в зерно из почвы и с пылью. Микрофлора круп и муки определяется </a:t>
            </a:r>
            <a:r>
              <a:rPr lang="ru-RU" dirty="0" err="1" smtClean="0"/>
              <a:t>микробиальным</a:t>
            </a:r>
            <a:r>
              <a:rPr lang="ru-RU" dirty="0" smtClean="0"/>
              <a:t> составом зерна. В 1 г </a:t>
            </a:r>
            <a:r>
              <a:rPr lang="ru-RU" dirty="0" err="1" smtClean="0"/>
              <a:t>зернопродуктов</a:t>
            </a:r>
            <a:r>
              <a:rPr lang="ru-RU" dirty="0" smtClean="0"/>
              <a:t> может быть от нескольких тысяч до миллиона микробов. Эпидемиологическое значение имеет поражение зерна опасными для людей плесневыми грибами — спорыньей, грибами из рода фузариум и </a:t>
            </a:r>
            <a:r>
              <a:rPr lang="ru-RU" dirty="0" err="1" smtClean="0"/>
              <a:t>аспсргилл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" name="Рисунок 5" descr="265px-Fusarium_poa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2786058"/>
            <a:ext cx="3365500" cy="2286000"/>
          </a:xfrm>
          <a:prstGeom prst="rect">
            <a:avLst/>
          </a:prstGeom>
        </p:spPr>
      </p:pic>
      <p:pic>
        <p:nvPicPr>
          <p:cNvPr id="7" name="Рисунок 6" descr="275px-Aspergillus_niger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818" y="2857496"/>
            <a:ext cx="3062306" cy="21269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428604"/>
            <a:ext cx="7772400" cy="1928384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/>
              <a:t>Мука менее стойка к микробной порче, чем зерно и крупа. При нарушении условий хранения, при увлажнении возможно повышение кислотности муки из-за размножения молочнокислых бактерий, размножение плесневых грибов и, как следствие, появление неприятного вкуса, запаха или комковатости муки.</a:t>
            </a:r>
          </a:p>
          <a:p>
            <a:pPr algn="just"/>
            <a:r>
              <a:rPr lang="ru-RU" dirty="0" smtClean="0"/>
              <a:t>При выпечке хлеба большинство микроорганизмов погибает, но споры остаются жизнеспособными.</a:t>
            </a:r>
            <a:endParaRPr lang="ru-RU" dirty="0"/>
          </a:p>
        </p:txBody>
      </p:sp>
      <p:pic>
        <p:nvPicPr>
          <p:cNvPr id="5" name="Рисунок 4" descr="molochnokislye-bakteri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2357430"/>
            <a:ext cx="6667500" cy="3857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1472" y="357166"/>
            <a:ext cx="7772400" cy="3000396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/>
              <a:t>Пшеничный хлеб может поражаться «тягучей (картофельной) болезнью». Размножению возбудителя этой болезни хлеба Вас. </a:t>
            </a:r>
            <a:r>
              <a:rPr lang="ru-RU" dirty="0" err="1" smtClean="0"/>
              <a:t>subtilis</a:t>
            </a:r>
            <a:r>
              <a:rPr lang="ru-RU" dirty="0" smtClean="0"/>
              <a:t> способствует невысокая кислотность, свойственная пшеничному хлебу.</a:t>
            </a:r>
          </a:p>
          <a:p>
            <a:pPr algn="just"/>
            <a:r>
              <a:rPr lang="ru-RU" dirty="0" smtClean="0"/>
              <a:t>При остывании хлеба или при хранения навалом в условиях высокой температуры и влажности споры Вас. </a:t>
            </a:r>
            <a:r>
              <a:rPr lang="ru-RU" dirty="0" err="1" smtClean="0"/>
              <a:t>subtilis</a:t>
            </a:r>
            <a:r>
              <a:rPr lang="ru-RU" dirty="0" smtClean="0"/>
              <a:t> прорастают и расщепляют своими ферментами крахмал хлеба до декстринов. Мякиш сначала приобретает неприятный запах переспелой дыни или валерианы, становится липким, затем темнеет и становится тягучим. Хлеб, пораженный «картофельной болезнью», для пищевых целей непригоден.</a:t>
            </a:r>
          </a:p>
          <a:p>
            <a:pPr algn="just"/>
            <a:r>
              <a:rPr lang="ru-RU" dirty="0" err="1" smtClean="0"/>
              <a:t>Плесневение</a:t>
            </a:r>
            <a:r>
              <a:rPr lang="ru-RU" dirty="0" smtClean="0"/>
              <a:t> хлеба вызывается развитием грибов </a:t>
            </a:r>
            <a:r>
              <a:rPr lang="ru-RU" dirty="0" err="1" smtClean="0"/>
              <a:t>Peniciilium</a:t>
            </a:r>
            <a:r>
              <a:rPr lang="ru-RU" dirty="0" smtClean="0"/>
              <a:t> </a:t>
            </a:r>
            <a:r>
              <a:rPr lang="ru-RU" dirty="0" err="1" smtClean="0"/>
              <a:t>glaucum</a:t>
            </a:r>
            <a:r>
              <a:rPr lang="ru-RU" dirty="0" smtClean="0"/>
              <a:t> (зеленая плесень), </a:t>
            </a:r>
            <a:r>
              <a:rPr lang="ru-RU" dirty="0" err="1" smtClean="0"/>
              <a:t>Aspergillus</a:t>
            </a:r>
            <a:r>
              <a:rPr lang="ru-RU" dirty="0" smtClean="0"/>
              <a:t> </a:t>
            </a:r>
            <a:r>
              <a:rPr lang="ru-RU" dirty="0" err="1" smtClean="0"/>
              <a:t>glaucum</a:t>
            </a:r>
            <a:r>
              <a:rPr lang="ru-RU" dirty="0" smtClean="0"/>
              <a:t> (белая плесень), </a:t>
            </a:r>
            <a:r>
              <a:rPr lang="ru-RU" dirty="0" err="1" smtClean="0"/>
              <a:t>Mucor</a:t>
            </a:r>
            <a:r>
              <a:rPr lang="ru-RU" dirty="0" smtClean="0"/>
              <a:t> </a:t>
            </a:r>
            <a:r>
              <a:rPr lang="ru-RU" dirty="0" err="1" smtClean="0"/>
              <a:t>macedo</a:t>
            </a:r>
            <a:r>
              <a:rPr lang="ru-RU" dirty="0" smtClean="0"/>
              <a:t> (головчатая плесень), споры которых попадают на хлеб из воздуха после выпечки хлеба.</a:t>
            </a:r>
            <a:endParaRPr lang="ru-RU" dirty="0"/>
          </a:p>
        </p:txBody>
      </p:sp>
      <p:pic>
        <p:nvPicPr>
          <p:cNvPr id="5" name="Рисунок 4" descr="Penicillium_Pen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5" y="3357562"/>
            <a:ext cx="2286017" cy="1500198"/>
          </a:xfrm>
          <a:prstGeom prst="rect">
            <a:avLst/>
          </a:prstGeom>
        </p:spPr>
      </p:pic>
      <p:pic>
        <p:nvPicPr>
          <p:cNvPr id="6" name="Рисунок 5" descr="Mucor_spec._-_Lindsey_1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92" y="3357562"/>
            <a:ext cx="2436009" cy="1643074"/>
          </a:xfrm>
          <a:prstGeom prst="rect">
            <a:avLst/>
          </a:prstGeom>
        </p:spPr>
      </p:pic>
      <p:pic>
        <p:nvPicPr>
          <p:cNvPr id="7" name="Рисунок 6" descr="265px-Bacillus_subtilis_Spor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74" y="3286124"/>
            <a:ext cx="2423160" cy="16430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7772400" cy="607514"/>
          </a:xfrm>
        </p:spPr>
        <p:txBody>
          <a:bodyPr/>
          <a:lstStyle/>
          <a:p>
            <a:pPr algn="ctr"/>
            <a:r>
              <a:rPr lang="ru-RU" sz="3200" dirty="0" smtClean="0"/>
              <a:t>Микрофлора овощей, плодов и ягод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48" y="928670"/>
            <a:ext cx="7772400" cy="200026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/>
              <a:t>На поверхности свежих овощей и плодов находится большое количество различных микроорганизмов, попадающих туда из почвы, воды и воздуха. Наличие кожицы, фитонцидов, эфирных масел и органических кислот препятствует развитию микробов, вызывающих порчу плодов и овощей. Брусника и клюква обладают особой устойчивостью к порче из-за содержания в них бензойной и </a:t>
            </a:r>
            <a:r>
              <a:rPr lang="ru-RU" dirty="0" err="1" smtClean="0"/>
              <a:t>сорбиновой</a:t>
            </a:r>
            <a:r>
              <a:rPr lang="ru-RU" dirty="0" smtClean="0"/>
              <a:t> кислот.</a:t>
            </a:r>
            <a:endParaRPr lang="ru-RU" dirty="0"/>
          </a:p>
        </p:txBody>
      </p:sp>
      <p:pic>
        <p:nvPicPr>
          <p:cNvPr id="4" name="Рисунок 3" descr="YiHL5WblIO-3200x12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643314"/>
            <a:ext cx="5000628" cy="2009182"/>
          </a:xfrm>
          <a:prstGeom prst="rect">
            <a:avLst/>
          </a:prstGeom>
        </p:spPr>
      </p:pic>
      <p:pic>
        <p:nvPicPr>
          <p:cNvPr id="5" name="Рисунок 4" descr="брусника_570141037286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4" y="3643314"/>
            <a:ext cx="3643306" cy="21097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1472" y="0"/>
            <a:ext cx="7772400" cy="2571326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/>
              <a:t>При повреждениях кожицы плодов и овощей микробы, вызывающие порчу, размножаются на поверхности и попадают внутрь мякоти. Процессам </a:t>
            </a:r>
            <a:r>
              <a:rPr lang="ru-RU" dirty="0" err="1" smtClean="0"/>
              <a:t>микробиальной</a:t>
            </a:r>
            <a:r>
              <a:rPr lang="ru-RU" dirty="0" smtClean="0"/>
              <a:t> порчи способствуют перезревание и длительное хранение плодов и овощей. Гниль и другая порча овощей и плодов вызываются плесневыми грибами (фитофтороз и сухая гниль картофеля, черный рак яблок и груш и др.), бактериями (мокрая гниль картофеля, черная пятнистость томатов), дрожжами (порча ягод). Некоторые виды грибов из рода </a:t>
            </a:r>
            <a:r>
              <a:rPr lang="ru-RU" dirty="0" err="1" smtClean="0"/>
              <a:t>Penicillium</a:t>
            </a:r>
            <a:r>
              <a:rPr lang="ru-RU" dirty="0" smtClean="0"/>
              <a:t>, размножаясь на яблоках, томатах, ягодах облепихи, способны выделять </a:t>
            </a:r>
            <a:r>
              <a:rPr lang="ru-RU" dirty="0" err="1" smtClean="0"/>
              <a:t>микотоксин</a:t>
            </a:r>
            <a:r>
              <a:rPr lang="ru-RU" dirty="0" smtClean="0"/>
              <a:t> </a:t>
            </a:r>
            <a:r>
              <a:rPr lang="ru-RU" dirty="0" err="1" smtClean="0"/>
              <a:t>патулин</a:t>
            </a:r>
            <a:r>
              <a:rPr lang="ru-RU" dirty="0" smtClean="0"/>
              <a:t>, который обладает выраженным канцерогенным и мутагенным действием.</a:t>
            </a:r>
            <a:endParaRPr lang="ru-RU" dirty="0"/>
          </a:p>
        </p:txBody>
      </p:sp>
      <p:pic>
        <p:nvPicPr>
          <p:cNvPr id="4" name="Рисунок 3" descr="Ovoshhi-i-frukt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2500306"/>
            <a:ext cx="5643570" cy="37482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2910" y="785794"/>
            <a:ext cx="7772400" cy="385765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/>
              <a:t>В результате употребления в сыром виде загрязненных почвой овощей, плодов и ягод могут возникать дизентерия, брюшной тиф, холера и другие кишечные инфекции. Известны семейные вспышки дизентерии при употреблении клубники. Сроки выживания патогенных микроорганизмов и яиц гельминтов на поверхности овощей и плодов могут значительно превышать сроки их хранения до реализации. Употребление овощей, плодов и ягод без тепловой обработки может привести не только к кишечным инфекциям, но и к </a:t>
            </a:r>
            <a:r>
              <a:rPr lang="ru-RU" dirty="0" err="1" smtClean="0"/>
              <a:t>иерсиниозам</a:t>
            </a:r>
            <a:r>
              <a:rPr lang="ru-RU" dirty="0" smtClean="0"/>
              <a:t>, </a:t>
            </a:r>
            <a:r>
              <a:rPr lang="ru-RU" dirty="0" err="1" smtClean="0"/>
              <a:t>геогельминтозам</a:t>
            </a:r>
            <a:r>
              <a:rPr lang="ru-RU" dirty="0" smtClean="0"/>
              <a:t>, амебной дизентерии и др.</a:t>
            </a:r>
          </a:p>
          <a:p>
            <a:pPr algn="just"/>
            <a:r>
              <a:rPr lang="ru-RU" dirty="0" smtClean="0"/>
              <a:t>Овощи могут заражаться палочками </a:t>
            </a:r>
            <a:r>
              <a:rPr lang="ru-RU" dirty="0" err="1" smtClean="0"/>
              <a:t>иерсиний</a:t>
            </a:r>
            <a:r>
              <a:rPr lang="ru-RU" dirty="0" smtClean="0"/>
              <a:t> от грызунов, от загрязненной почвы или воды. При длительном хранении в овощехранилищах </a:t>
            </a:r>
            <a:r>
              <a:rPr lang="ru-RU" dirty="0" err="1" smtClean="0"/>
              <a:t>иерсинии</a:t>
            </a:r>
            <a:r>
              <a:rPr lang="ru-RU" dirty="0" smtClean="0"/>
              <a:t> размножаются на поверхности овощей и накапливаются в значительных количествах, достаточных для возникновения заболевания человека. Чаще всего причиной </a:t>
            </a:r>
            <a:r>
              <a:rPr lang="ru-RU" dirty="0" err="1" smtClean="0"/>
              <a:t>иереиниозов</a:t>
            </a:r>
            <a:r>
              <a:rPr lang="ru-RU" dirty="0" smtClean="0"/>
              <a:t> становится употребление весной или в начале лета салатов из сырых овощей старого урожая.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0"/>
            <a:ext cx="7772400" cy="750390"/>
          </a:xfrm>
        </p:spPr>
        <p:txBody>
          <a:bodyPr/>
          <a:lstStyle/>
          <a:p>
            <a:pPr algn="ctr"/>
            <a:r>
              <a:rPr lang="ru-RU" sz="3200" dirty="0" smtClean="0"/>
              <a:t>Микрофлора молочных продуктов 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1472" y="928670"/>
            <a:ext cx="3714776" cy="5143536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Молоко и большинство молочных продуктов являются благоприятной средой для различных микроорганизмов, как патогенных, так и микроорганизмов порчи.</a:t>
            </a:r>
          </a:p>
          <a:p>
            <a:pPr algn="just"/>
            <a:r>
              <a:rPr lang="ru-RU" dirty="0" smtClean="0"/>
              <a:t>Молоко, полученное от больных животных, опасно для здоровья, оно может стать причиной инфекционных заболеваний, стафилококкового токсикоза и других пищевых отравлений.</a:t>
            </a:r>
          </a:p>
          <a:p>
            <a:pPr algn="just"/>
            <a:r>
              <a:rPr lang="ru-RU" dirty="0" smtClean="0"/>
              <a:t>Парное молоко, полученное от здоровых животных, обладает бактерицидными свойствами. Бактерицидная фаза продолжается от нескольких минут до 45 мин, если молоко находится при температуре не выше О °С. Затем количество микроорганизмов начинает нарастать, и тем быстрее, чем выше температура хранения молока.</a:t>
            </a:r>
            <a:endParaRPr lang="ru-RU" dirty="0"/>
          </a:p>
        </p:txBody>
      </p:sp>
      <p:pic>
        <p:nvPicPr>
          <p:cNvPr id="4" name="Рисунок 3" descr="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500174"/>
            <a:ext cx="4062865" cy="3286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42910" y="714356"/>
            <a:ext cx="2743200" cy="485778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сыром молоке могут быть микрококки, стрептококки, а также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клебсиеллы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иерсинии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протейные и кишечные палочки (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колиформы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и др. При нарушении условий хранения и реализации микробы в молоке и молочных продуктах быстро размножаются, что приводит к появлению неприятного вкуса, изменению свойств молока и его порче. Когда начинают преобладать молочнокислые бактерии и повышается кислотность, молоко прокисает, развитие многих других бактерий подавляется. Затем молочнокислая микрофлора постепенно отмирает, создаются условия для роста дрожжей, плесневых грибов, а затем и микроорганизмов гниения.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265px-M2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182" y="800082"/>
            <a:ext cx="2214578" cy="1771662"/>
          </a:xfrm>
          <a:prstGeom prst="rect">
            <a:avLst/>
          </a:prstGeom>
        </p:spPr>
      </p:pic>
      <p:pic>
        <p:nvPicPr>
          <p:cNvPr id="6" name="Рисунок 5" descr="265px-Streptococcu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88" y="857232"/>
            <a:ext cx="2423160" cy="1714512"/>
          </a:xfrm>
          <a:prstGeom prst="rect">
            <a:avLst/>
          </a:prstGeom>
        </p:spPr>
      </p:pic>
      <p:pic>
        <p:nvPicPr>
          <p:cNvPr id="7" name="Рисунок 6" descr="265px-Klebsiella-pneumonia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744" y="2786058"/>
            <a:ext cx="2313798" cy="1571636"/>
          </a:xfrm>
          <a:prstGeom prst="rect">
            <a:avLst/>
          </a:prstGeom>
        </p:spPr>
      </p:pic>
      <p:pic>
        <p:nvPicPr>
          <p:cNvPr id="8" name="Рисунок 7" descr="265px-Yersinia_pesti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263" y="2786058"/>
            <a:ext cx="2169185" cy="1571636"/>
          </a:xfrm>
          <a:prstGeom prst="rect">
            <a:avLst/>
          </a:prstGeom>
        </p:spPr>
      </p:pic>
      <p:pic>
        <p:nvPicPr>
          <p:cNvPr id="9" name="Рисунок 8" descr="FfqoyTF84y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6182" y="4500570"/>
            <a:ext cx="2214578" cy="2099119"/>
          </a:xfrm>
          <a:prstGeom prst="rect">
            <a:avLst/>
          </a:prstGeom>
        </p:spPr>
      </p:pic>
      <p:pic>
        <p:nvPicPr>
          <p:cNvPr id="10" name="Рисунок 9" descr="1821477_origina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43702" y="4572008"/>
            <a:ext cx="2071702" cy="1938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6970606" cy="607514"/>
          </a:xfrm>
        </p:spPr>
        <p:txBody>
          <a:bodyPr/>
          <a:lstStyle/>
          <a:p>
            <a:pPr algn="ctr"/>
            <a:r>
              <a:rPr lang="ru-RU" sz="4000" dirty="0" smtClean="0"/>
              <a:t>Пастеризация молока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48" y="1285860"/>
            <a:ext cx="7772400" cy="236741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Производится с целью уничтожения болезнетворных микроорганизмов и снижения обшей обсемененности молока. Молоко пастеризуют при 76 °С с выдержкой 15-20 с. После пастеризации молока остается некоторое количество термофильных и термостойких бактерий (в том числе энтерококки) и споры. Такое молоко следует хранить при температуре +4 °С не более 36 ч. Стерилизованное молоко микроорганизмов практически не содержит и может храниться длительное время.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14290"/>
            <a:ext cx="7772400" cy="678952"/>
          </a:xfrm>
        </p:spPr>
        <p:txBody>
          <a:bodyPr/>
          <a:lstStyle/>
          <a:p>
            <a:pPr algn="ctr"/>
            <a:r>
              <a:rPr lang="ru-RU" sz="3600" dirty="0" smtClean="0"/>
              <a:t>Кисломолочные продукты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5786" y="1071546"/>
            <a:ext cx="7772400" cy="207170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Сметана, творог, кефир, простокваша и др. обладают большей стойкостью при хранении, чем молоко. Они являются неблагоприятной средой для развития многих патогенных бактерий. Это объясняется повышенной кислотностью продуктов и антибиотическими свойствами некоторых заквасок.</a:t>
            </a:r>
            <a:endParaRPr lang="ru-RU" dirty="0"/>
          </a:p>
        </p:txBody>
      </p:sp>
      <p:pic>
        <p:nvPicPr>
          <p:cNvPr id="4" name="Рисунок 3" descr="i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3214686"/>
            <a:ext cx="6072198" cy="3643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7772400" cy="607514"/>
          </a:xfrm>
        </p:spPr>
        <p:txBody>
          <a:bodyPr/>
          <a:lstStyle/>
          <a:p>
            <a:pPr algn="ctr"/>
            <a:r>
              <a:rPr lang="ru-RU" sz="2400" dirty="0" smtClean="0"/>
              <a:t>Изготовление кисломолочных продуктов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5786" y="1357298"/>
            <a:ext cx="7772400" cy="150971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При изготовлении кисломолочных продуктов применяют закваски, содержащие чистые культуры молочнокислых стрептококков, болгарской и ацидофильной палочек или их смеси. Для выработки кефира используют так называемый кефирный грибок — симбиоз дрожжей и других микроорганизмов.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357166"/>
            <a:ext cx="7772400" cy="536076"/>
          </a:xfrm>
        </p:spPr>
        <p:txBody>
          <a:bodyPr/>
          <a:lstStyle/>
          <a:p>
            <a:pPr algn="ctr"/>
            <a:r>
              <a:rPr lang="ru-RU" sz="3200" dirty="0" smtClean="0"/>
              <a:t>Получение сыра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5786" y="1142984"/>
            <a:ext cx="7772400" cy="271464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Сыры получают путем заквашивания молока молочнокислыми бактериями, а затем вводят сычужный фермент, активизирующий свертывание молока. Далее происходит процесс созревания сыра — под действием микробов закваски идет молочнокислое и </a:t>
            </a:r>
            <a:r>
              <a:rPr lang="ru-RU" dirty="0" err="1" smtClean="0"/>
              <a:t>пропионовокислое</a:t>
            </a:r>
            <a:r>
              <a:rPr lang="ru-RU" dirty="0" smtClean="0"/>
              <a:t> брожение. В результате молочный сахар сбраживается, белки частично расщепляются, появляются специфический вкус и аромат. Выделяемый при этих процессах углекислый газ образует сырные глазки.</a:t>
            </a:r>
          </a:p>
          <a:p>
            <a:endParaRPr lang="ru-RU" dirty="0" smtClean="0"/>
          </a:p>
          <a:p>
            <a:r>
              <a:rPr lang="ru-RU" dirty="0" smtClean="0"/>
              <a:t> При выработке некоторых мягких сыров используют культуры плесневых грибов из рода </a:t>
            </a:r>
            <a:r>
              <a:rPr lang="ru-RU" dirty="0" err="1" smtClean="0"/>
              <a:t>пенициллиум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im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810" y="3375421"/>
            <a:ext cx="4643438" cy="34825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5786" y="357166"/>
            <a:ext cx="7772400" cy="1509712"/>
          </a:xfrm>
        </p:spPr>
        <p:txBody>
          <a:bodyPr/>
          <a:lstStyle/>
          <a:p>
            <a:r>
              <a:rPr lang="ru-RU" dirty="0" smtClean="0"/>
              <a:t>Порча сыров чаще всего происходит из-за </a:t>
            </a:r>
            <a:r>
              <a:rPr lang="ru-RU" dirty="0" err="1" smtClean="0"/>
              <a:t>плесневения</a:t>
            </a:r>
            <a:r>
              <a:rPr lang="ru-RU" dirty="0" smtClean="0"/>
              <a:t>, развитие </a:t>
            </a:r>
            <a:r>
              <a:rPr lang="ru-RU" dirty="0" err="1" smtClean="0"/>
              <a:t>маслянокислых</a:t>
            </a:r>
            <a:r>
              <a:rPr lang="ru-RU" dirty="0" smtClean="0"/>
              <a:t> бактерий приводит к вспучиванию, а некоторых молочнокислых стрептококков — к появлению горечи.</a:t>
            </a:r>
            <a:endParaRPr lang="ru-RU" dirty="0"/>
          </a:p>
        </p:txBody>
      </p:sp>
      <p:pic>
        <p:nvPicPr>
          <p:cNvPr id="4" name="Рисунок 3" descr="masljanokislye-bakteri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2" y="1571612"/>
            <a:ext cx="4400534" cy="2357429"/>
          </a:xfrm>
          <a:prstGeom prst="rect">
            <a:avLst/>
          </a:prstGeom>
        </p:spPr>
      </p:pic>
      <p:pic>
        <p:nvPicPr>
          <p:cNvPr id="5" name="Рисунок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1928802"/>
            <a:ext cx="3071834" cy="37033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0"/>
            <a:ext cx="7772400" cy="464638"/>
          </a:xfrm>
        </p:spPr>
        <p:txBody>
          <a:bodyPr/>
          <a:lstStyle/>
          <a:p>
            <a:pPr algn="ctr"/>
            <a:r>
              <a:rPr lang="ru-RU" sz="2400" dirty="0" smtClean="0"/>
              <a:t>Микрофлора колбасных изделий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785794"/>
            <a:ext cx="9144000" cy="5000660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70000"/>
              </a:lnSpc>
            </a:pPr>
            <a:r>
              <a:rPr lang="ru-RU" dirty="0" smtClean="0"/>
              <a:t>Различные операции при изготовлении колбасных изделий в различной мере влияют на состав микрофлоры готового продукта. Ручные операции при первичной обработке мяса способствуют возрастанию микробной обсемененности мяса. Микроорганизмы вносятся также с различными вспомогательными материалами при изготовлении фарша. Способствует возрастанию </a:t>
            </a:r>
            <a:r>
              <a:rPr lang="ru-RU" dirty="0" err="1" smtClean="0"/>
              <a:t>микробиальной</a:t>
            </a:r>
            <a:r>
              <a:rPr lang="ru-RU" dirty="0" smtClean="0"/>
              <a:t> обсемененности неудовлетворительное санитарное состояние производства. В фарше микроорганизмы быстро размножаются. По этой причине очень важно строго соблюдать режимы изготовления и хранения фарша. Обязательно должна проводиться осадка колбас, во время которой происходит их уплотнение и удаляются пустоты, в которых в дальнейшем могут создаваться благоприятные условия для развития микроорганизмов.</a:t>
            </a:r>
          </a:p>
          <a:p>
            <a:pPr algn="just">
              <a:lnSpc>
                <a:spcPct val="170000"/>
              </a:lnSpc>
            </a:pPr>
            <a:r>
              <a:rPr lang="ru-RU" dirty="0" smtClean="0"/>
              <a:t>Применяемые режимы термической обработки способствуют гибели основной массы микроорганизмов. Но остаются споры микроорганизмов и наиболее устойчивые термофильные микроорганизмы. Наиболее благоприятные условия для сохранения микрофлоры складываются в центре колбасных батонов, особенно в толстых батонах. Копченые и </a:t>
            </a:r>
            <a:r>
              <a:rPr lang="ru-RU" dirty="0" err="1" smtClean="0"/>
              <a:t>полукопченые</a:t>
            </a:r>
            <a:r>
              <a:rPr lang="ru-RU" dirty="0" smtClean="0"/>
              <a:t> колбасы подвергаются операции копчения, при обработке коптильным дымом происходит дальнейшее снижение количества микроорганизмов.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6050" y="0"/>
            <a:ext cx="3827334" cy="821828"/>
          </a:xfrm>
        </p:spPr>
        <p:txBody>
          <a:bodyPr/>
          <a:lstStyle/>
          <a:p>
            <a:pPr algn="ctr"/>
            <a:r>
              <a:rPr lang="ru-RU" sz="2800" dirty="0" smtClean="0"/>
              <a:t>Виды порчи колбас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1472" y="1500174"/>
            <a:ext cx="3255830" cy="371477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Во время хранения колбасные изделия могут подвергаться различным видам порчи. Кислое брожение наблюдается преимущественно в колбасах, содержащих много влаги и углеводов (муки, растительных добавок). Оно вызывается кислотообразующими микроорганизмами (</a:t>
            </a:r>
            <a:r>
              <a:rPr lang="ru-RU" dirty="0" err="1" smtClean="0"/>
              <a:t>клостридиями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4" name="Рисунок 3" descr="Clostridium_difficile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2" y="1714488"/>
            <a:ext cx="4505592" cy="30604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1285860"/>
            <a:ext cx="7772400" cy="421484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i="1" dirty="0" smtClean="0"/>
              <a:t>Гниение колбас</a:t>
            </a:r>
            <a:r>
              <a:rPr lang="ru-RU" dirty="0" smtClean="0"/>
              <a:t> проявляется несколько иначе, чем сырого мяса. Гнилостные микроорганизмы попадают в колбасы в результате вторичного обсеменения. Гниение наступает одновременно по </a:t>
            </a:r>
            <a:r>
              <a:rPr lang="ru-RU" dirty="0" err="1" smtClean="0"/>
              <a:t>всей</a:t>
            </a:r>
            <a:r>
              <a:rPr lang="ru-RU" dirty="0" smtClean="0"/>
              <a:t> толще колбасы. Происходит разложение белков, жиров, углеводов, образование неприятного запаха. </a:t>
            </a:r>
            <a:r>
              <a:rPr lang="ru-RU" i="1" dirty="0" smtClean="0"/>
              <a:t>Прогорклость колбас</a:t>
            </a:r>
            <a:r>
              <a:rPr lang="ru-RU" dirty="0" smtClean="0"/>
              <a:t> обуславливают микроорганизмы, продуцирующие липазы и </a:t>
            </a:r>
            <a:r>
              <a:rPr lang="ru-RU" dirty="0" err="1" smtClean="0"/>
              <a:t>липооксигеназы</a:t>
            </a:r>
            <a:r>
              <a:rPr lang="ru-RU" dirty="0" smtClean="0"/>
              <a:t>. Происходит разложения жира на глицерин и жирные кислоты, которые затем окисляются с образованием альдегидов и кетонов, что и обуславливает прогорклый вкус и запах. </a:t>
            </a:r>
            <a:r>
              <a:rPr lang="ru-RU" i="1" dirty="0" err="1" smtClean="0"/>
              <a:t>Плесневение</a:t>
            </a:r>
            <a:r>
              <a:rPr lang="ru-RU" i="1" dirty="0" smtClean="0"/>
              <a:t> колбас</a:t>
            </a:r>
            <a:r>
              <a:rPr lang="ru-RU" dirty="0" smtClean="0"/>
              <a:t> появляется во время хранения при повышенной влажности. Особенно опасным является появление плесени внутри колбасного батона. Такая колбаса подлежит утилизации. Наличие БГКП в колбасных изделиях указывает на нарушение санитарных требований при технологическом процессе и вызывает крайне важность дополнительного исследования на сальмонеллы. При обнаружении патогенных микроорганизмов колбасы направляются на утилизацию.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1802" y="214290"/>
            <a:ext cx="3255830" cy="393200"/>
          </a:xfrm>
        </p:spPr>
        <p:txBody>
          <a:bodyPr/>
          <a:lstStyle/>
          <a:p>
            <a:r>
              <a:rPr lang="ru-RU" sz="2400" dirty="0" smtClean="0"/>
              <a:t>Микрофлора мяса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5786" y="1000108"/>
            <a:ext cx="7772400" cy="250033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Мясо является очень благоприятной средой для развития многих микроорганизмов. Качество и эпидемиологическая безопасность мяса зависят от многих факторов: здоровья животного и условий его содержания, транспортировки, технологии первичной переработки, а также последующих процессов холодильной обработки и хранения мяса. У больного животного мясо может инфицироваться прижизненно. Прижизненное обсеменение микробами органов и тканей происходит у животных, больных инфекционными заболеваниями, или при снижении сопротивляемости организма в результате утомления, голодания, травмы и т.п. Обсеменение мяса здоровых животных может происходить в результате нарушения санитарных правил во время убоя, последующей переработки, транспортировки и хранения. Бактериальная обсемененность мяса особенно быстро возрастает при плохом обескровливании туши.</a:t>
            </a:r>
            <a:endParaRPr lang="ru-RU" dirty="0"/>
          </a:p>
        </p:txBody>
      </p:sp>
      <p:pic>
        <p:nvPicPr>
          <p:cNvPr id="4" name="Рисунок 3" descr="i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4414" y="3286124"/>
            <a:ext cx="6929486" cy="32401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642918"/>
            <a:ext cx="4429156" cy="457203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/>
              <a:t>На поверхности мяса обычно содержатся гнилостные, молочнокислые, </a:t>
            </a:r>
            <a:r>
              <a:rPr lang="ru-RU" dirty="0" err="1" smtClean="0"/>
              <a:t>маслянокислые</a:t>
            </a:r>
            <a:r>
              <a:rPr lang="ru-RU" dirty="0" smtClean="0"/>
              <a:t> и другие бактерии, микрококки, плесневые грибы, дрожжи и др. При нарушении условий хранения мясо и мясные продукты быстро подвергаются </a:t>
            </a:r>
            <a:r>
              <a:rPr lang="ru-RU" dirty="0" err="1" smtClean="0"/>
              <a:t>микробиальной</a:t>
            </a:r>
            <a:r>
              <a:rPr lang="ru-RU" dirty="0" smtClean="0"/>
              <a:t> порче, могут развиваться различные пороки: гниение, </a:t>
            </a:r>
            <a:r>
              <a:rPr lang="ru-RU" dirty="0" err="1" smtClean="0"/>
              <a:t>ослизнение</a:t>
            </a:r>
            <a:r>
              <a:rPr lang="ru-RU" dirty="0" smtClean="0"/>
              <a:t>, </a:t>
            </a:r>
            <a:r>
              <a:rPr lang="ru-RU" dirty="0" err="1" smtClean="0"/>
              <a:t>плесневение</a:t>
            </a:r>
            <a:r>
              <a:rPr lang="ru-RU" dirty="0" smtClean="0"/>
              <a:t>, пигментация и др. Мясо и мясные продукты часто становятся причиной микробных пищевых отравлений.</a:t>
            </a:r>
          </a:p>
          <a:p>
            <a:pPr algn="just"/>
            <a:r>
              <a:rPr lang="ru-RU" dirty="0" smtClean="0"/>
              <a:t>Мясо и мясные продукты, полученные от больных животных и не прошедшие обезвреживания, могут стать причиной заболевания людей сальмонеллезом и зоонозными инфекциями — сибирской язвой, бруцеллезом, ящуром и др.</a:t>
            </a:r>
          </a:p>
          <a:p>
            <a:endParaRPr lang="ru-RU" dirty="0"/>
          </a:p>
        </p:txBody>
      </p:sp>
      <p:pic>
        <p:nvPicPr>
          <p:cNvPr id="5" name="Рисунок 4" descr="masljanokislye-bakteri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2" y="2857496"/>
            <a:ext cx="4643439" cy="2071702"/>
          </a:xfrm>
          <a:prstGeom prst="rect">
            <a:avLst/>
          </a:prstGeom>
        </p:spPr>
      </p:pic>
      <p:pic>
        <p:nvPicPr>
          <p:cNvPr id="6" name="Рисунок 5" descr="molochnokislye-bakteri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562" y="357166"/>
            <a:ext cx="4643438" cy="2143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428868"/>
            <a:ext cx="8305800" cy="11430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359</TotalTime>
  <Words>1997</Words>
  <Application>Microsoft Office PowerPoint</Application>
  <PresentationFormat>Экран (4:3)</PresentationFormat>
  <Paragraphs>66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Calibri</vt:lpstr>
      <vt:lpstr>Constantia</vt:lpstr>
      <vt:lpstr>Times New Roman</vt:lpstr>
      <vt:lpstr>Wingdings</vt:lpstr>
      <vt:lpstr>Wingdings 2</vt:lpstr>
      <vt:lpstr>Поток</vt:lpstr>
      <vt:lpstr>Микрофлора пищевых продуктов</vt:lpstr>
      <vt:lpstr>Микрофлора пищевых жиров</vt:lpstr>
      <vt:lpstr>Презентация PowerPoint</vt:lpstr>
      <vt:lpstr>Микрофлора яиц и яичных продуктов</vt:lpstr>
      <vt:lpstr>Презентация PowerPoint</vt:lpstr>
      <vt:lpstr>Микрофлора баночных консервов</vt:lpstr>
      <vt:lpstr>Презентация PowerPoint</vt:lpstr>
      <vt:lpstr>Микрофлора зерновых продуктов и хлеба</vt:lpstr>
      <vt:lpstr>Презентация PowerPoint</vt:lpstr>
      <vt:lpstr>Презентация PowerPoint</vt:lpstr>
      <vt:lpstr>Микрофлора овощей, плодов и ягод</vt:lpstr>
      <vt:lpstr>Презентация PowerPoint</vt:lpstr>
      <vt:lpstr>Презентация PowerPoint</vt:lpstr>
      <vt:lpstr>Микрофлора молочных продуктов </vt:lpstr>
      <vt:lpstr>Презентация PowerPoint</vt:lpstr>
      <vt:lpstr>Пастеризация молока</vt:lpstr>
      <vt:lpstr>Кисломолочные продукты</vt:lpstr>
      <vt:lpstr>Изготовление кисломолочных продуктов</vt:lpstr>
      <vt:lpstr>Получение сыра</vt:lpstr>
      <vt:lpstr>Презентация PowerPoint</vt:lpstr>
      <vt:lpstr>Микрофлора колбасных изделий</vt:lpstr>
      <vt:lpstr>Виды порчи колбас</vt:lpstr>
      <vt:lpstr>Презентация PowerPoint</vt:lpstr>
      <vt:lpstr>Микрофлора мяса</vt:lpstr>
      <vt:lpstr>Презентация PowerPoint</vt:lpstr>
      <vt:lpstr>Спасибо за внимание!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Микрофлора различных продуктов питания</dc:title>
  <dc:creator>1</dc:creator>
  <cp:lastModifiedBy>Дэниел Домников</cp:lastModifiedBy>
  <cp:revision>25</cp:revision>
  <dcterms:created xsi:type="dcterms:W3CDTF">2017-02-23T06:17:42Z</dcterms:created>
  <dcterms:modified xsi:type="dcterms:W3CDTF">2026-08-31T11:36:10Z</dcterms:modified>
</cp:coreProperties>
</file>