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94" r:id="rId2"/>
    <p:sldId id="257" r:id="rId3"/>
    <p:sldId id="289" r:id="rId4"/>
    <p:sldId id="258" r:id="rId5"/>
    <p:sldId id="290" r:id="rId6"/>
    <p:sldId id="291" r:id="rId7"/>
    <p:sldId id="292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8" r:id="rId35"/>
    <p:sldId id="285" r:id="rId36"/>
    <p:sldId id="287" r:id="rId37"/>
    <p:sldId id="286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413A92-54BB-4B2D-93F6-1007C33EE597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ECB95-92F2-46A6-ACF0-E48D5CE208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476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8ECB95-92F2-46A6-ACF0-E48D5CE208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727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F2578FA-5560-4DAD-A5FF-583E089732BC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59A14FDE-D6A0-4C9C-B11F-CAC8774913A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6832"/>
            <a:ext cx="3279932" cy="1877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72816"/>
            <a:ext cx="30861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71" y="3789874"/>
            <a:ext cx="2581275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364" y="3237210"/>
            <a:ext cx="27051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96416"/>
            <a:ext cx="272415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963" y="4068770"/>
            <a:ext cx="2686050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16632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425" y="1859707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326"/>
            <a:ext cx="2581275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656" y="4797152"/>
            <a:ext cx="29432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71" y="5573438"/>
            <a:ext cx="3023112" cy="1383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823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ru-RU" sz="2400" dirty="0"/>
              <a:t>Санитарно-микробиологические исследования пищевых продуктов. Исследование продуктов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988768"/>
          </a:xfrm>
          <a:ln w="38100">
            <a:solidFill>
              <a:schemeClr val="tx2"/>
            </a:solidFill>
          </a:ln>
        </p:spPr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3200" dirty="0"/>
              <a:t>Пищевые продукты — самые сложные объекты в санитарной микробиологии. </a:t>
            </a:r>
            <a:endParaRPr lang="ru-RU" sz="3200" dirty="0" smtClean="0"/>
          </a:p>
          <a:p>
            <a:pPr marL="457200" indent="-457200">
              <a:buFont typeface="Wingdings" pitchFamily="2" charset="2"/>
              <a:buChar char="Ø"/>
            </a:pPr>
            <a:r>
              <a:rPr lang="ru-RU" sz="3200" dirty="0" smtClean="0"/>
              <a:t>Этот связано с разнообразием </a:t>
            </a:r>
            <a:r>
              <a:rPr lang="ru-RU" sz="3200" dirty="0"/>
              <a:t>и обилием микрофлоры в них, </a:t>
            </a:r>
            <a:endParaRPr lang="ru-RU" sz="3200" dirty="0" smtClean="0"/>
          </a:p>
          <a:p>
            <a:pPr marL="457200" indent="-457200">
              <a:buFont typeface="Wingdings" pitchFamily="2" charset="2"/>
              <a:buChar char="Ø"/>
            </a:pPr>
            <a:r>
              <a:rPr lang="ru-RU" sz="3200" dirty="0" smtClean="0"/>
              <a:t>также </a:t>
            </a:r>
            <a:r>
              <a:rPr lang="ru-RU" sz="3200" dirty="0"/>
              <a:t>использованием микроорганизмов в производстве многих </a:t>
            </a:r>
            <a:r>
              <a:rPr lang="ru-RU" sz="3200" dirty="0" smtClean="0"/>
              <a:t>продуктов.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19600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микрофлора </a:t>
            </a:r>
            <a:r>
              <a:rPr lang="ru-RU" dirty="0"/>
              <a:t>пищевых продуктов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7825680" cy="4641379"/>
          </a:xfrm>
          <a:ln w="38100">
            <a:solidFill>
              <a:schemeClr val="tx2"/>
            </a:solidFill>
          </a:ln>
        </p:spPr>
        <p:txBody>
          <a:bodyPr>
            <a:normAutofit fontScale="92500" lnSpcReduction="10000"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Пищевые продукты играют важнейшую роль в питании человека.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то же время они наиболее подвержены микробной порче из-за благоприятного химического состава и, особенно, содержания большого количества воды (относятся к скоропортящимся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Состав микрофлоры пищевых продуктов зависит от происхождения, санитарного состояния продукта, условий его производства, перевозки, хранения и реализации</a:t>
            </a:r>
            <a:r>
              <a:rPr lang="ru-RU" b="0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032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355160" cy="13716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2800" dirty="0"/>
              <a:t>пищевые продукты </a:t>
            </a:r>
            <a:r>
              <a:rPr lang="ru-RU" sz="2800" dirty="0" smtClean="0"/>
              <a:t>возбудители </a:t>
            </a:r>
            <a:r>
              <a:rPr lang="ru-RU" sz="2800" dirty="0"/>
              <a:t>многих инфекционных </a:t>
            </a:r>
            <a:r>
              <a:rPr lang="ru-RU" sz="2800" dirty="0" smtClean="0"/>
              <a:t>болезней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988768"/>
          </a:xfrm>
          <a:ln w="7620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Возбудители </a:t>
            </a:r>
            <a:r>
              <a:rPr lang="ru-RU" dirty="0"/>
              <a:t>многих инфекционных болезней — брюшного тифа и паратифов, сальмонеллёзов, дизентерии, </a:t>
            </a:r>
            <a:r>
              <a:rPr lang="ru-RU" dirty="0" err="1"/>
              <a:t>эшерихиозов</a:t>
            </a:r>
            <a:r>
              <a:rPr lang="ru-RU" dirty="0"/>
              <a:t>, ботулизма, холеры, бруцеллёза, туберкулёза, сибирской язвы, некоторых риккетсиозов (Ку-лихорадка) и вирусных инфекций (ящур, полиомиелит и др.).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Пищевые </a:t>
            </a:r>
            <a:r>
              <a:rPr lang="ru-RU" dirty="0" err="1"/>
              <a:t>токсикоинфекции</a:t>
            </a:r>
            <a:r>
              <a:rPr lang="ru-RU" dirty="0"/>
              <a:t>, вызываемые стафилококками и многочисленными условно-патогенными </a:t>
            </a:r>
            <a:r>
              <a:rPr lang="ru-RU" dirty="0" err="1" smtClean="0"/>
              <a:t>микроорганизмама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Обсеменение </a:t>
            </a:r>
            <a:r>
              <a:rPr lang="ru-RU" dirty="0"/>
              <a:t>их микробами может происходить на всех этапах заготовки, хранения и приготовления. </a:t>
            </a:r>
            <a:endParaRPr lang="ru-RU" dirty="0" smtClean="0"/>
          </a:p>
          <a:p>
            <a:r>
              <a:rPr lang="ru-RU" dirty="0" smtClean="0"/>
              <a:t>Пищевые </a:t>
            </a:r>
            <a:r>
              <a:rPr lang="ru-RU" dirty="0"/>
              <a:t>продукты </a:t>
            </a:r>
            <a:r>
              <a:rPr lang="ru-RU" dirty="0" smtClean="0"/>
              <a:t>невозможно </a:t>
            </a:r>
            <a:r>
              <a:rPr lang="ru-RU" dirty="0"/>
              <a:t>полностью освободить от присутствия микроорганизмов без </a:t>
            </a:r>
            <a:r>
              <a:rPr lang="ru-RU" dirty="0" smtClean="0"/>
              <a:t>изменения </a:t>
            </a:r>
            <a:r>
              <a:rPr lang="ru-RU" dirty="0"/>
              <a:t>их вкусовых качеств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760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0631" y="1772816"/>
            <a:ext cx="7940969" cy="4373563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Микроорганизмы - показатели микробиологической стабильности продукта (дрожжи, грибы-плесени).</a:t>
            </a:r>
          </a:p>
          <a:p>
            <a:r>
              <a:rPr lang="ru-RU" sz="3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Микробиальная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порча продуктов может происходить по типу брожения, гниения, </a:t>
            </a:r>
            <a:r>
              <a:rPr lang="ru-RU" sz="32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плесневения</a:t>
            </a:r>
            <a:r>
              <a:rPr lang="ru-RU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разложения жиров.</a:t>
            </a:r>
          </a:p>
        </p:txBody>
      </p:sp>
    </p:spTree>
    <p:extLst>
      <p:ext uri="{BB962C8B-B14F-4D97-AF65-F5344CB8AC3E}">
        <p14:creationId xmlns:p14="http://schemas.microsoft.com/office/powerpoint/2010/main" val="104429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923112" cy="1371600"/>
          </a:xfrm>
        </p:spPr>
        <p:txBody>
          <a:bodyPr>
            <a:normAutofit/>
          </a:bodyPr>
          <a:lstStyle/>
          <a:p>
            <a:r>
              <a:rPr lang="ru-RU" dirty="0" err="1" smtClean="0"/>
              <a:t>Маслянокислое</a:t>
            </a:r>
            <a:r>
              <a:rPr lang="ru-RU" dirty="0" smtClean="0"/>
              <a:t> брожение. Гниение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2400" b="0" dirty="0" err="1"/>
              <a:t>Маслянокислому</a:t>
            </a:r>
            <a:r>
              <a:rPr lang="ru-RU" sz="2400" b="0" dirty="0"/>
              <a:t> брожению подвергаются молоко, сыры и другие молочные продукты в результате размножения в них спорообразующих анаэробных бактерий</a:t>
            </a:r>
            <a:r>
              <a:rPr lang="ru-RU" sz="2400" b="0" dirty="0" smtClean="0"/>
              <a:t>.</a:t>
            </a:r>
          </a:p>
          <a:p>
            <a:r>
              <a:rPr lang="ru-RU" sz="2400" b="0" dirty="0" smtClean="0"/>
              <a:t> масляная </a:t>
            </a:r>
            <a:r>
              <a:rPr lang="ru-RU" sz="2400" b="0" dirty="0"/>
              <a:t>кислота, </a:t>
            </a:r>
            <a:r>
              <a:rPr lang="ru-RU" sz="2400" b="0" dirty="0" smtClean="0"/>
              <a:t>будет </a:t>
            </a:r>
            <a:r>
              <a:rPr lang="ru-RU" sz="2400" b="0" dirty="0"/>
              <a:t>неприятный вкус и запах. </a:t>
            </a:r>
            <a:endParaRPr lang="ru-RU" sz="2400" b="0" dirty="0" smtClean="0"/>
          </a:p>
          <a:p>
            <a:r>
              <a:rPr lang="ru-RU" sz="2400" b="0" dirty="0" smtClean="0"/>
              <a:t>Уксуснокислое </a:t>
            </a:r>
            <a:r>
              <a:rPr lang="ru-RU" sz="2400" b="0" dirty="0"/>
              <a:t>брожение приводит к прокисанию, в частности вина и пива. А спиртовое брожение, вызываемое дрожжами, используется в производстве спирта, пива и др</a:t>
            </a:r>
            <a:r>
              <a:rPr lang="ru-RU" sz="2400" b="0" dirty="0" smtClean="0"/>
              <a:t>.</a:t>
            </a:r>
          </a:p>
          <a:p>
            <a:r>
              <a:rPr lang="ru-RU" sz="2400" b="0" dirty="0" smtClean="0"/>
              <a:t> </a:t>
            </a:r>
            <a:r>
              <a:rPr lang="ru-RU" sz="2400" b="0" dirty="0"/>
              <a:t>Молочнокислое брожение применяется для приготовления различных кисломолочных продуктов</a:t>
            </a:r>
            <a:r>
              <a:rPr lang="ru-RU" sz="2400" b="0" dirty="0" smtClean="0"/>
              <a:t>.</a:t>
            </a:r>
            <a:endParaRPr lang="ru-RU" sz="2400" b="0" dirty="0"/>
          </a:p>
        </p:txBody>
      </p:sp>
    </p:spTree>
    <p:extLst>
      <p:ext uri="{BB962C8B-B14F-4D97-AF65-F5344CB8AC3E}">
        <p14:creationId xmlns:p14="http://schemas.microsoft.com/office/powerpoint/2010/main" val="282527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Гниение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1412776"/>
            <a:ext cx="8027377" cy="4713387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/>
              <a:t>Гниение -- процесс разложения белков с образованием неприятно пахнущих газов, вызываемый воздействием комплекса микробов гниения.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/>
              <a:t>Это причина порчи многих белковых продуктов. К примеру, плесневые грибы вызывают </a:t>
            </a:r>
            <a:r>
              <a:rPr lang="ru-RU" sz="2400" dirty="0" err="1"/>
              <a:t>плесневение</a:t>
            </a:r>
            <a:r>
              <a:rPr lang="ru-RU" sz="2400" dirty="0"/>
              <a:t> продуктов даже при их хранении в холодильных камерах, так как грибы устойчивы к воздействию низких температур.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/>
              <a:t>Особую опасность представляет инфицирование пищевых продуктов патогенными микроорганизмами, </a:t>
            </a:r>
            <a:r>
              <a:rPr lang="ru-RU" sz="2400" dirty="0" smtClean="0"/>
              <a:t>способные </a:t>
            </a:r>
            <a:r>
              <a:rPr lang="ru-RU" sz="2400" dirty="0"/>
              <a:t>не только длительно сохранять жизнеспособность в продуктах, но и интенсивно размножаться в них.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dirty="0"/>
          </a:p>
          <a:p>
            <a:pPr marL="342900" indent="-342900">
              <a:buFont typeface="Wingdings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949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факторов </a:t>
            </a:r>
            <a:r>
              <a:rPr lang="ru-RU" dirty="0" smtClean="0"/>
              <a:t>роста</a:t>
            </a:r>
            <a:r>
              <a:rPr lang="ru-RU" dirty="0"/>
              <a:t> микроорганизмов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988768"/>
          </a:xfrm>
          <a:ln w="5715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В пище  факторы роста и витамины способствует росту микроорганизмов.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Этот факт является основным отличием от прочих санитарно-микробиологических исследований, так как ни в воде или почве, ни тем более в воздухе столь бурного размножения микробов не происходит.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При этом следует помнить, что естественная и безвредная для человека микрофлора пищи служит биологической защитой от нежелательных «гостей».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 Как во всяком биоценозе, в ней могут доминировать те или иные виды, влияющие на качество пищевых продуктов.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1935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Микрофлора.</a:t>
            </a:r>
            <a:r>
              <a:rPr lang="ru-RU" dirty="0" smtClean="0"/>
              <a:t> биоценоз.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5105400"/>
          </a:xfrm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В продуктах питания различают </a:t>
            </a:r>
            <a:r>
              <a:rPr lang="ru-RU" sz="2400" dirty="0" smtClean="0">
                <a:solidFill>
                  <a:srgbClr val="FF0000"/>
                </a:solidFill>
              </a:rPr>
              <a:t>СПЕЦИФИЧЕСКУЮ И НЕСПЕЦИФИЧЕСКУЮ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Необходимо оценивать анализ биоценоза.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Учитывать качество и характер исследуемых продуктов.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FF0000"/>
                </a:solidFill>
              </a:rPr>
              <a:t>Например</a:t>
            </a:r>
            <a:r>
              <a:rPr lang="ru-RU" sz="2400" dirty="0" smtClean="0"/>
              <a:t>, энтерококки можно рассматривать как признак фекального загрязнения, но их культуры также применяют при изготовлении некоторых продуктов, например диетической простокваши или сыра «</a:t>
            </a:r>
            <a:r>
              <a:rPr lang="ru-RU" sz="2400" dirty="0" err="1" smtClean="0"/>
              <a:t>чэддер</a:t>
            </a:r>
            <a:r>
              <a:rPr lang="ru-RU" sz="2400" dirty="0" smtClean="0"/>
              <a:t>»..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71553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067128" cy="1548090"/>
          </a:xfrm>
        </p:spPr>
        <p:txBody>
          <a:bodyPr>
            <a:normAutofit fontScale="90000"/>
          </a:bodyPr>
          <a:lstStyle/>
          <a:p>
            <a:r>
              <a:rPr lang="ru-RU" dirty="0"/>
              <a:t>Специфическая микрофлора, пищевых </a:t>
            </a:r>
            <a:r>
              <a:rPr lang="ru-RU" dirty="0" smtClean="0"/>
              <a:t>продуктов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5105400"/>
          </a:xfrm>
          <a:ln w="7620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/>
              <a:t>Специфические микроорганизмы используют в приготовлении всех кисломолочных продуктов, хлеба, пива, вина, в квашении овощей и т.д</a:t>
            </a:r>
            <a:r>
              <a:rPr lang="ru-RU" dirty="0" smtClean="0"/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/>
              <a:t>При приготовлении кефира, простокваши, кумыса, творога, сметаны, масла используют </a:t>
            </a:r>
            <a:r>
              <a:rPr lang="ru-RU" dirty="0" err="1">
                <a:solidFill>
                  <a:srgbClr val="FF0000"/>
                </a:solidFill>
              </a:rPr>
              <a:t>Lactococcus</a:t>
            </a:r>
            <a:r>
              <a:rPr lang="ru-RU" dirty="0">
                <a:solidFill>
                  <a:srgbClr val="FF0000"/>
                </a:solidFill>
              </a:rPr>
              <a:t> (устар. </a:t>
            </a:r>
            <a:r>
              <a:rPr lang="ru-RU" dirty="0" err="1">
                <a:solidFill>
                  <a:srgbClr val="FF0000"/>
                </a:solidFill>
              </a:rPr>
              <a:t>Streptococcus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dirty="0" err="1">
                <a:solidFill>
                  <a:srgbClr val="FF0000"/>
                </a:solidFill>
              </a:rPr>
              <a:t>lactis</a:t>
            </a:r>
            <a:r>
              <a:rPr lang="ru-RU" dirty="0">
                <a:solidFill>
                  <a:srgbClr val="FF0000"/>
                </a:solidFill>
              </a:rPr>
              <a:t> (молочно-кислый стрептококк).</a:t>
            </a:r>
            <a:r>
              <a:rPr lang="ru-RU" dirty="0"/>
              <a:t> В эти же продукты для получения сметанообразного состояния добавляют </a:t>
            </a:r>
            <a:r>
              <a:rPr lang="ru-RU" dirty="0" err="1">
                <a:solidFill>
                  <a:srgbClr val="FF0000"/>
                </a:solidFill>
              </a:rPr>
              <a:t>Streptococcus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cremoris</a:t>
            </a:r>
            <a:r>
              <a:rPr lang="ru-RU" dirty="0">
                <a:solidFill>
                  <a:srgbClr val="FF0000"/>
                </a:solidFill>
              </a:rPr>
              <a:t> (сливочный стрептококк). </a:t>
            </a:r>
            <a:endParaRPr lang="ru-RU" dirty="0" smtClean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srgbClr val="FF0000"/>
                </a:solidFill>
              </a:rPr>
              <a:t>Для </a:t>
            </a:r>
            <a:r>
              <a:rPr lang="ru-RU" dirty="0">
                <a:solidFill>
                  <a:srgbClr val="FF0000"/>
                </a:solidFill>
              </a:rPr>
              <a:t>заквашивания кефира использую</a:t>
            </a:r>
            <a:r>
              <a:rPr lang="ru-RU" dirty="0"/>
              <a:t>т так называемые кефирные зёрна, состоящие из казеина, в котором находятся </a:t>
            </a:r>
            <a:r>
              <a:rPr lang="ru-RU" dirty="0">
                <a:solidFill>
                  <a:srgbClr val="FF0000"/>
                </a:solidFill>
              </a:rPr>
              <a:t>ассоциации микроорганизмов: молочно-кислые стрептококки, </a:t>
            </a:r>
            <a:r>
              <a:rPr lang="ru-RU" dirty="0" err="1">
                <a:solidFill>
                  <a:srgbClr val="FF0000"/>
                </a:solidFill>
              </a:rPr>
              <a:t>лактобациллы</a:t>
            </a:r>
            <a:r>
              <a:rPr lang="ru-RU" dirty="0">
                <a:solidFill>
                  <a:srgbClr val="FF0000"/>
                </a:solidFill>
              </a:rPr>
              <a:t>, молочные и дрожжеподобные грибы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913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специфическуя</a:t>
            </a:r>
            <a:r>
              <a:rPr lang="ru-RU" dirty="0" smtClean="0"/>
              <a:t> микрофлора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003232" cy="5060776"/>
          </a:xfrm>
          <a:ln w="57150">
            <a:solidFill>
              <a:schemeClr val="tx2"/>
            </a:solidFill>
          </a:ln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800" dirty="0">
                <a:solidFill>
                  <a:srgbClr val="FF0000"/>
                </a:solidFill>
              </a:rPr>
              <a:t>Молочно-кислые кокки и палочки</a:t>
            </a:r>
            <a:r>
              <a:rPr lang="ru-RU" sz="2800" dirty="0"/>
              <a:t>, </a:t>
            </a:r>
            <a:r>
              <a:rPr lang="ru-RU" sz="2800" dirty="0" err="1"/>
              <a:t>гидролизуя</a:t>
            </a:r>
            <a:r>
              <a:rPr lang="ru-RU" sz="2800" dirty="0"/>
              <a:t> лактозу, </a:t>
            </a:r>
            <a:r>
              <a:rPr lang="ru-RU" sz="2800" dirty="0" smtClean="0"/>
              <a:t>насыщают </a:t>
            </a:r>
            <a:r>
              <a:rPr lang="ru-RU" sz="2800" dirty="0"/>
              <a:t>продукт углекислотой, что придаёт кефиру особый </a:t>
            </a:r>
            <a:r>
              <a:rPr lang="ru-RU" sz="2800" dirty="0" smtClean="0"/>
              <a:t>вкус.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 smtClean="0"/>
              <a:t>В </a:t>
            </a:r>
            <a:r>
              <a:rPr lang="ru-RU" sz="2800" dirty="0"/>
              <a:t>приготовлении некоторых кисломолочных продуктов (</a:t>
            </a:r>
            <a:r>
              <a:rPr lang="ru-RU" sz="2800" dirty="0">
                <a:solidFill>
                  <a:srgbClr val="FF0000"/>
                </a:solidFill>
              </a:rPr>
              <a:t>ацидофилина</a:t>
            </a:r>
            <a:r>
              <a:rPr lang="ru-RU" sz="2800" dirty="0"/>
              <a:t>, кислого молока) используют </a:t>
            </a:r>
            <a:r>
              <a:rPr lang="ru-RU" sz="2800" dirty="0" err="1">
                <a:solidFill>
                  <a:schemeClr val="tx2"/>
                </a:solidFill>
              </a:rPr>
              <a:t>Lactobacillus</a:t>
            </a:r>
            <a:r>
              <a:rPr lang="ru-RU" sz="2800" dirty="0">
                <a:solidFill>
                  <a:schemeClr val="tx2"/>
                </a:solidFill>
              </a:rPr>
              <a:t> </a:t>
            </a:r>
            <a:r>
              <a:rPr lang="ru-RU" sz="2800" dirty="0" err="1">
                <a:solidFill>
                  <a:schemeClr val="tx2"/>
                </a:solidFill>
              </a:rPr>
              <a:t>bulgaricus</a:t>
            </a:r>
            <a:r>
              <a:rPr lang="ru-RU" sz="2800" dirty="0">
                <a:solidFill>
                  <a:schemeClr val="tx2"/>
                </a:solidFill>
              </a:rPr>
              <a:t> (болгарская палочка) и </a:t>
            </a:r>
            <a:r>
              <a:rPr lang="ru-RU" sz="2800" dirty="0" err="1">
                <a:solidFill>
                  <a:schemeClr val="tx2"/>
                </a:solidFill>
              </a:rPr>
              <a:t>Lactobacillus</a:t>
            </a:r>
            <a:r>
              <a:rPr lang="ru-RU" sz="2800" dirty="0">
                <a:solidFill>
                  <a:schemeClr val="tx2"/>
                </a:solidFill>
              </a:rPr>
              <a:t> </a:t>
            </a:r>
            <a:r>
              <a:rPr lang="ru-RU" sz="2800" dirty="0" err="1">
                <a:solidFill>
                  <a:schemeClr val="tx2"/>
                </a:solidFill>
              </a:rPr>
              <a:t>acidophilus</a:t>
            </a:r>
            <a:r>
              <a:rPr lang="ru-RU" sz="2800" dirty="0">
                <a:solidFill>
                  <a:schemeClr val="tx2"/>
                </a:solidFill>
              </a:rPr>
              <a:t> (ацидофильная палочка). </a:t>
            </a:r>
          </a:p>
        </p:txBody>
      </p:sp>
    </p:spTree>
    <p:extLst>
      <p:ext uri="{BB962C8B-B14F-4D97-AF65-F5344CB8AC3E}">
        <p14:creationId xmlns:p14="http://schemas.microsoft.com/office/powerpoint/2010/main" val="2889156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067128" cy="15121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700" dirty="0" smtClean="0"/>
              <a:t>Неспецифическая </a:t>
            </a:r>
            <a:r>
              <a:rPr lang="ru-RU" sz="2700" dirty="0"/>
              <a:t>микрофлора пищевых продуктов.</a:t>
            </a:r>
            <a:br>
              <a:rPr lang="ru-RU" sz="2700" dirty="0"/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3200" dirty="0" smtClean="0"/>
              <a:t>Случайно попадающие на пищевые продукты из окружающей среды.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3200" dirty="0" smtClean="0"/>
              <a:t>Сапрофиты, патогенные и условно-патогенные микроорганизмы, а также виды, вызывающие порчу пищевых продуктов.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22303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факторы</a:t>
            </a:r>
            <a:r>
              <a:rPr lang="ru-RU" dirty="0"/>
              <a:t> загрязнённости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 w="5715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СТЕПЕНЬ ЗАГРЯЗНЁННОСТИ ПОСТОРОННЕЙ МИКРОФЛОРОЙ ЗАВИСИТ ОТ МНОГИХ ФАКТОРОВ: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ПРАВИЛЬНОСТИ ЗАГОТОВКИ САМОГО ПИЩЕВОГО ПРОДУКТА,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ЕГО ТРАНСПОРТИРОВКИ, ХРАНЕНИЯ, ТЕХНОЛОГИИ ПОСЛЕДУЮЩЕЙ ОБРАБОТКИ И, НА ВСЕХ ЭТАПАХ,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ОТ СОБЛЮДЕНИЯ САНИТАРНОГО РЕЖИМА.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83452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/>
              <a:t>Санитарно-микробиологический анализ качества пищевых </a:t>
            </a:r>
            <a:r>
              <a:rPr lang="ru-RU" sz="2400" dirty="0" smtClean="0"/>
              <a:t>продуктов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 w="3810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ru-RU" sz="4000" dirty="0"/>
              <a:t>два основных </a:t>
            </a:r>
            <a:r>
              <a:rPr lang="ru-RU" sz="4000" dirty="0" smtClean="0"/>
              <a:t>показателя: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ru-RU" sz="4000" dirty="0" smtClean="0"/>
              <a:t>степень </a:t>
            </a:r>
            <a:r>
              <a:rPr lang="ru-RU" sz="4000" dirty="0"/>
              <a:t>обсеменённости продуктов микроорганизмами </a:t>
            </a:r>
            <a:endParaRPr lang="ru-RU" sz="4000" dirty="0" smtClean="0"/>
          </a:p>
          <a:p>
            <a:pPr marL="571500" indent="-571500">
              <a:buFont typeface="Wingdings" pitchFamily="2" charset="2"/>
              <a:buChar char="Ø"/>
            </a:pPr>
            <a:r>
              <a:rPr lang="ru-RU" sz="4000" dirty="0" smtClean="0"/>
              <a:t> </a:t>
            </a:r>
            <a:r>
              <a:rPr lang="ru-RU" sz="4000" dirty="0"/>
              <a:t>наличие патогенных микроорганизмов. </a:t>
            </a:r>
          </a:p>
        </p:txBody>
      </p:sp>
    </p:spTree>
    <p:extLst>
      <p:ext uri="{BB962C8B-B14F-4D97-AF65-F5344CB8AC3E}">
        <p14:creationId xmlns:p14="http://schemas.microsoft.com/office/powerpoint/2010/main" val="380493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цели</a:t>
            </a:r>
            <a:r>
              <a:rPr lang="ru-RU" dirty="0"/>
              <a:t> </a:t>
            </a:r>
            <a:r>
              <a:rPr lang="ru-RU" dirty="0" smtClean="0"/>
              <a:t>Исследования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 w="57150">
            <a:solidFill>
              <a:schemeClr val="tx2"/>
            </a:solidFill>
          </a:ln>
        </p:spPr>
        <p:txBody>
          <a:bodyPr/>
          <a:lstStyle/>
          <a:p>
            <a:pPr marL="4343400" lvl="8" indent="-457200">
              <a:buAutoNum type="arabicPeriod"/>
            </a:pPr>
            <a:r>
              <a:rPr lang="ru-RU" b="0" dirty="0" smtClean="0"/>
              <a:t>.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400" dirty="0"/>
              <a:t>Контроль качества сырья, </a:t>
            </a:r>
            <a:r>
              <a:rPr lang="ru-RU" sz="2400" dirty="0" smtClean="0"/>
              <a:t>в </a:t>
            </a:r>
            <a:r>
              <a:rPr lang="ru-RU" sz="2400" dirty="0"/>
              <a:t>производстве пищевых продуктов и оценка санитарно-гигиенических условий их изготовления </a:t>
            </a:r>
            <a:endParaRPr lang="ru-RU" sz="2400" dirty="0" smtClean="0"/>
          </a:p>
          <a:p>
            <a:pPr marL="457200" indent="-457200">
              <a:buFont typeface="Wingdings" pitchFamily="2" charset="2"/>
              <a:buChar char="Ø"/>
            </a:pPr>
            <a:r>
              <a:rPr lang="ru-RU" sz="2400" dirty="0" smtClean="0"/>
              <a:t>Контроль </a:t>
            </a:r>
            <a:r>
              <a:rPr lang="ru-RU" sz="2400" dirty="0"/>
              <a:t>режимов хранения пищевых продуктов и оценка санитарно-гигиенических условий их транспортировки и реализации. </a:t>
            </a:r>
            <a:endParaRPr lang="ru-RU" sz="2400" dirty="0" smtClean="0"/>
          </a:p>
          <a:p>
            <a:pPr marL="457200" indent="-457200">
              <a:buFont typeface="Wingdings" pitchFamily="2" charset="2"/>
              <a:buChar char="Ø"/>
            </a:pPr>
            <a:r>
              <a:rPr lang="ru-RU" sz="2400" dirty="0" smtClean="0"/>
              <a:t>Контроль </a:t>
            </a:r>
            <a:r>
              <a:rPr lang="ru-RU" sz="2400" dirty="0"/>
              <a:t>над обеспечением эпидемической безопасности пищевых продуктов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006014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качественные и количественные </a:t>
            </a:r>
            <a:r>
              <a:rPr lang="ru-RU" sz="2400" dirty="0" smtClean="0"/>
              <a:t>методы исследования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 w="5715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Качественными </a:t>
            </a:r>
            <a:r>
              <a:rPr lang="ru-RU" sz="2400" dirty="0"/>
              <a:t>методами определяют характер технологической микрофлоры и возбудителей порчи продуктов. </a:t>
            </a:r>
            <a:endParaRPr lang="ru-RU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Количественными </a:t>
            </a:r>
            <a:r>
              <a:rPr lang="ru-RU" sz="2400" dirty="0"/>
              <a:t>методами </a:t>
            </a:r>
            <a:r>
              <a:rPr lang="ru-RU" sz="2400" dirty="0" smtClean="0"/>
              <a:t>определяют </a:t>
            </a:r>
            <a:r>
              <a:rPr lang="ru-RU" sz="2400" dirty="0"/>
              <a:t>сроки хранения и реализации продуктов. </a:t>
            </a:r>
            <a:endParaRPr lang="ru-RU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Общее </a:t>
            </a:r>
            <a:r>
              <a:rPr lang="ru-RU" sz="2400" dirty="0"/>
              <a:t>количество микроорганизмов исследуют в 1 г или 1 см3 продукта методом кратных разведений</a:t>
            </a:r>
            <a:r>
              <a:rPr lang="ru-RU" sz="2400" dirty="0" smtClean="0"/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/>
              <a:t>Конкретные виды определяют с использованием специфичных тестов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423000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количественные методы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ru-RU" sz="2800" dirty="0" smtClean="0"/>
              <a:t>1.Сроки хранения и реализации продуктов. </a:t>
            </a:r>
          </a:p>
          <a:p>
            <a:r>
              <a:rPr lang="ru-RU" sz="2800" dirty="0" smtClean="0"/>
              <a:t>2.Общее количество микроорганизмов исследуют в 1 г или 1 см3 продукта методом кратных разведений. </a:t>
            </a:r>
          </a:p>
          <a:p>
            <a:r>
              <a:rPr lang="ru-RU" sz="2800" dirty="0" smtClean="0"/>
              <a:t>3.виды определяют с использованием специфичных тестов.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80030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Факторы микробной </a:t>
            </a:r>
            <a:r>
              <a:rPr lang="ru-RU" dirty="0"/>
              <a:t>обсеменённости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7620000" cy="5040560"/>
          </a:xfrm>
          <a:ln w="57150">
            <a:solidFill>
              <a:schemeClr val="tx2"/>
            </a:solidFill>
          </a:ln>
        </p:spPr>
        <p:txBody>
          <a:bodyPr>
            <a:normAutofit fontScale="62500" lnSpcReduction="20000"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Физико-химические свойства продуктов.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Большинство </a:t>
            </a:r>
            <a:r>
              <a:rPr lang="ru-RU" sz="4600" dirty="0">
                <a:latin typeface="Times New Roman" pitchFamily="18" charset="0"/>
                <a:cs typeface="Times New Roman" pitchFamily="18" charset="0"/>
              </a:rPr>
              <a:t>микроорганизмов плохо выживает в продуктах с очень низкими и высокими значениями рН. </a:t>
            </a:r>
            <a:endParaRPr lang="ru-RU" sz="4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Особенно </a:t>
            </a:r>
            <a:r>
              <a:rPr lang="ru-RU" sz="4600" dirty="0">
                <a:latin typeface="Times New Roman" pitchFamily="18" charset="0"/>
                <a:cs typeface="Times New Roman" pitchFamily="18" charset="0"/>
              </a:rPr>
              <a:t>обильно они размножаются в продуктах с жидкой и полужидкой консистенцией. </a:t>
            </a:r>
            <a:endParaRPr lang="ru-RU" sz="46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4600" dirty="0">
                <a:latin typeface="Times New Roman" pitchFamily="18" charset="0"/>
                <a:cs typeface="Times New Roman" pitchFamily="18" charset="0"/>
              </a:rPr>
              <a:t>плотных, особенно сухих или порошкообразных продуктах, условия для размножения микробов затруднены и в них они располагаются «гнёздами</a:t>
            </a: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*.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4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482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86862"/>
            <a:ext cx="7620000" cy="6471138"/>
          </a:xfrm>
          <a:ln w="57150">
            <a:solidFill>
              <a:schemeClr val="tx2"/>
            </a:solidFill>
          </a:ln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обсеменённость пищевых продуктов влияют некоторые особенности технологии их производства и хранения.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Механическая переработка (изготовление фарша, пюре и др.) увеличивает вероятность обсеменённости и способствует гомогенному распространению микроорганизмов по всему продукту. •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Химическая обработка (соление, маринование) способствует резкому уменьшению числа микроорганизмов. Нередко солёные продукты дополнительно коптят, что ещё более снижает обсеменённость. </a:t>
            </a:r>
          </a:p>
        </p:txBody>
      </p:sp>
    </p:spTree>
    <p:extLst>
      <p:ext uri="{BB962C8B-B14F-4D97-AF65-F5344CB8AC3E}">
        <p14:creationId xmlns:p14="http://schemas.microsoft.com/office/powerpoint/2010/main" val="1628943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Факторы микробной обсеменённости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988768"/>
          </a:xfrm>
          <a:ln w="57150">
            <a:solidFill>
              <a:schemeClr val="tx2"/>
            </a:solidFill>
          </a:ln>
        </p:spPr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На рост микроорганизмов существенно влияет температурный режим их производства и хранения.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температуры более неблагоприятно действует на микробов, чем понижение,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поэтому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действие высоких температур широко используют для обработки пищевых продуктов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79626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Гигиенические нормативы по микробиологическим </a:t>
            </a:r>
            <a:r>
              <a:rPr lang="ru-RU" sz="2400" dirty="0" smtClean="0"/>
              <a:t>показателям</a:t>
            </a:r>
            <a:r>
              <a:rPr lang="ru-RU" sz="2400" dirty="0"/>
              <a:t> </a:t>
            </a:r>
            <a:r>
              <a:rPr lang="ru-RU" sz="2400" dirty="0" smtClean="0"/>
              <a:t>(СПМ)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7620000" cy="5112568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Включают контроль над 4 группами СПМ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/>
                </a:solidFill>
              </a:rPr>
              <a:t>МЕЗОФИЛЬНЫЕ АЭРОБНЫЕ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 Факультативно-анаэробные микроорганизмы — </a:t>
            </a:r>
            <a:r>
              <a:rPr lang="ru-RU" dirty="0" smtClean="0">
                <a:solidFill>
                  <a:schemeClr val="tx2"/>
                </a:solidFill>
              </a:rPr>
              <a:t>МАФАМ</a:t>
            </a:r>
            <a:r>
              <a:rPr lang="ru-RU" dirty="0" smtClean="0"/>
              <a:t> (дающие рост после </a:t>
            </a:r>
            <a:r>
              <a:rPr lang="ru-RU" dirty="0" err="1" smtClean="0"/>
              <a:t>инкубирования</a:t>
            </a:r>
            <a:r>
              <a:rPr lang="ru-RU" dirty="0" smtClean="0"/>
              <a:t> при 30 "С в течение 72 ч при глубинном методе посева)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tx2"/>
                </a:solidFill>
              </a:rPr>
              <a:t>БГКП</a:t>
            </a:r>
            <a:r>
              <a:rPr lang="ru-RU" dirty="0" smtClean="0"/>
              <a:t>. • Условно-патогенные микроорганизмы, к которым относят </a:t>
            </a:r>
            <a:r>
              <a:rPr lang="ru-RU" dirty="0" smtClean="0">
                <a:solidFill>
                  <a:schemeClr val="tx2"/>
                </a:solidFill>
              </a:rPr>
              <a:t>Е. COLL, STAPHYLOCOCCUS AUREUS, BACILLUS CEREUS, ПРОТЕИ И СУЛЬФИТРЕДУЦИРУЮЩИЕ КЛОСТРИДИИ</a:t>
            </a:r>
            <a:r>
              <a:rPr lang="ru-RU" dirty="0" smtClean="0"/>
              <a:t>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Патогенные микроорганизмы, в первую очередь </a:t>
            </a:r>
            <a:r>
              <a:rPr lang="ru-RU" dirty="0" smtClean="0">
                <a:solidFill>
                  <a:schemeClr val="tx2"/>
                </a:solidFill>
              </a:rPr>
              <a:t>САЛЬМОНЕЛЛЫ.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Микроорганизмы, вызывающие порчу продуктов, в первую очередь </a:t>
            </a:r>
            <a:r>
              <a:rPr lang="ru-RU" dirty="0" smtClean="0">
                <a:solidFill>
                  <a:schemeClr val="tx2"/>
                </a:solidFill>
              </a:rPr>
              <a:t>ДРОЖЖИ И ПЛЕСНЕВЫЕ ГРИБЫ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60659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902359"/>
          </a:xfrm>
        </p:spPr>
        <p:txBody>
          <a:bodyPr/>
          <a:lstStyle/>
          <a:p>
            <a:r>
              <a:rPr lang="ru-RU" dirty="0" smtClean="0"/>
              <a:t>ГОСТы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ПРОДУКТЫ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24744"/>
            <a:ext cx="8424935" cy="5544616"/>
          </a:xfrm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ОТСУТСТВИИ ГОСТОВ -ГИГИЕНИЧЕСКИЕ ТРЕБОВАНИЯ К КАЧЕСТВУ И БЕЗОПАСНОСТИ ПРОДОВОЛЬСТВЕННОГО СЫРЬЯ И ПИЩЕВЫХ ПРОДУКТОВ.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ПОКАЗАТЕЛЯМ МИКРОБИОЛОГИЧЕСКОГО КАЧЕСТВА И БЕЗОПАСНОСТИ ПИЩЕВОГО СЫРЬЯ И ПРОДУКТОВ ПИТАНИЯ НОРМИРУЮТ МАССУ ПРОДУКТА, В КОТОРОЙ 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 ДОПУСКАЕТСЯ СОДЕРЖАНИЕ: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БГКП,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БОЛЬШИНСТВА УСЛОВНО-ПАТОГЕННЫХ МИКРООРГАНИЗМОВ,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ПАТОГЕННЫХ МИКРООРГАНИЗМОВ, В ТОМ ЧИСЛЕ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САЛЬМОНЕЛЛ.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НОРМАТИВ ОТРАЖАЕТ ДОПУСТИМОЕ КОЛИЧЕСТВО КОЕ В 1 Г (МЛ) ПРОДУКТА.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8559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211144" cy="900018"/>
          </a:xfrm>
        </p:spPr>
        <p:txBody>
          <a:bodyPr>
            <a:normAutofit/>
          </a:bodyPr>
          <a:lstStyle/>
          <a:p>
            <a:r>
              <a:rPr lang="ru-RU" sz="2000" dirty="0"/>
              <a:t>санитарно-бактериологический контроль над производством консервов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7620000" cy="5001419"/>
          </a:xfrm>
          <a:ln w="38100">
            <a:solidFill>
              <a:schemeClr val="tx2"/>
            </a:solidFill>
          </a:ln>
        </p:spPr>
        <p:txBody>
          <a:bodyPr>
            <a:normAutofit lnSpcReduction="10000"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b="0" dirty="0" smtClean="0"/>
              <a:t>. </a:t>
            </a:r>
            <a:r>
              <a:rPr lang="ru-RU" sz="2400" dirty="0"/>
              <a:t>Консервы — пищевые продукты, расфасованные в герметически укупоренную тару и консервированные тепловой обработкой или комбинированными методами. </a:t>
            </a:r>
            <a:endParaRPr lang="ru-RU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Консервное </a:t>
            </a:r>
            <a:r>
              <a:rPr lang="ru-RU" sz="2400" dirty="0"/>
              <a:t>производство имеет целью создание пищевых продуктов, длительно сохраняющих высокие питательные </a:t>
            </a:r>
            <a:r>
              <a:rPr lang="ru-RU" sz="2400" dirty="0" smtClean="0"/>
              <a:t>свойства.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стерилизации </a:t>
            </a:r>
            <a:r>
              <a:rPr lang="ru-RU" sz="2400" dirty="0"/>
              <a:t>остаточной микрофлоры, и консервы остаются доброкачественными (в этом случае их называют промышленно-стерильными). </a:t>
            </a:r>
          </a:p>
        </p:txBody>
      </p:sp>
    </p:spTree>
    <p:extLst>
      <p:ext uri="{BB962C8B-B14F-4D97-AF65-F5344CB8AC3E}">
        <p14:creationId xmlns:p14="http://schemas.microsoft.com/office/powerpoint/2010/main" val="840430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Режимная тепловая стерилизация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5184531"/>
          </a:xfrm>
        </p:spPr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убивает </a:t>
            </a:r>
            <a:r>
              <a:rPr lang="ru-RU" sz="2800" dirty="0"/>
              <a:t>микроорганизмы в консервируемом продукте, а герметическая укупорка банок исключает проникновение микроорганизмов внутрь. </a:t>
            </a:r>
            <a:endParaRPr lang="ru-RU" sz="2800" dirty="0" smtClean="0"/>
          </a:p>
          <a:p>
            <a:r>
              <a:rPr lang="ru-RU" sz="2800" dirty="0" smtClean="0"/>
              <a:t>В </a:t>
            </a:r>
            <a:r>
              <a:rPr lang="ru-RU" sz="2800" dirty="0"/>
              <a:t>большинстве </a:t>
            </a:r>
            <a:r>
              <a:rPr lang="ru-RU" sz="2800" dirty="0" smtClean="0"/>
              <a:t> </a:t>
            </a:r>
            <a:r>
              <a:rPr lang="ru-RU" sz="2800" dirty="0"/>
              <a:t>практически в каждой партии консервов часть банок оказывается нестерильной. </a:t>
            </a:r>
          </a:p>
        </p:txBody>
      </p:sp>
    </p:spTree>
    <p:extLst>
      <p:ext uri="{BB962C8B-B14F-4D97-AF65-F5344CB8AC3E}">
        <p14:creationId xmlns:p14="http://schemas.microsoft.com/office/powerpoint/2010/main" val="10621584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52718"/>
            <a:ext cx="8352928" cy="1371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3100" dirty="0" smtClean="0"/>
              <a:t>остаточная микрофлора </a:t>
            </a:r>
            <a:r>
              <a:rPr lang="ru-RU" sz="3100" dirty="0"/>
              <a:t>консервов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7620000" cy="5001419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000" dirty="0" smtClean="0"/>
              <a:t>Среди </a:t>
            </a:r>
            <a:r>
              <a:rPr lang="ru-RU" sz="4000" dirty="0"/>
              <a:t>множества микроорганизмов, </a:t>
            </a:r>
            <a:r>
              <a:rPr lang="ru-RU" sz="4000" dirty="0" smtClean="0"/>
              <a:t>встречаются </a:t>
            </a:r>
            <a:r>
              <a:rPr lang="ru-RU" sz="4000" dirty="0"/>
              <a:t>и более термостойкие виды. </a:t>
            </a:r>
            <a:endParaRPr lang="ru-RU" sz="4000" dirty="0" smtClean="0"/>
          </a:p>
        </p:txBody>
      </p:sp>
    </p:spTree>
    <p:extLst>
      <p:ext uri="{BB962C8B-B14F-4D97-AF65-F5344CB8AC3E}">
        <p14:creationId xmlns:p14="http://schemas.microsoft.com/office/powerpoint/2010/main" val="472769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6664569" cy="1371600"/>
          </a:xfrm>
        </p:spPr>
        <p:txBody>
          <a:bodyPr>
            <a:normAutofit/>
          </a:bodyPr>
          <a:lstStyle/>
          <a:p>
            <a:r>
              <a:rPr lang="ru-RU" dirty="0"/>
              <a:t>термостойкие виды.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/>
              <a:t>Если </a:t>
            </a:r>
            <a:r>
              <a:rPr lang="ru-RU" sz="3600" dirty="0" err="1"/>
              <a:t>споронеобразующие</a:t>
            </a:r>
            <a:r>
              <a:rPr lang="ru-RU" sz="3600" dirty="0"/>
              <a:t> микроорганизмы неустойчивы к нагреванию, </a:t>
            </a:r>
            <a:endParaRPr lang="ru-RU" sz="3600" dirty="0" smtClean="0"/>
          </a:p>
          <a:p>
            <a:r>
              <a:rPr lang="ru-RU" sz="3600" dirty="0" smtClean="0"/>
              <a:t>Споры </a:t>
            </a:r>
            <a:r>
              <a:rPr lang="ru-RU" sz="3600" dirty="0"/>
              <a:t>мезо- и термофильных бацилл и </a:t>
            </a:r>
            <a:r>
              <a:rPr lang="ru-RU" sz="3600" dirty="0" err="1"/>
              <a:t>клостридии</a:t>
            </a:r>
            <a:r>
              <a:rPr lang="ru-RU" sz="3600" dirty="0"/>
              <a:t> отличаются особой </a:t>
            </a:r>
            <a:r>
              <a:rPr lang="ru-RU" sz="3600" dirty="0">
                <a:solidFill>
                  <a:schemeClr val="tx2"/>
                </a:solidFill>
              </a:rPr>
              <a:t>стойкостью к высоким температурам (от 115 до 130 °С). </a:t>
            </a:r>
          </a:p>
        </p:txBody>
      </p:sp>
    </p:spTree>
    <p:extLst>
      <p:ext uri="{BB962C8B-B14F-4D97-AF65-F5344CB8AC3E}">
        <p14:creationId xmlns:p14="http://schemas.microsoft.com/office/powerpoint/2010/main" val="3072233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931224" cy="1620098"/>
          </a:xfrm>
        </p:spPr>
        <p:txBody>
          <a:bodyPr>
            <a:normAutofit fontScale="90000"/>
          </a:bodyPr>
          <a:lstStyle/>
          <a:p>
            <a:r>
              <a:rPr lang="ru-RU" dirty="0"/>
              <a:t>остаточная микрофлора консервов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 w="57150">
            <a:solidFill>
              <a:schemeClr val="tx2"/>
            </a:solidFill>
          </a:ln>
        </p:spPr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МЕЗОФИЛЬНЫЕ БАЦИЛЛЫ: ГРУППА </a:t>
            </a:r>
            <a:r>
              <a:rPr lang="en-US" dirty="0" smtClean="0"/>
              <a:t>BACILLUS SUBTILIS (</a:t>
            </a:r>
            <a:r>
              <a:rPr lang="ru-RU" dirty="0" smtClean="0"/>
              <a:t>Я </a:t>
            </a:r>
            <a:r>
              <a:rPr lang="en-US" dirty="0" smtClean="0"/>
              <a:t>SUBTILIS, </a:t>
            </a:r>
            <a:r>
              <a:rPr lang="ru-RU" dirty="0" smtClean="0"/>
              <a:t>В. </a:t>
            </a:r>
            <a:r>
              <a:rPr lang="en-US" dirty="0" smtClean="0"/>
              <a:t>PUMILUS, </a:t>
            </a:r>
            <a:r>
              <a:rPr lang="ru-RU" dirty="0" smtClean="0"/>
              <a:t>В. </a:t>
            </a:r>
            <a:r>
              <a:rPr lang="en-US" dirty="0" smtClean="0"/>
              <a:t>LICHENIFORMIS), 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ГРУППА </a:t>
            </a:r>
            <a:r>
              <a:rPr lang="en-US" dirty="0" smtClean="0"/>
              <a:t>BACILLUS CEREUS (</a:t>
            </a:r>
            <a:r>
              <a:rPr lang="ru-RU" dirty="0" smtClean="0"/>
              <a:t>В. </a:t>
            </a:r>
            <a:r>
              <a:rPr lang="en-US" dirty="0" smtClean="0"/>
              <a:t>CEREUS, </a:t>
            </a:r>
            <a:r>
              <a:rPr lang="ru-RU" dirty="0" smtClean="0"/>
              <a:t>В. </a:t>
            </a:r>
            <a:r>
              <a:rPr lang="en-US" dirty="0" smtClean="0"/>
              <a:t>ANTHRACIS, </a:t>
            </a:r>
            <a:r>
              <a:rPr lang="ru-RU" dirty="0" smtClean="0"/>
              <a:t>В. </a:t>
            </a:r>
            <a:r>
              <a:rPr lang="en-US" dirty="0" smtClean="0"/>
              <a:t>MEGATERIUM, </a:t>
            </a:r>
            <a:r>
              <a:rPr lang="ru-RU" dirty="0" smtClean="0"/>
              <a:t>В. </a:t>
            </a:r>
            <a:r>
              <a:rPr lang="en-US" dirty="0" smtClean="0"/>
              <a:t>THURINGIENSIS); 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ГРУППА </a:t>
            </a:r>
            <a:r>
              <a:rPr lang="en-US" dirty="0" smtClean="0"/>
              <a:t>BACILLUSPOLYMIXA (</a:t>
            </a:r>
            <a:r>
              <a:rPr lang="ru-RU" dirty="0" smtClean="0"/>
              <a:t>В. </a:t>
            </a:r>
            <a:r>
              <a:rPr lang="en-US" dirty="0" smtClean="0"/>
              <a:t>POLYMIXA, </a:t>
            </a:r>
            <a:r>
              <a:rPr lang="ru-RU" dirty="0" smtClean="0"/>
              <a:t>В. </a:t>
            </a:r>
            <a:r>
              <a:rPr lang="en-US" dirty="0" smtClean="0"/>
              <a:t>MACERANS, </a:t>
            </a:r>
            <a:r>
              <a:rPr lang="ru-RU" dirty="0" smtClean="0"/>
              <a:t>В. </a:t>
            </a:r>
            <a:r>
              <a:rPr lang="en-US" dirty="0" smtClean="0"/>
              <a:t>CIRCULANS). 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БАКТЕРИИ РОДА </a:t>
            </a:r>
            <a:r>
              <a:rPr lang="en-US" dirty="0" smtClean="0"/>
              <a:t>LACTOBACILLUS. • 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КЛОСТРИДИИ. •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ДРОЖЖИ. •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 ПЛЕСНЕВЫЕ ГРИБЫ.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45265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563072" cy="1371600"/>
          </a:xfrm>
          <a:ln>
            <a:solidFill>
              <a:schemeClr val="tx2"/>
            </a:solidFill>
          </a:ln>
        </p:spPr>
        <p:txBody>
          <a:bodyPr/>
          <a:lstStyle/>
          <a:p>
            <a:r>
              <a:rPr lang="ru-RU" dirty="0"/>
              <a:t>микробиологические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 w="38100">
            <a:solidFill>
              <a:schemeClr val="tx2"/>
            </a:solidFill>
          </a:ln>
        </p:spPr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В зависимости от режима тепловой обработки и величины РН консервированные продукты разделяют на группы: А, Б, В, Г, Е.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Исследуют на: • промышленную стерильность,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Возбудителей порчи консервов,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/>
              <a:t>Патогенную микрофлору по эпидемиологическим показаниям.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41531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707088" cy="1371600"/>
          </a:xfrm>
        </p:spPr>
        <p:txBody>
          <a:bodyPr>
            <a:normAutofit/>
          </a:bodyPr>
          <a:lstStyle/>
          <a:p>
            <a:r>
              <a:rPr lang="ru-RU" dirty="0"/>
              <a:t>Отбор проб </a:t>
            </a:r>
            <a:r>
              <a:rPr lang="ru-RU" dirty="0" smtClean="0"/>
              <a:t>д</a:t>
            </a:r>
            <a:r>
              <a:rPr lang="ru-RU" dirty="0"/>
              <a:t>л</a:t>
            </a:r>
            <a:r>
              <a:rPr lang="ru-RU" dirty="0" smtClean="0"/>
              <a:t>я </a:t>
            </a:r>
            <a:r>
              <a:rPr lang="ru-RU" dirty="0"/>
              <a:t>анализа </a:t>
            </a:r>
            <a:r>
              <a:rPr lang="ru-RU" dirty="0" smtClean="0"/>
              <a:t>продуктов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916760"/>
          </a:xfrm>
          <a:ln w="57150"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Методика  получения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проб продуктов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Кусковые продукты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Образцы вырезают стерильным ножом в объёме(массе), достаточной для проведения анализы в соответствии с нормативной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документацией.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изделий с квадратной формой производят разрез к одной из граней.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изделий с прямоугольной производят разрез по продольной оси;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шарообразных изделий производят клинообразный разрез, направленный к центру. </a:t>
            </a:r>
          </a:p>
        </p:txBody>
      </p:sp>
    </p:spTree>
    <p:extLst>
      <p:ext uri="{BB962C8B-B14F-4D97-AF65-F5344CB8AC3E}">
        <p14:creationId xmlns:p14="http://schemas.microsoft.com/office/powerpoint/2010/main" val="24201633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Отбор проб для анализа продуктов.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916760"/>
          </a:xfrm>
          <a:ln w="57150">
            <a:solidFill>
              <a:schemeClr val="tx2"/>
            </a:solidFill>
          </a:ln>
        </p:spPr>
        <p:txBody>
          <a:bodyPr>
            <a:normAutofit fontScale="92500"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ЖИДКИЕ И ПОЛУЖИДКИЕ</a:t>
            </a:r>
            <a:r>
              <a:rPr lang="ru-RU" sz="2400" dirty="0" smtClean="0"/>
              <a:t>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Перед </a:t>
            </a:r>
            <a:r>
              <a:rPr lang="ru-RU" sz="2400" dirty="0"/>
              <a:t>забором образца пробы тщательно перемешивают. Забор производят стерильной пипеткой или металлическим половником. </a:t>
            </a:r>
            <a:endParaRPr lang="ru-RU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2"/>
                </a:solidFill>
              </a:rPr>
              <a:t>СЫПУЧИЕ ПРОДУКТЫ.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Перед </a:t>
            </a:r>
            <a:r>
              <a:rPr lang="ru-RU" sz="2400" dirty="0"/>
              <a:t>забором образца пробы тщательно перемешивают стерильной мешалкой или половником. </a:t>
            </a:r>
            <a:endParaRPr lang="ru-RU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tx2"/>
                </a:solidFill>
              </a:rPr>
              <a:t>ПРОДУКТЫ СМЕШАННОЙ КОНСИСТЕНЦИИ.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 </a:t>
            </a:r>
            <a:r>
              <a:rPr lang="ru-RU" sz="2400" dirty="0"/>
              <a:t>Пробы отбирают таким образом, чтобы в образец входили все компоненты в соотношении, соответствующем их содержанию </a:t>
            </a:r>
            <a:r>
              <a:rPr lang="ru-RU" sz="2400" dirty="0" smtClean="0"/>
              <a:t>в продуктах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8966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779096" cy="1371600"/>
          </a:xfrm>
        </p:spPr>
        <p:txBody>
          <a:bodyPr>
            <a:normAutofit/>
          </a:bodyPr>
          <a:lstStyle/>
          <a:p>
            <a:r>
              <a:rPr lang="ru-RU" dirty="0"/>
              <a:t>Проведение анализа продуктов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7620000" cy="4641379"/>
          </a:xfrm>
          <a:ln>
            <a:solidFill>
              <a:schemeClr val="tx2"/>
            </a:solidFill>
          </a:ln>
        </p:spPr>
        <p:txBody>
          <a:bodyPr>
            <a:normAutofit lnSpcReduction="10000"/>
          </a:bodyPr>
          <a:lstStyle/>
          <a:p>
            <a:r>
              <a:rPr lang="ru-RU" b="0" dirty="0" smtClean="0">
                <a:solidFill>
                  <a:schemeClr val="tx2"/>
                </a:solidFill>
              </a:rPr>
              <a:t>. </a:t>
            </a:r>
            <a:r>
              <a:rPr lang="ru-RU" sz="2400" dirty="0">
                <a:solidFill>
                  <a:schemeClr val="tx2"/>
                </a:solidFill>
              </a:rPr>
              <a:t>Перед исследованием </a:t>
            </a:r>
            <a:endParaRPr lang="ru-RU" sz="2400" dirty="0" smtClean="0">
              <a:solidFill>
                <a:schemeClr val="tx2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осматривают </a:t>
            </a:r>
            <a:r>
              <a:rPr lang="ru-RU" sz="2400" dirty="0"/>
              <a:t>тару, </a:t>
            </a:r>
            <a:endParaRPr lang="ru-RU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проверяют </a:t>
            </a:r>
            <a:r>
              <a:rPr lang="ru-RU" sz="2400" dirty="0"/>
              <a:t>герметичность (если тара оказывается </a:t>
            </a:r>
            <a:r>
              <a:rPr lang="ru-RU" sz="2400" dirty="0" smtClean="0"/>
              <a:t>негерметичной</a:t>
            </a:r>
            <a:r>
              <a:rPr lang="ru-RU" sz="2400" dirty="0"/>
              <a:t>, консервы не подлежат оценке на промышленную стерильность) </a:t>
            </a:r>
            <a:endParaRPr lang="ru-RU" sz="240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err="1" smtClean="0"/>
              <a:t>термостатируют</a:t>
            </a:r>
            <a:r>
              <a:rPr lang="ru-RU" sz="2400" dirty="0" smtClean="0"/>
              <a:t> </a:t>
            </a:r>
            <a:r>
              <a:rPr lang="ru-RU" sz="2400" dirty="0"/>
              <a:t>невскрытые консервы (для проявления жизнедеятельности мезо-</a:t>
            </a:r>
            <a:r>
              <a:rPr lang="ru-RU" sz="2400" dirty="0" err="1"/>
              <a:t>фильных</a:t>
            </a:r>
            <a:r>
              <a:rPr lang="ru-RU" sz="2400" dirty="0"/>
              <a:t> аэробных, факультативно-анаэробных и анаэробных </a:t>
            </a:r>
            <a:r>
              <a:rPr lang="ru-RU" sz="2400" dirty="0" smtClean="0"/>
              <a:t>микроорганизмов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консервы </a:t>
            </a:r>
            <a:r>
              <a:rPr lang="ru-RU" sz="2400" dirty="0" err="1"/>
              <a:t>термостатируют</a:t>
            </a:r>
            <a:r>
              <a:rPr lang="ru-RU" sz="2400" dirty="0"/>
              <a:t> при 30~37 "С от 5 до 7 </a:t>
            </a:r>
            <a:r>
              <a:rPr lang="ru-RU" sz="2400" dirty="0" err="1"/>
              <a:t>сут</a:t>
            </a:r>
            <a:r>
              <a:rPr lang="ru-RU" sz="2400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37481691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427168" cy="13716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Для </a:t>
            </a:r>
            <a:r>
              <a:rPr lang="ru-RU" sz="3100" dirty="0"/>
              <a:t>определения промышленной стерильности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84784"/>
            <a:ext cx="8003232" cy="4641379"/>
          </a:xfrm>
          <a:ln w="57150">
            <a:solidFill>
              <a:schemeClr val="tx2"/>
            </a:solidFill>
          </a:ln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Для проявления жизнедеятельности термофильных аэробных, факультативно-анаэробных и анаэробных микроорганизмов — при 55-62 "С не менее 3 </a:t>
            </a:r>
            <a:r>
              <a:rPr lang="ru-RU" sz="2400" dirty="0" err="1" smtClean="0"/>
              <a:t>сут</a:t>
            </a:r>
            <a:r>
              <a:rPr lang="ru-RU" sz="2400" dirty="0" smtClean="0"/>
              <a:t>).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 После этого приступают к вскрытию банок и посеву на соответствующие питательные среды с дальнейшей идентификацией.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Для определения промышленной стерильности в каждой единице упаковки устанавливают присутствие (отсутствие) тех микроорганизмов, наличие которых оговаривает нормативная документация.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65108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003232" cy="1371600"/>
          </a:xfrm>
        </p:spPr>
        <p:txBody>
          <a:bodyPr>
            <a:normAutofit/>
          </a:bodyPr>
          <a:lstStyle/>
          <a:p>
            <a:r>
              <a:rPr lang="ru-RU" dirty="0" smtClean="0"/>
              <a:t>выявление </a:t>
            </a:r>
            <a:r>
              <a:rPr lang="ru-RU" dirty="0"/>
              <a:t>следующих микроорганизмов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4" cy="4641379"/>
          </a:xfrm>
          <a:ln w="76200">
            <a:solidFill>
              <a:schemeClr val="tx2"/>
            </a:solidFill>
          </a:ln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b="0" dirty="0" smtClean="0"/>
              <a:t>в </a:t>
            </a:r>
            <a:r>
              <a:rPr lang="ru-RU" b="0" dirty="0"/>
              <a:t>консервах </a:t>
            </a:r>
            <a:r>
              <a:rPr lang="ru-RU" dirty="0" smtClean="0">
                <a:solidFill>
                  <a:schemeClr val="tx2"/>
                </a:solidFill>
              </a:rPr>
              <a:t>ГРУППЫ А</a:t>
            </a:r>
            <a:r>
              <a:rPr lang="ru-RU" b="0" dirty="0" smtClean="0"/>
              <a:t> </a:t>
            </a:r>
            <a:r>
              <a:rPr lang="ru-RU" b="0" dirty="0"/>
              <a:t>(мясные, рыбные и овощные с рН 4,2 и выше; </a:t>
            </a:r>
            <a:r>
              <a:rPr lang="ru-RU" b="0" dirty="0" smtClean="0"/>
              <a:t>фруктовые </a:t>
            </a:r>
            <a:r>
              <a:rPr lang="ru-RU" b="0" dirty="0"/>
              <a:t>с рН 3,8 и выше; сгущённые стерилизованные молочные консервы) — </a:t>
            </a:r>
            <a:r>
              <a:rPr lang="ru-RU" dirty="0" err="1">
                <a:solidFill>
                  <a:schemeClr val="tx2"/>
                </a:solidFill>
              </a:rPr>
              <a:t>мезофильных</a:t>
            </a:r>
            <a:r>
              <a:rPr lang="ru-RU" dirty="0">
                <a:solidFill>
                  <a:schemeClr val="tx2"/>
                </a:solidFill>
              </a:rPr>
              <a:t> аэробных, факультативно-анаэробных и анаэробных микроорганизмов;</a:t>
            </a:r>
            <a:r>
              <a:rPr lang="ru-RU" b="0" dirty="0"/>
              <a:t> • </a:t>
            </a:r>
            <a:endParaRPr lang="ru-RU" b="0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 smtClean="0"/>
              <a:t>в </a:t>
            </a:r>
            <a:r>
              <a:rPr lang="ru-RU" b="0" dirty="0"/>
              <a:t>консервах </a:t>
            </a:r>
            <a:r>
              <a:rPr lang="ru-RU" dirty="0" smtClean="0">
                <a:solidFill>
                  <a:srgbClr val="00B050"/>
                </a:solidFill>
              </a:rPr>
              <a:t>ГРУППЫ Б</a:t>
            </a:r>
            <a:r>
              <a:rPr lang="ru-RU" b="0" dirty="0" smtClean="0"/>
              <a:t> </a:t>
            </a:r>
            <a:r>
              <a:rPr lang="ru-RU" b="0" dirty="0"/>
              <a:t>(неконцентрированные и концентрированные </a:t>
            </a:r>
            <a:r>
              <a:rPr lang="ru-RU" b="0" dirty="0" err="1"/>
              <a:t>томатопродукты</a:t>
            </a:r>
            <a:r>
              <a:rPr lang="ru-RU" b="0" dirty="0"/>
              <a:t>) — </a:t>
            </a:r>
            <a:r>
              <a:rPr lang="ru-RU" dirty="0" err="1">
                <a:solidFill>
                  <a:srgbClr val="FF0000"/>
                </a:solidFill>
              </a:rPr>
              <a:t>мезофильных</a:t>
            </a:r>
            <a:r>
              <a:rPr lang="ru-RU" dirty="0">
                <a:solidFill>
                  <a:srgbClr val="FF0000"/>
                </a:solidFill>
              </a:rPr>
              <a:t> анаэробных и молочнокислых бактерий, а также плесневых и дрожжевых грибов; •</a:t>
            </a:r>
            <a:r>
              <a:rPr lang="ru-RU" dirty="0"/>
              <a:t> </a:t>
            </a:r>
            <a:endParaRPr lang="ru-RU" dirty="0" smtClean="0"/>
          </a:p>
          <a:p>
            <a:pPr marL="342900" indent="-342900">
              <a:buFont typeface="Wingdings" pitchFamily="2" charset="2"/>
              <a:buChar char="Ø"/>
            </a:pPr>
            <a:r>
              <a:rPr lang="ru-RU" dirty="0" smtClean="0"/>
              <a:t>в </a:t>
            </a:r>
            <a:r>
              <a:rPr lang="ru-RU" dirty="0"/>
              <a:t>консервах </a:t>
            </a:r>
            <a:r>
              <a:rPr lang="ru-RU" dirty="0" smtClean="0">
                <a:solidFill>
                  <a:srgbClr val="0070C0"/>
                </a:solidFill>
              </a:rPr>
              <a:t>ГРУППЫ В </a:t>
            </a:r>
            <a:r>
              <a:rPr lang="ru-RU" dirty="0"/>
              <a:t>(слабокислые </a:t>
            </a:r>
            <a:r>
              <a:rPr lang="ru-RU" b="0" dirty="0"/>
              <a:t>овощные маринады, салаты, винегреты и другие с рН 3,7-4,2) — </a:t>
            </a:r>
            <a:r>
              <a:rPr lang="ru-RU" dirty="0" err="1">
                <a:solidFill>
                  <a:srgbClr val="C00000"/>
                </a:solidFill>
              </a:rPr>
              <a:t>мезофильных</a:t>
            </a:r>
            <a:r>
              <a:rPr lang="ru-RU" dirty="0">
                <a:solidFill>
                  <a:srgbClr val="C00000"/>
                </a:solidFill>
              </a:rPr>
              <a:t> анаэробных и молочнокислых бактерий, а также плесневых и дрожжевых грибов; • </a:t>
            </a:r>
            <a:r>
              <a:rPr lang="ru-RU" dirty="0" smtClean="0">
                <a:solidFill>
                  <a:srgbClr val="C00000"/>
                </a:solidFill>
              </a:rPr>
              <a:t>Оценку </a:t>
            </a:r>
            <a:r>
              <a:rPr lang="ru-RU" dirty="0">
                <a:solidFill>
                  <a:srgbClr val="C00000"/>
                </a:solidFill>
              </a:rPr>
              <a:t>результатов осуществляют по каждой упаковочной единице консервов </a:t>
            </a:r>
            <a:r>
              <a:rPr lang="ru-RU" dirty="0" smtClean="0">
                <a:solidFill>
                  <a:srgbClr val="C00000"/>
                </a:solidFill>
              </a:rPr>
              <a:t>отдельно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6581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7571184" cy="1371600"/>
          </a:xfrm>
        </p:spPr>
        <p:txBody>
          <a:bodyPr>
            <a:normAutofit/>
          </a:bodyPr>
          <a:lstStyle/>
          <a:p>
            <a:r>
              <a:rPr lang="ru-RU" dirty="0"/>
              <a:t>Нормативные требования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075240" cy="4373563"/>
          </a:xfrm>
          <a:ln w="57150">
            <a:solidFill>
              <a:schemeClr val="tx2"/>
            </a:solidFill>
          </a:ln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2"/>
                </a:solidFill>
              </a:rPr>
              <a:t>РУКОВОДСТВУЮТСЯ СЛЕДУЮЩИМИ УКАЗАНИЯМИ</a:t>
            </a:r>
            <a:r>
              <a:rPr lang="ru-RU" b="0" dirty="0" smtClean="0"/>
              <a:t>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групп А и Б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допускается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наличие бацилл группы В.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subtilis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их количество не должно превышать 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11 КОЕ в 1 г или 1 см3 продукта. </a:t>
            </a:r>
            <a:endParaRPr lang="ru-RU" sz="2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клостридий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(исключая С.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botulinum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С.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perfringens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должно превышать одну клетку в 1 г или 1 см3 продукта (в детском питании наличие </a:t>
            </a:r>
            <a:r>
              <a:rPr lang="ru-RU" sz="2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клостридий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недопустимо). 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Также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продуктах этой группы не допускается наличие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споронеобразующих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бактерий, кокков, дрожжевых и плесневых грибов.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533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5791200" cy="1371600"/>
          </a:xfrm>
        </p:spPr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7620000" cy="5505475"/>
          </a:xfrm>
          <a:ln w="28575"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ru-RU" sz="2400" dirty="0"/>
              <a:t>Для </a:t>
            </a:r>
            <a:r>
              <a:rPr lang="ru-RU" sz="2400" dirty="0" smtClean="0">
                <a:solidFill>
                  <a:srgbClr val="C00000"/>
                </a:solidFill>
              </a:rPr>
              <a:t>ГРУППЫ В</a:t>
            </a:r>
            <a:r>
              <a:rPr lang="ru-RU" sz="2400" dirty="0" smtClean="0"/>
              <a:t> </a:t>
            </a:r>
            <a:r>
              <a:rPr lang="ru-RU" sz="2400" dirty="0"/>
              <a:t>допускается наличие </a:t>
            </a:r>
            <a:r>
              <a:rPr lang="ru-RU" sz="2400" dirty="0" err="1"/>
              <a:t>газонеобразующих</a:t>
            </a:r>
            <a:r>
              <a:rPr lang="ru-RU" sz="2400" dirty="0"/>
              <a:t> </a:t>
            </a:r>
            <a:r>
              <a:rPr lang="ru-RU" sz="2400" dirty="0" err="1"/>
              <a:t>мезофильных</a:t>
            </a:r>
            <a:r>
              <a:rPr lang="ru-RU" sz="2400" dirty="0"/>
              <a:t> аэробных и факультативно-анаэробных бацилл (не более </a:t>
            </a:r>
            <a:r>
              <a:rPr lang="ru-RU" sz="2400" dirty="0">
                <a:solidFill>
                  <a:srgbClr val="C00000"/>
                </a:solidFill>
              </a:rPr>
              <a:t>90 КОЕ в 1 г или 1 см* продукта</a:t>
            </a:r>
            <a:r>
              <a:rPr lang="ru-RU" sz="2400" dirty="0"/>
              <a:t>), </a:t>
            </a:r>
            <a:r>
              <a:rPr lang="ru-RU" sz="2400" dirty="0" err="1"/>
              <a:t>клостридий</a:t>
            </a:r>
            <a:r>
              <a:rPr lang="ru-RU" sz="2400" dirty="0"/>
              <a:t>, исключая С. </a:t>
            </a:r>
            <a:r>
              <a:rPr lang="ru-RU" sz="2400" dirty="0" err="1"/>
              <a:t>botulinum</a:t>
            </a:r>
            <a:r>
              <a:rPr lang="ru-RU" sz="2400" dirty="0"/>
              <a:t> и С. </a:t>
            </a:r>
            <a:r>
              <a:rPr lang="ru-RU" sz="2400" dirty="0" err="1"/>
              <a:t>perfringens</a:t>
            </a:r>
            <a:r>
              <a:rPr lang="ru-RU" sz="2400" dirty="0"/>
              <a:t> (</a:t>
            </a:r>
            <a:r>
              <a:rPr lang="ru-RU" sz="2400" dirty="0">
                <a:solidFill>
                  <a:srgbClr val="C00000"/>
                </a:solidFill>
              </a:rPr>
              <a:t>не более одной клетки в 1 г или 1 см3 продукта). </a:t>
            </a:r>
            <a:endParaRPr lang="ru-RU" sz="2400" dirty="0" smtClean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В </a:t>
            </a:r>
            <a:r>
              <a:rPr lang="ru-RU" sz="2400" dirty="0">
                <a:solidFill>
                  <a:srgbClr val="C00000"/>
                </a:solidFill>
              </a:rPr>
              <a:t>детском питании наличие </a:t>
            </a:r>
            <a:r>
              <a:rPr lang="ru-RU" sz="2400" dirty="0" err="1">
                <a:solidFill>
                  <a:srgbClr val="C00000"/>
                </a:solidFill>
              </a:rPr>
              <a:t>клостридий</a:t>
            </a:r>
            <a:r>
              <a:rPr lang="ru-RU" sz="2400" dirty="0">
                <a:solidFill>
                  <a:srgbClr val="C00000"/>
                </a:solidFill>
              </a:rPr>
              <a:t> недопустимо. </a:t>
            </a:r>
            <a:endParaRPr lang="ru-RU" sz="2400" dirty="0" smtClean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C00000"/>
                </a:solidFill>
              </a:rPr>
              <a:t>Б в консервах </a:t>
            </a:r>
            <a:r>
              <a:rPr lang="ru-RU" sz="2400" dirty="0">
                <a:solidFill>
                  <a:srgbClr val="C00000"/>
                </a:solidFill>
              </a:rPr>
              <a:t>не должны присутствовать </a:t>
            </a:r>
            <a:r>
              <a:rPr lang="ru-RU" sz="2400" dirty="0" err="1" smtClean="0"/>
              <a:t>споронеобразующие</a:t>
            </a:r>
            <a:r>
              <a:rPr lang="ru-RU" sz="2400" dirty="0" smtClean="0"/>
              <a:t> </a:t>
            </a:r>
            <a:r>
              <a:rPr lang="ru-RU" sz="2400" dirty="0"/>
              <a:t>бактерии, кокки, дрожжевые и плесневые грибы. </a:t>
            </a:r>
          </a:p>
        </p:txBody>
      </p:sp>
    </p:spTree>
    <p:extLst>
      <p:ext uri="{BB962C8B-B14F-4D97-AF65-F5344CB8AC3E}">
        <p14:creationId xmlns:p14="http://schemas.microsoft.com/office/powerpoint/2010/main" val="17148812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6779096" cy="1371600"/>
          </a:xfrm>
        </p:spPr>
        <p:txBody>
          <a:bodyPr>
            <a:normAutofit/>
          </a:bodyPr>
          <a:lstStyle/>
          <a:p>
            <a:r>
              <a:rPr lang="ru-RU" dirty="0" smtClean="0"/>
              <a:t>Нормативные требования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7620000" cy="4373563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консервах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ГРУППЫ Г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(квашеная капуста, овощные маринады 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менее 3,7;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фруктовые консервы 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менее 3,8) — плесневых и дрожжевых грибов, молочнокислых бактерий; •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консервах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ГРУППЫ 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(пастеризованные газированные фруктовые соки и напитки с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3,7 и ниже) —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ОМЧ,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наличие плесневых, дрожжевых грибов, молочнокислых бактерий и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БГКП.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845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Нормативные требования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075240" cy="4373563"/>
          </a:xfrm>
        </p:spPr>
        <p:txBody>
          <a:bodyPr>
            <a:no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ГРУППЫ Г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недопустимо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наличие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споронеобразующих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бактерий, кокков, дрожжевых и плесневых грибов.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ГРУППЫ 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8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ОМЧ не должно превышать 50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 см3 продукта не допускается наличие молочнокислых бактерий и дрожжей;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допустимо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присутствие 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плесневых грибов не более 5 КОЕ</a:t>
            </a:r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Наличие БГКП в 1 л (дм3) продукта недопустимо.</a:t>
            </a:r>
          </a:p>
        </p:txBody>
      </p:sp>
    </p:spTree>
    <p:extLst>
      <p:ext uri="{BB962C8B-B14F-4D97-AF65-F5344CB8AC3E}">
        <p14:creationId xmlns:p14="http://schemas.microsoft.com/office/powerpoint/2010/main" val="25237302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339</TotalTime>
  <Words>2008</Words>
  <Application>Microsoft Office PowerPoint</Application>
  <PresentationFormat>Экран (4:3)</PresentationFormat>
  <Paragraphs>168</Paragraphs>
  <Slides>37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Arial</vt:lpstr>
      <vt:lpstr>Arial Black</vt:lpstr>
      <vt:lpstr>Calibri</vt:lpstr>
      <vt:lpstr>Times New Roman</vt:lpstr>
      <vt:lpstr>Wingdings</vt:lpstr>
      <vt:lpstr>Главная</vt:lpstr>
      <vt:lpstr>Презентация PowerPoint</vt:lpstr>
      <vt:lpstr>Санитарно-микробиологические исследования пищевых продуктов. Исследование продуктов.</vt:lpstr>
      <vt:lpstr>микрофлора пищевых продуктов</vt:lpstr>
      <vt:lpstr> пищевые продукты возбудители многих инфекционных болезней</vt:lpstr>
      <vt:lpstr>Презентация PowerPoint</vt:lpstr>
      <vt:lpstr>Маслянокислое брожение. Гниение</vt:lpstr>
      <vt:lpstr>Гниение</vt:lpstr>
      <vt:lpstr>факторов роста микроорганизмов</vt:lpstr>
      <vt:lpstr>Микрофлора. биоценоз.</vt:lpstr>
      <vt:lpstr>Специфическая микрофлора, пищевых продуктов</vt:lpstr>
      <vt:lpstr>специфическуя микрофлора</vt:lpstr>
      <vt:lpstr>  Неспецифическая микрофлора пищевых продуктов. </vt:lpstr>
      <vt:lpstr>факторы загрязнённости</vt:lpstr>
      <vt:lpstr>Санитарно-микробиологический анализ качества пищевых продуктов</vt:lpstr>
      <vt:lpstr>цели Исследования </vt:lpstr>
      <vt:lpstr>качественные и количественные методы исследования</vt:lpstr>
      <vt:lpstr>количественные методы</vt:lpstr>
      <vt:lpstr>Факторы микробной обсеменённости</vt:lpstr>
      <vt:lpstr>  </vt:lpstr>
      <vt:lpstr>Факторы микробной обсеменённости</vt:lpstr>
      <vt:lpstr>Гигиенические нормативы по микробиологическим показателям (СПМ)</vt:lpstr>
      <vt:lpstr>ГОСТы НА ПРОДУКТЫ</vt:lpstr>
      <vt:lpstr>санитарно-бактериологический контроль над производством консервов</vt:lpstr>
      <vt:lpstr>Режимная тепловая стерилизация</vt:lpstr>
      <vt:lpstr>      остаточная микрофлора консервов </vt:lpstr>
      <vt:lpstr>термостойкие виды.  </vt:lpstr>
      <vt:lpstr>остаточная микрофлора консервов </vt:lpstr>
      <vt:lpstr>микробиологические исследования</vt:lpstr>
      <vt:lpstr>Отбор проб для анализа продуктов.</vt:lpstr>
      <vt:lpstr>Отбор проб для анализа продуктов.</vt:lpstr>
      <vt:lpstr>Проведение анализа продуктов</vt:lpstr>
      <vt:lpstr> Для определения промышленной стерильности</vt:lpstr>
      <vt:lpstr>выявление следующих микроорганизмов</vt:lpstr>
      <vt:lpstr>Нормативные требования</vt:lpstr>
      <vt:lpstr>  </vt:lpstr>
      <vt:lpstr>Нормативные требования</vt:lpstr>
      <vt:lpstr>Нормативные требования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Дэниел Домников</cp:lastModifiedBy>
  <cp:revision>25</cp:revision>
  <dcterms:created xsi:type="dcterms:W3CDTF">2019-10-08T10:09:54Z</dcterms:created>
  <dcterms:modified xsi:type="dcterms:W3CDTF">2026-08-31T08:58:25Z</dcterms:modified>
</cp:coreProperties>
</file>